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chartshapes+xml" PartName="/ppt/drawings/drawing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58" r:id="rId4"/>
    <p:sldMasterId id="2147484730" r:id="rId5"/>
    <p:sldMasterId id="2147485095" r:id="rId6"/>
    <p:sldMasterId id="2147485220" r:id="rId7"/>
    <p:sldMasterId id="2147485247" r:id="rId8"/>
    <p:sldMasterId id="2147485260" r:id="rId9"/>
    <p:sldMasterId id="2147485273" r:id="rId10"/>
    <p:sldMasterId id="2147485286" r:id="rId11"/>
    <p:sldMasterId id="2147485299" r:id="rId12"/>
    <p:sldMasterId id="2147486158" r:id="rId13"/>
    <p:sldMasterId id="2147487433" r:id="rId14"/>
  </p:sldMasterIdLst>
  <p:notesMasterIdLst>
    <p:notesMasterId r:id="rId121"/>
  </p:notesMasterIdLst>
  <p:handoutMasterIdLst>
    <p:handoutMasterId r:id="rId122"/>
  </p:handoutMasterIdLst>
  <p:sldIdLst>
    <p:sldId id="395" r:id="rId15"/>
    <p:sldId id="396" r:id="rId16"/>
    <p:sldId id="397" r:id="rId17"/>
    <p:sldId id="544" r:id="rId18"/>
    <p:sldId id="531" r:id="rId19"/>
    <p:sldId id="521" r:id="rId20"/>
    <p:sldId id="392" r:id="rId21"/>
    <p:sldId id="522" r:id="rId22"/>
    <p:sldId id="597" r:id="rId23"/>
    <p:sldId id="615" r:id="rId24"/>
    <p:sldId id="518" r:id="rId25"/>
    <p:sldId id="338" r:id="rId26"/>
    <p:sldId id="383" r:id="rId27"/>
    <p:sldId id="602" r:id="rId28"/>
    <p:sldId id="563" r:id="rId29"/>
    <p:sldId id="564" r:id="rId30"/>
    <p:sldId id="565" r:id="rId31"/>
    <p:sldId id="532" r:id="rId32"/>
    <p:sldId id="603" r:id="rId33"/>
    <p:sldId id="380" r:id="rId34"/>
    <p:sldId id="381" r:id="rId35"/>
    <p:sldId id="387" r:id="rId36"/>
    <p:sldId id="542" r:id="rId37"/>
    <p:sldId id="296" r:id="rId38"/>
    <p:sldId id="354" r:id="rId39"/>
    <p:sldId id="450" r:id="rId40"/>
    <p:sldId id="614" r:id="rId41"/>
    <p:sldId id="613" r:id="rId42"/>
    <p:sldId id="612" r:id="rId43"/>
    <p:sldId id="611" r:id="rId44"/>
    <p:sldId id="610" r:id="rId45"/>
    <p:sldId id="590" r:id="rId46"/>
    <p:sldId id="609" r:id="rId47"/>
    <p:sldId id="608" r:id="rId48"/>
    <p:sldId id="596" r:id="rId49"/>
    <p:sldId id="567" r:id="rId50"/>
    <p:sldId id="568" r:id="rId51"/>
    <p:sldId id="580" r:id="rId52"/>
    <p:sldId id="456" r:id="rId53"/>
    <p:sldId id="576" r:id="rId54"/>
    <p:sldId id="526" r:id="rId55"/>
    <p:sldId id="527" r:id="rId56"/>
    <p:sldId id="528" r:id="rId57"/>
    <p:sldId id="529" r:id="rId58"/>
    <p:sldId id="460" r:id="rId59"/>
    <p:sldId id="569" r:id="rId60"/>
    <p:sldId id="589" r:id="rId61"/>
    <p:sldId id="593" r:id="rId62"/>
    <p:sldId id="592" r:id="rId63"/>
    <p:sldId id="358" r:id="rId64"/>
    <p:sldId id="461" r:id="rId65"/>
    <p:sldId id="607" r:id="rId66"/>
    <p:sldId id="463" r:id="rId67"/>
    <p:sldId id="464" r:id="rId68"/>
    <p:sldId id="605" r:id="rId69"/>
    <p:sldId id="606" r:id="rId70"/>
    <p:sldId id="492" r:id="rId71"/>
    <p:sldId id="468" r:id="rId72"/>
    <p:sldId id="591" r:id="rId73"/>
    <p:sldId id="467" r:id="rId74"/>
    <p:sldId id="469" r:id="rId75"/>
    <p:sldId id="578" r:id="rId76"/>
    <p:sldId id="470" r:id="rId77"/>
    <p:sldId id="471" r:id="rId78"/>
    <p:sldId id="319" r:id="rId79"/>
    <p:sldId id="594" r:id="rId80"/>
    <p:sldId id="473" r:id="rId81"/>
    <p:sldId id="579" r:id="rId82"/>
    <p:sldId id="359" r:id="rId83"/>
    <p:sldId id="474" r:id="rId84"/>
    <p:sldId id="500" r:id="rId85"/>
    <p:sldId id="476" r:id="rId86"/>
    <p:sldId id="477" r:id="rId87"/>
    <p:sldId id="548" r:id="rId88"/>
    <p:sldId id="479" r:id="rId89"/>
    <p:sldId id="480" r:id="rId90"/>
    <p:sldId id="482" r:id="rId91"/>
    <p:sldId id="575" r:id="rId92"/>
    <p:sldId id="481" r:id="rId93"/>
    <p:sldId id="570" r:id="rId94"/>
    <p:sldId id="571" r:id="rId95"/>
    <p:sldId id="595" r:id="rId96"/>
    <p:sldId id="483" r:id="rId97"/>
    <p:sldId id="581" r:id="rId98"/>
    <p:sldId id="484" r:id="rId99"/>
    <p:sldId id="485" r:id="rId100"/>
    <p:sldId id="559" r:id="rId101"/>
    <p:sldId id="513" r:id="rId102"/>
    <p:sldId id="514" r:id="rId103"/>
    <p:sldId id="586" r:id="rId104"/>
    <p:sldId id="487" r:id="rId105"/>
    <p:sldId id="604" r:id="rId106"/>
    <p:sldId id="362" r:id="rId107"/>
    <p:sldId id="489" r:id="rId108"/>
    <p:sldId id="588" r:id="rId109"/>
    <p:sldId id="511" r:id="rId110"/>
    <p:sldId id="553" r:id="rId111"/>
    <p:sldId id="554" r:id="rId112"/>
    <p:sldId id="555" r:id="rId113"/>
    <p:sldId id="587" r:id="rId114"/>
    <p:sldId id="490" r:id="rId115"/>
    <p:sldId id="491" r:id="rId116"/>
    <p:sldId id="533" r:id="rId117"/>
    <p:sldId id="534" r:id="rId118"/>
    <p:sldId id="366" r:id="rId119"/>
    <p:sldId id="448" r:id="rId120"/>
  </p:sldIdLst>
  <p:sldSz cx="9906000" cy="6858000" type="A4"/>
  <p:notesSz cx="7104063"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ECFF"/>
    <a:srgbClr val="CCFFFF"/>
    <a:srgbClr val="FFFFCC"/>
    <a:srgbClr val="0000FF"/>
    <a:srgbClr val="7FFFFF"/>
    <a:srgbClr val="CCFFCC"/>
    <a:srgbClr val="FF7C80"/>
    <a:srgbClr val="99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3912" autoAdjust="0"/>
  </p:normalViewPr>
  <p:slideViewPr>
    <p:cSldViewPr>
      <p:cViewPr varScale="1">
        <p:scale>
          <a:sx n="69" d="100"/>
          <a:sy n="69" d="100"/>
        </p:scale>
        <p:origin x="90" y="630"/>
      </p:cViewPr>
      <p:guideLst>
        <p:guide orient="horz" pos="2160"/>
        <p:guide pos="3120"/>
      </p:guideLst>
    </p:cSldViewPr>
  </p:slideViewPr>
  <p:outlineViewPr>
    <p:cViewPr>
      <p:scale>
        <a:sx n="33" d="100"/>
        <a:sy n="33" d="100"/>
      </p:scale>
      <p:origin x="0" y="-39826"/>
    </p:cViewPr>
  </p:outlineViewPr>
  <p:notesTextViewPr>
    <p:cViewPr>
      <p:scale>
        <a:sx n="100" d="100"/>
        <a:sy n="100" d="100"/>
      </p:scale>
      <p:origin x="0" y="0"/>
    </p:cViewPr>
  </p:notesTextViewPr>
  <p:sorterViewPr>
    <p:cViewPr>
      <p:scale>
        <a:sx n="66" d="100"/>
        <a:sy n="66" d="100"/>
      </p:scale>
      <p:origin x="0" y="-17160"/>
    </p:cViewPr>
  </p:sorterViewPr>
  <p:notesViewPr>
    <p:cSldViewPr>
      <p:cViewPr varScale="1">
        <p:scale>
          <a:sx n="38" d="100"/>
          <a:sy n="38" d="100"/>
        </p:scale>
        <p:origin x="2568" y="4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00" Target="slides/slide86.xml" Type="http://schemas.openxmlformats.org/officeDocument/2006/relationships/slide"/><Relationship Id="rId101" Target="slides/slide87.xml" Type="http://schemas.openxmlformats.org/officeDocument/2006/relationships/slide"/><Relationship Id="rId102" Target="slides/slide88.xml" Type="http://schemas.openxmlformats.org/officeDocument/2006/relationships/slide"/><Relationship Id="rId103" Target="slides/slide89.xml" Type="http://schemas.openxmlformats.org/officeDocument/2006/relationships/slide"/><Relationship Id="rId104" Target="slides/slide90.xml" Type="http://schemas.openxmlformats.org/officeDocument/2006/relationships/slide"/><Relationship Id="rId105" Target="slides/slide91.xml" Type="http://schemas.openxmlformats.org/officeDocument/2006/relationships/slide"/><Relationship Id="rId106" Target="slides/slide92.xml" Type="http://schemas.openxmlformats.org/officeDocument/2006/relationships/slide"/><Relationship Id="rId107" Target="slides/slide93.xml" Type="http://schemas.openxmlformats.org/officeDocument/2006/relationships/slide"/><Relationship Id="rId108" Target="slides/slide94.xml" Type="http://schemas.openxmlformats.org/officeDocument/2006/relationships/slide"/><Relationship Id="rId109" Target="slides/slide95.xml" Type="http://schemas.openxmlformats.org/officeDocument/2006/relationships/slide"/><Relationship Id="rId11" Target="slideMasters/slideMaster11.xml" Type="http://schemas.openxmlformats.org/officeDocument/2006/relationships/slideMaster"/><Relationship Id="rId110" Target="slides/slide96.xml" Type="http://schemas.openxmlformats.org/officeDocument/2006/relationships/slide"/><Relationship Id="rId111" Target="slides/slide97.xml" Type="http://schemas.openxmlformats.org/officeDocument/2006/relationships/slide"/><Relationship Id="rId112" Target="slides/slide98.xml" Type="http://schemas.openxmlformats.org/officeDocument/2006/relationships/slide"/><Relationship Id="rId113" Target="slides/slide99.xml" Type="http://schemas.openxmlformats.org/officeDocument/2006/relationships/slide"/><Relationship Id="rId114" Target="slides/slide100.xml" Type="http://schemas.openxmlformats.org/officeDocument/2006/relationships/slide"/><Relationship Id="rId115" Target="slides/slide101.xml" Type="http://schemas.openxmlformats.org/officeDocument/2006/relationships/slide"/><Relationship Id="rId116" Target="slides/slide102.xml" Type="http://schemas.openxmlformats.org/officeDocument/2006/relationships/slide"/><Relationship Id="rId117" Target="slides/slide103.xml" Type="http://schemas.openxmlformats.org/officeDocument/2006/relationships/slide"/><Relationship Id="rId118" Target="slides/slide104.xml" Type="http://schemas.openxmlformats.org/officeDocument/2006/relationships/slide"/><Relationship Id="rId119" Target="slides/slide105.xml" Type="http://schemas.openxmlformats.org/officeDocument/2006/relationships/slide"/><Relationship Id="rId12" Target="slideMasters/slideMaster12.xml" Type="http://schemas.openxmlformats.org/officeDocument/2006/relationships/slideMaster"/><Relationship Id="rId120" Target="slides/slide106.xml" Type="http://schemas.openxmlformats.org/officeDocument/2006/relationships/slide"/><Relationship Id="rId121" Target="notesMasters/notesMaster1.xml" Type="http://schemas.openxmlformats.org/officeDocument/2006/relationships/notesMaster"/><Relationship Id="rId122" Target="handoutMasters/handoutMaster1.xml" Type="http://schemas.openxmlformats.org/officeDocument/2006/relationships/handoutMaster"/><Relationship Id="rId123" Target="presProps.xml" Type="http://schemas.openxmlformats.org/officeDocument/2006/relationships/presProps"/><Relationship Id="rId124" Target="viewProps.xml" Type="http://schemas.openxmlformats.org/officeDocument/2006/relationships/viewProps"/><Relationship Id="rId125" Target="theme/theme1.xml" Type="http://schemas.openxmlformats.org/officeDocument/2006/relationships/theme"/><Relationship Id="rId126" Target="tableStyles.xml" Type="http://schemas.openxmlformats.org/officeDocument/2006/relationships/tableStyles"/><Relationship Id="rId13" Target="slideMasters/slideMaster13.xml" Type="http://schemas.openxmlformats.org/officeDocument/2006/relationships/slideMaster"/><Relationship Id="rId14" Target="slideMasters/slideMaster14.xml" Type="http://schemas.openxmlformats.org/officeDocument/2006/relationships/slideMaster"/><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slideMasters/slideMaster2.xml" Type="http://schemas.openxmlformats.org/officeDocument/2006/relationships/slideMaster"/><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slideMasters/slideMaster3.xml" Type="http://schemas.openxmlformats.org/officeDocument/2006/relationships/slideMaster"/><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slides/slide19.xml" Type="http://schemas.openxmlformats.org/officeDocument/2006/relationships/slide"/><Relationship Id="rId34" Target="slides/slide20.xml" Type="http://schemas.openxmlformats.org/officeDocument/2006/relationships/slide"/><Relationship Id="rId35" Target="slides/slide21.xml" Type="http://schemas.openxmlformats.org/officeDocument/2006/relationships/slide"/><Relationship Id="rId36" Target="slides/slide22.xml" Type="http://schemas.openxmlformats.org/officeDocument/2006/relationships/slide"/><Relationship Id="rId37" Target="slides/slide23.xml" Type="http://schemas.openxmlformats.org/officeDocument/2006/relationships/slide"/><Relationship Id="rId38" Target="slides/slide24.xml" Type="http://schemas.openxmlformats.org/officeDocument/2006/relationships/slide"/><Relationship Id="rId39" Target="slides/slide25.xml" Type="http://schemas.openxmlformats.org/officeDocument/2006/relationships/slide"/><Relationship Id="rId4" Target="slideMasters/slideMaster4.xml" Type="http://schemas.openxmlformats.org/officeDocument/2006/relationships/slideMaster"/><Relationship Id="rId40" Target="slides/slide26.xml" Type="http://schemas.openxmlformats.org/officeDocument/2006/relationships/slide"/><Relationship Id="rId41" Target="slides/slide27.xml" Type="http://schemas.openxmlformats.org/officeDocument/2006/relationships/slide"/><Relationship Id="rId42" Target="slides/slide28.xml" Type="http://schemas.openxmlformats.org/officeDocument/2006/relationships/slide"/><Relationship Id="rId43" Target="slides/slide29.xml" Type="http://schemas.openxmlformats.org/officeDocument/2006/relationships/slide"/><Relationship Id="rId44" Target="slides/slide30.xml" Type="http://schemas.openxmlformats.org/officeDocument/2006/relationships/slide"/><Relationship Id="rId45" Target="slides/slide31.xml" Type="http://schemas.openxmlformats.org/officeDocument/2006/relationships/slide"/><Relationship Id="rId46" Target="slides/slide32.xml" Type="http://schemas.openxmlformats.org/officeDocument/2006/relationships/slide"/><Relationship Id="rId47" Target="slides/slide33.xml" Type="http://schemas.openxmlformats.org/officeDocument/2006/relationships/slide"/><Relationship Id="rId48" Target="slides/slide34.xml" Type="http://schemas.openxmlformats.org/officeDocument/2006/relationships/slide"/><Relationship Id="rId49" Target="slides/slide35.xml" Type="http://schemas.openxmlformats.org/officeDocument/2006/relationships/slide"/><Relationship Id="rId5" Target="slideMasters/slideMaster5.xml" Type="http://schemas.openxmlformats.org/officeDocument/2006/relationships/slideMaster"/><Relationship Id="rId50" Target="slides/slide36.xml" Type="http://schemas.openxmlformats.org/officeDocument/2006/relationships/slide"/><Relationship Id="rId51" Target="slides/slide37.xml" Type="http://schemas.openxmlformats.org/officeDocument/2006/relationships/slide"/><Relationship Id="rId52" Target="slides/slide38.xml" Type="http://schemas.openxmlformats.org/officeDocument/2006/relationships/slide"/><Relationship Id="rId53" Target="slides/slide39.xml" Type="http://schemas.openxmlformats.org/officeDocument/2006/relationships/slide"/><Relationship Id="rId54" Target="slides/slide40.xml" Type="http://schemas.openxmlformats.org/officeDocument/2006/relationships/slide"/><Relationship Id="rId55" Target="slides/slide41.xml" Type="http://schemas.openxmlformats.org/officeDocument/2006/relationships/slide"/><Relationship Id="rId56" Target="slides/slide42.xml" Type="http://schemas.openxmlformats.org/officeDocument/2006/relationships/slide"/><Relationship Id="rId57" Target="slides/slide43.xml" Type="http://schemas.openxmlformats.org/officeDocument/2006/relationships/slide"/><Relationship Id="rId58" Target="slides/slide44.xml" Type="http://schemas.openxmlformats.org/officeDocument/2006/relationships/slide"/><Relationship Id="rId59" Target="slides/slide45.xml" Type="http://schemas.openxmlformats.org/officeDocument/2006/relationships/slide"/><Relationship Id="rId6" Target="slideMasters/slideMaster6.xml" Type="http://schemas.openxmlformats.org/officeDocument/2006/relationships/slideMaster"/><Relationship Id="rId60" Target="slides/slide46.xml" Type="http://schemas.openxmlformats.org/officeDocument/2006/relationships/slide"/><Relationship Id="rId61" Target="slides/slide47.xml" Type="http://schemas.openxmlformats.org/officeDocument/2006/relationships/slide"/><Relationship Id="rId62" Target="slides/slide48.xml" Type="http://schemas.openxmlformats.org/officeDocument/2006/relationships/slide"/><Relationship Id="rId63" Target="slides/slide49.xml" Type="http://schemas.openxmlformats.org/officeDocument/2006/relationships/slide"/><Relationship Id="rId64" Target="slides/slide50.xml" Type="http://schemas.openxmlformats.org/officeDocument/2006/relationships/slide"/><Relationship Id="rId65" Target="slides/slide51.xml" Type="http://schemas.openxmlformats.org/officeDocument/2006/relationships/slide"/><Relationship Id="rId66" Target="slides/slide52.xml" Type="http://schemas.openxmlformats.org/officeDocument/2006/relationships/slide"/><Relationship Id="rId67" Target="slides/slide53.xml" Type="http://schemas.openxmlformats.org/officeDocument/2006/relationships/slide"/><Relationship Id="rId68" Target="slides/slide54.xml" Type="http://schemas.openxmlformats.org/officeDocument/2006/relationships/slide"/><Relationship Id="rId69" Target="slides/slide55.xml" Type="http://schemas.openxmlformats.org/officeDocument/2006/relationships/slide"/><Relationship Id="rId7" Target="slideMasters/slideMaster7.xml" Type="http://schemas.openxmlformats.org/officeDocument/2006/relationships/slideMaster"/><Relationship Id="rId70" Target="slides/slide56.xml" Type="http://schemas.openxmlformats.org/officeDocument/2006/relationships/slide"/><Relationship Id="rId71" Target="slides/slide57.xml" Type="http://schemas.openxmlformats.org/officeDocument/2006/relationships/slide"/><Relationship Id="rId72" Target="slides/slide58.xml" Type="http://schemas.openxmlformats.org/officeDocument/2006/relationships/slide"/><Relationship Id="rId73" Target="slides/slide59.xml" Type="http://schemas.openxmlformats.org/officeDocument/2006/relationships/slide"/><Relationship Id="rId74" Target="slides/slide60.xml" Type="http://schemas.openxmlformats.org/officeDocument/2006/relationships/slide"/><Relationship Id="rId75" Target="slides/slide61.xml" Type="http://schemas.openxmlformats.org/officeDocument/2006/relationships/slide"/><Relationship Id="rId76" Target="slides/slide62.xml" Type="http://schemas.openxmlformats.org/officeDocument/2006/relationships/slide"/><Relationship Id="rId77" Target="slides/slide63.xml" Type="http://schemas.openxmlformats.org/officeDocument/2006/relationships/slide"/><Relationship Id="rId78" Target="slides/slide64.xml" Type="http://schemas.openxmlformats.org/officeDocument/2006/relationships/slide"/><Relationship Id="rId79" Target="slides/slide65.xml" Type="http://schemas.openxmlformats.org/officeDocument/2006/relationships/slide"/><Relationship Id="rId8" Target="slideMasters/slideMaster8.xml" Type="http://schemas.openxmlformats.org/officeDocument/2006/relationships/slideMaster"/><Relationship Id="rId80" Target="slides/slide66.xml" Type="http://schemas.openxmlformats.org/officeDocument/2006/relationships/slide"/><Relationship Id="rId81" Target="slides/slide67.xml" Type="http://schemas.openxmlformats.org/officeDocument/2006/relationships/slide"/><Relationship Id="rId82" Target="slides/slide68.xml" Type="http://schemas.openxmlformats.org/officeDocument/2006/relationships/slide"/><Relationship Id="rId83" Target="slides/slide69.xml" Type="http://schemas.openxmlformats.org/officeDocument/2006/relationships/slide"/><Relationship Id="rId84" Target="slides/slide70.xml" Type="http://schemas.openxmlformats.org/officeDocument/2006/relationships/slide"/><Relationship Id="rId85" Target="slides/slide71.xml" Type="http://schemas.openxmlformats.org/officeDocument/2006/relationships/slide"/><Relationship Id="rId86" Target="slides/slide72.xml" Type="http://schemas.openxmlformats.org/officeDocument/2006/relationships/slide"/><Relationship Id="rId87" Target="slides/slide73.xml" Type="http://schemas.openxmlformats.org/officeDocument/2006/relationships/slide"/><Relationship Id="rId88" Target="slides/slide74.xml" Type="http://schemas.openxmlformats.org/officeDocument/2006/relationships/slide"/><Relationship Id="rId89" Target="slides/slide75.xml" Type="http://schemas.openxmlformats.org/officeDocument/2006/relationships/slide"/><Relationship Id="rId9" Target="slideMasters/slideMaster9.xml" Type="http://schemas.openxmlformats.org/officeDocument/2006/relationships/slideMaster"/><Relationship Id="rId90" Target="slides/slide76.xml" Type="http://schemas.openxmlformats.org/officeDocument/2006/relationships/slide"/><Relationship Id="rId91" Target="slides/slide77.xml" Type="http://schemas.openxmlformats.org/officeDocument/2006/relationships/slide"/><Relationship Id="rId92" Target="slides/slide78.xml" Type="http://schemas.openxmlformats.org/officeDocument/2006/relationships/slide"/><Relationship Id="rId93" Target="slides/slide79.xml" Type="http://schemas.openxmlformats.org/officeDocument/2006/relationships/slide"/><Relationship Id="rId94" Target="slides/slide80.xml" Type="http://schemas.openxmlformats.org/officeDocument/2006/relationships/slide"/><Relationship Id="rId95" Target="slides/slide81.xml" Type="http://schemas.openxmlformats.org/officeDocument/2006/relationships/slide"/><Relationship Id="rId96" Target="slides/slide82.xml" Type="http://schemas.openxmlformats.org/officeDocument/2006/relationships/slide"/><Relationship Id="rId97" Target="slides/slide83.xml" Type="http://schemas.openxmlformats.org/officeDocument/2006/relationships/slide"/><Relationship Id="rId98" Target="slides/slide84.xml" Type="http://schemas.openxmlformats.org/officeDocument/2006/relationships/slide"/><Relationship Id="rId99" Target="slides/slide85.xml" Type="http://schemas.openxmlformats.org/officeDocument/2006/relationships/slide"/></Relationships>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Worksheet.xlsx" Type="http://schemas.openxmlformats.org/officeDocument/2006/relationships/package"/><Relationship Id="rId4" Target="../drawings/drawing1.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659A-4BC9-9195-5FE853A6A826}"/>
              </c:ext>
            </c:extLst>
          </c:dPt>
          <c:cat>
            <c:strRef>
              <c:f>Sheet1!$A$2</c:f>
              <c:strCache>
                <c:ptCount val="1"/>
                <c:pt idx="0">
                  <c:v>分類 1</c:v>
                </c:pt>
              </c:strCache>
            </c:strRef>
          </c:cat>
          <c:val>
            <c:numRef>
              <c:f>Sheet1!$B$2</c:f>
              <c:numCache>
                <c:formatCode>General</c:formatCode>
                <c:ptCount val="1"/>
                <c:pt idx="0">
                  <c:v>2.93</c:v>
                </c:pt>
              </c:numCache>
            </c:numRef>
          </c:val>
          <c:extLst>
            <c:ext xmlns:c16="http://schemas.microsoft.com/office/drawing/2014/chart" uri="{C3380CC4-5D6E-409C-BE32-E72D297353CC}">
              <c16:uniqueId val="{00000002-659A-4BC9-9195-5FE853A6A826}"/>
            </c:ext>
          </c:extLst>
        </c:ser>
        <c:ser>
          <c:idx val="1"/>
          <c:order val="1"/>
          <c:tx>
            <c:strRef>
              <c:f>Sheet1!$C$1</c:f>
              <c:strCache>
                <c:ptCount val="1"/>
                <c:pt idx="0">
                  <c:v>系列 2</c:v>
                </c:pt>
              </c:strCache>
            </c:strRef>
          </c:tx>
          <c:spPr>
            <a:solidFill>
              <a:srgbClr val="FF0000"/>
            </a:solidFill>
            <a:ln>
              <a:noFill/>
            </a:ln>
            <a:effectLst/>
          </c:spPr>
          <c:invertIfNegative val="0"/>
          <c:cat>
            <c:strRef>
              <c:f>Sheet1!$A$2</c:f>
              <c:strCache>
                <c:ptCount val="1"/>
                <c:pt idx="0">
                  <c:v>分類 1</c:v>
                </c:pt>
              </c:strCache>
            </c:strRef>
          </c:cat>
          <c:val>
            <c:numRef>
              <c:f>Sheet1!$C$2</c:f>
              <c:numCache>
                <c:formatCode>General</c:formatCode>
                <c:ptCount val="1"/>
                <c:pt idx="0">
                  <c:v>3.29</c:v>
                </c:pt>
              </c:numCache>
            </c:numRef>
          </c:val>
          <c:extLst>
            <c:ext xmlns:c16="http://schemas.microsoft.com/office/drawing/2014/chart" uri="{C3380CC4-5D6E-409C-BE32-E72D297353CC}">
              <c16:uniqueId val="{00000003-659A-4BC9-9195-5FE853A6A826}"/>
            </c:ext>
          </c:extLst>
        </c:ser>
        <c:dLbls>
          <c:showLegendKey val="0"/>
          <c:showVal val="0"/>
          <c:showCatName val="0"/>
          <c:showSerName val="0"/>
          <c:showPercent val="0"/>
          <c:showBubbleSize val="0"/>
        </c:dLbls>
        <c:gapWidth val="159"/>
        <c:overlap val="-100"/>
        <c:axId val="1"/>
        <c:axId val="2"/>
      </c:barChart>
      <c:catAx>
        <c:axId val="1"/>
        <c:scaling>
          <c:orientation val="minMax"/>
        </c:scaling>
        <c:delete val="1"/>
        <c:axPos val="b"/>
        <c:numFmt formatCode="General" sourceLinked="1"/>
        <c:majorTickMark val="none"/>
        <c:minorTickMark val="none"/>
        <c:tickLblPos val="nextTo"/>
        <c:crossAx val="2"/>
        <c:crosses val="autoZero"/>
        <c:auto val="1"/>
        <c:lblAlgn val="ctr"/>
        <c:lblOffset val="100"/>
        <c:noMultiLvlLbl val="0"/>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1197" b="0" i="0" u="none" strike="noStrike" kern="1200" baseline="0">
                <a:solidFill>
                  <a:schemeClr val="tx1">
                    <a:lumMod val="65000"/>
                    <a:lumOff val="35000"/>
                  </a:schemeClr>
                </a:solidFill>
                <a:latin typeface="+mj-lt"/>
                <a:ea typeface="+mn-ea"/>
                <a:cs typeface="+mn-cs"/>
              </a:defRPr>
            </a:pPr>
            <a:endParaRPr lang="ja-JP"/>
          </a:p>
        </c:txPr>
        <c:crossAx val="1"/>
        <c:crosses val="autoZero"/>
        <c:crossBetween val="between"/>
      </c:valAx>
      <c:spPr>
        <a:noFill/>
        <a:ln>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p>
  </c:txPr>
  <c:externalData r:id="rId3">
    <c:autoUpdate val="0"/>
  </c:externalData>
  <c:userShapes r:id="rId4"/>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31A20-3D7F-41D4-8974-8F1B0A2EEF7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kumimoji="1" lang="ja-JP" altLang="en-US"/>
        </a:p>
      </dgm:t>
    </dgm:pt>
    <dgm:pt modelId="{81586C16-F678-439F-AAFA-4F2169FA73CA}">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発生しやすい</a:t>
          </a:r>
          <a:r>
            <a:rPr kumimoji="1" lang="ja-JP" altLang="en-US" b="1" dirty="0">
              <a:ln/>
              <a:latin typeface="Meiryo UI" panose="020B0604030504040204" pitchFamily="50" charset="-128"/>
              <a:ea typeface="Meiryo UI" panose="020B0604030504040204" pitchFamily="50" charset="-128"/>
            </a:rPr>
            <a:t>ヒューマンエラー</a:t>
          </a:r>
        </a:p>
      </dgm:t>
    </dgm:pt>
    <dgm:pt modelId="{A63738B9-8881-4406-AAAC-4869A7AEA0BB}" type="parTrans" cxnId="{8A585B15-8F4C-4B96-AD65-1A7B3B0A88A6}">
      <dgm:prSet/>
      <dgm:spPr/>
      <dgm:t>
        <a:bodyPr/>
        <a:lstStyle/>
        <a:p>
          <a:endParaRPr kumimoji="1" lang="ja-JP" altLang="en-US">
            <a:latin typeface="Meiryo UI" panose="020B0604030504040204" pitchFamily="50" charset="-128"/>
            <a:ea typeface="Meiryo UI" panose="020B0604030504040204" pitchFamily="50" charset="-128"/>
          </a:endParaRPr>
        </a:p>
      </dgm:t>
    </dgm:pt>
    <dgm:pt modelId="{D5D88C1B-63C7-4CFD-A498-C69AB5A9C4CC}" type="sibTrans" cxnId="{8A585B15-8F4C-4B96-AD65-1A7B3B0A88A6}">
      <dgm:prSet/>
      <dgm:spPr/>
      <dgm:t>
        <a:bodyPr/>
        <a:lstStyle/>
        <a:p>
          <a:endParaRPr kumimoji="1" lang="ja-JP" altLang="en-US">
            <a:latin typeface="Meiryo UI" panose="020B0604030504040204" pitchFamily="50" charset="-128"/>
            <a:ea typeface="Meiryo UI" panose="020B0604030504040204" pitchFamily="50" charset="-128"/>
          </a:endParaRPr>
        </a:p>
      </dgm:t>
    </dgm:pt>
    <dgm:pt modelId="{F35F32EC-9ABB-4F71-AEE4-E4126E5DE8D5}">
      <dgm:prSet phldrT="[テキスト]"/>
      <dgm:spPr/>
      <dgm:t>
        <a:bodyPr/>
        <a:lstStyle/>
        <a:p>
          <a:r>
            <a:rPr kumimoji="1" lang="ja-JP" altLang="en-US" dirty="0">
              <a:latin typeface="Meiryo UI" panose="020B0604030504040204" pitchFamily="50" charset="-128"/>
              <a:ea typeface="Meiryo UI" panose="020B0604030504040204" pitchFamily="50" charset="-128"/>
            </a:rPr>
            <a:t>知覚　見間違い、聞き違い</a:t>
          </a:r>
        </a:p>
      </dgm:t>
    </dgm:pt>
    <dgm:pt modelId="{0DB9A410-2725-456E-A19A-A7D8F31FEE99}" type="parTrans" cxnId="{5C44F1FB-BC13-421B-91F9-703C22959D92}">
      <dgm:prSet/>
      <dgm:spPr/>
      <dgm:t>
        <a:bodyPr/>
        <a:lstStyle/>
        <a:p>
          <a:endParaRPr kumimoji="1" lang="ja-JP" altLang="en-US">
            <a:latin typeface="Meiryo UI" panose="020B0604030504040204" pitchFamily="50" charset="-128"/>
            <a:ea typeface="Meiryo UI" panose="020B0604030504040204" pitchFamily="50" charset="-128"/>
          </a:endParaRPr>
        </a:p>
      </dgm:t>
    </dgm:pt>
    <dgm:pt modelId="{5D9D0518-33F3-46B9-84E2-BDE550D60F73}" type="sibTrans" cxnId="{5C44F1FB-BC13-421B-91F9-703C22959D92}">
      <dgm:prSet/>
      <dgm:spPr/>
      <dgm:t>
        <a:bodyPr/>
        <a:lstStyle/>
        <a:p>
          <a:endParaRPr kumimoji="1" lang="ja-JP" altLang="en-US">
            <a:latin typeface="Meiryo UI" panose="020B0604030504040204" pitchFamily="50" charset="-128"/>
            <a:ea typeface="Meiryo UI" panose="020B0604030504040204" pitchFamily="50" charset="-128"/>
          </a:endParaRPr>
        </a:p>
      </dgm:t>
    </dgm:pt>
    <dgm:pt modelId="{07BA6711-95A3-4885-840C-D5861725F991}">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人間の能力の限界を超えるもの（</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にくい）</a:t>
          </a:r>
        </a:p>
      </dgm:t>
    </dgm:pt>
    <dgm:pt modelId="{1AE52978-F0FD-42FD-AA36-A508A59AF4A6}" type="parTrans" cxnId="{BF02C5CC-1B78-48C8-A0E4-083326659A85}">
      <dgm:prSet/>
      <dgm:spPr/>
      <dgm:t>
        <a:bodyPr/>
        <a:lstStyle/>
        <a:p>
          <a:endParaRPr kumimoji="1" lang="ja-JP" altLang="en-US">
            <a:latin typeface="Meiryo UI" panose="020B0604030504040204" pitchFamily="50" charset="-128"/>
            <a:ea typeface="Meiryo UI" panose="020B0604030504040204" pitchFamily="50" charset="-128"/>
          </a:endParaRPr>
        </a:p>
      </dgm:t>
    </dgm:pt>
    <dgm:pt modelId="{B79CB15E-E34C-4BA5-BE0E-CE6EDE48C75B}" type="sibTrans" cxnId="{BF02C5CC-1B78-48C8-A0E4-083326659A85}">
      <dgm:prSet/>
      <dgm:spPr/>
      <dgm:t>
        <a:bodyPr/>
        <a:lstStyle/>
        <a:p>
          <a:endParaRPr kumimoji="1" lang="ja-JP" altLang="en-US">
            <a:latin typeface="Meiryo UI" panose="020B0604030504040204" pitchFamily="50" charset="-128"/>
            <a:ea typeface="Meiryo UI" panose="020B0604030504040204" pitchFamily="50" charset="-128"/>
          </a:endParaRPr>
        </a:p>
      </dgm:t>
    </dgm:pt>
    <dgm:pt modelId="{6240D2B3-29FD-4190-A07A-CEE0A4A92232}">
      <dgm:prSet phldrT="[テキスト]"/>
      <dgm:spPr/>
      <dgm:t>
        <a:bodyPr/>
        <a:lstStyle/>
        <a:p>
          <a:r>
            <a:rPr kumimoji="1" lang="ja-JP" altLang="en-US" dirty="0">
              <a:latin typeface="Meiryo UI" panose="020B0604030504040204" pitchFamily="50" charset="-128"/>
              <a:ea typeface="Meiryo UI" panose="020B0604030504040204" pitchFamily="50" charset="-128"/>
            </a:rPr>
            <a:t>判断　思い込み、短絡的発想、楽観視</a:t>
          </a:r>
        </a:p>
      </dgm:t>
    </dgm:pt>
    <dgm:pt modelId="{F6D53F30-622B-4E3A-ACFF-C2F850B38883}" type="parTrans" cxnId="{2CAAFBE0-973A-4246-8BF3-BA49E127AD6D}">
      <dgm:prSet/>
      <dgm:spPr/>
      <dgm:t>
        <a:bodyPr/>
        <a:lstStyle/>
        <a:p>
          <a:endParaRPr kumimoji="1" lang="ja-JP" altLang="en-US">
            <a:latin typeface="Meiryo UI" panose="020B0604030504040204" pitchFamily="50" charset="-128"/>
            <a:ea typeface="Meiryo UI" panose="020B0604030504040204" pitchFamily="50" charset="-128"/>
          </a:endParaRPr>
        </a:p>
      </dgm:t>
    </dgm:pt>
    <dgm:pt modelId="{F71D960D-5EFE-493A-8E76-5C38950E209F}" type="sibTrans" cxnId="{2CAAFBE0-973A-4246-8BF3-BA49E127AD6D}">
      <dgm:prSet/>
      <dgm:spPr/>
      <dgm:t>
        <a:bodyPr/>
        <a:lstStyle/>
        <a:p>
          <a:endParaRPr kumimoji="1" lang="ja-JP" altLang="en-US">
            <a:latin typeface="Meiryo UI" panose="020B0604030504040204" pitchFamily="50" charset="-128"/>
            <a:ea typeface="Meiryo UI" panose="020B0604030504040204" pitchFamily="50" charset="-128"/>
          </a:endParaRPr>
        </a:p>
      </dgm:t>
    </dgm:pt>
    <dgm:pt modelId="{E9CA039C-B5DA-48EB-9DEE-BD6E0238E984}">
      <dgm:prSet phldrT="[テキスト]"/>
      <dgm:spPr/>
      <dgm:t>
        <a:bodyPr/>
        <a:lstStyle/>
        <a:p>
          <a:r>
            <a:rPr kumimoji="1" lang="ja-JP" altLang="en-US" dirty="0">
              <a:latin typeface="Meiryo UI" panose="020B0604030504040204" pitchFamily="50" charset="-128"/>
              <a:ea typeface="Meiryo UI" panose="020B0604030504040204" pitchFamily="50" charset="-128"/>
            </a:rPr>
            <a:t>行動　うっかり（</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してしまう、</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しそこねる）</a:t>
          </a:r>
        </a:p>
      </dgm:t>
    </dgm:pt>
    <dgm:pt modelId="{D72BF9D7-D914-4F9F-B60A-AC2DAB38587F}" type="parTrans" cxnId="{0E106E9B-FFD9-4B5A-A496-C2E4065E6F15}">
      <dgm:prSet/>
      <dgm:spPr/>
      <dgm:t>
        <a:bodyPr/>
        <a:lstStyle/>
        <a:p>
          <a:endParaRPr kumimoji="1" lang="ja-JP" altLang="en-US">
            <a:latin typeface="Meiryo UI" panose="020B0604030504040204" pitchFamily="50" charset="-128"/>
            <a:ea typeface="Meiryo UI" panose="020B0604030504040204" pitchFamily="50" charset="-128"/>
          </a:endParaRPr>
        </a:p>
      </dgm:t>
    </dgm:pt>
    <dgm:pt modelId="{86BA8210-7202-4AE1-93BA-E173B8B312F1}" type="sibTrans" cxnId="{0E106E9B-FFD9-4B5A-A496-C2E4065E6F15}">
      <dgm:prSet/>
      <dgm:spPr/>
      <dgm:t>
        <a:bodyPr/>
        <a:lstStyle/>
        <a:p>
          <a:endParaRPr kumimoji="1" lang="ja-JP" altLang="en-US">
            <a:latin typeface="Meiryo UI" panose="020B0604030504040204" pitchFamily="50" charset="-128"/>
            <a:ea typeface="Meiryo UI" panose="020B0604030504040204" pitchFamily="50" charset="-128"/>
          </a:endParaRPr>
        </a:p>
      </dgm:t>
    </dgm:pt>
    <dgm:pt modelId="{B17859AC-E00D-4CE7-B283-8BDF6222E4D6}">
      <dgm:prSet phldrT="[テキスト]"/>
      <dgm:spPr/>
      <dgm:t>
        <a:bodyPr/>
        <a:lstStyle/>
        <a:p>
          <a:r>
            <a:rPr kumimoji="1" lang="ja-JP" altLang="en-US" dirty="0">
              <a:latin typeface="Meiryo UI" panose="020B0604030504040204" pitchFamily="50" charset="-128"/>
              <a:ea typeface="Meiryo UI" panose="020B0604030504040204" pitchFamily="50" charset="-128"/>
            </a:rPr>
            <a:t>注意　見落とす、一点集中、注意力欠如、聞き逃す</a:t>
          </a:r>
        </a:p>
      </dgm:t>
    </dgm:pt>
    <dgm:pt modelId="{4A2639E1-5014-4998-A27E-BE79C96583CD}" type="parTrans" cxnId="{D3C2A5FF-B420-4D6F-95A9-638990BD2DA7}">
      <dgm:prSet/>
      <dgm:spPr/>
      <dgm:t>
        <a:bodyPr/>
        <a:lstStyle/>
        <a:p>
          <a:endParaRPr kumimoji="1" lang="ja-JP" altLang="en-US">
            <a:latin typeface="Meiryo UI" panose="020B0604030504040204" pitchFamily="50" charset="-128"/>
            <a:ea typeface="Meiryo UI" panose="020B0604030504040204" pitchFamily="50" charset="-128"/>
          </a:endParaRPr>
        </a:p>
      </dgm:t>
    </dgm:pt>
    <dgm:pt modelId="{198391F8-7304-4B8B-9C38-C45B98C71C46}" type="sibTrans" cxnId="{D3C2A5FF-B420-4D6F-95A9-638990BD2DA7}">
      <dgm:prSet/>
      <dgm:spPr/>
      <dgm:t>
        <a:bodyPr/>
        <a:lstStyle/>
        <a:p>
          <a:endParaRPr kumimoji="1" lang="ja-JP" altLang="en-US">
            <a:latin typeface="Meiryo UI" panose="020B0604030504040204" pitchFamily="50" charset="-128"/>
            <a:ea typeface="Meiryo UI" panose="020B0604030504040204" pitchFamily="50" charset="-128"/>
          </a:endParaRPr>
        </a:p>
      </dgm:t>
    </dgm:pt>
    <dgm:pt modelId="{FF670C6B-B3DF-4FD7-9ABE-5400ED3D7B46}">
      <dgm:prSet phldrT="[テキスト]"/>
      <dgm:spPr/>
      <dgm:t>
        <a:bodyPr/>
        <a:lstStyle/>
        <a:p>
          <a:r>
            <a:rPr kumimoji="1" lang="ja-JP" altLang="en-US" dirty="0">
              <a:latin typeface="Meiryo UI" panose="020B0604030504040204" pitchFamily="50" charset="-128"/>
              <a:ea typeface="Meiryo UI" panose="020B0604030504040204" pitchFamily="50" charset="-128"/>
            </a:rPr>
            <a:t>記憶　記憶違い、失念</a:t>
          </a:r>
        </a:p>
      </dgm:t>
    </dgm:pt>
    <dgm:pt modelId="{C6FEF0A7-D221-445A-858F-2BBC71BAABDF}" type="parTrans" cxnId="{B1C88219-451E-4439-B6B9-697985FA008C}">
      <dgm:prSet/>
      <dgm:spPr/>
      <dgm:t>
        <a:bodyPr/>
        <a:lstStyle/>
        <a:p>
          <a:endParaRPr kumimoji="1" lang="ja-JP" altLang="en-US">
            <a:latin typeface="Meiryo UI" panose="020B0604030504040204" pitchFamily="50" charset="-128"/>
            <a:ea typeface="Meiryo UI" panose="020B0604030504040204" pitchFamily="50" charset="-128"/>
          </a:endParaRPr>
        </a:p>
      </dgm:t>
    </dgm:pt>
    <dgm:pt modelId="{ACF714CA-FEA6-4DE9-8A40-E9E69EAB0A4C}" type="sibTrans" cxnId="{B1C88219-451E-4439-B6B9-697985FA008C}">
      <dgm:prSet/>
      <dgm:spPr/>
      <dgm:t>
        <a:bodyPr/>
        <a:lstStyle/>
        <a:p>
          <a:endParaRPr kumimoji="1" lang="ja-JP" altLang="en-US">
            <a:latin typeface="Meiryo UI" panose="020B0604030504040204" pitchFamily="50" charset="-128"/>
            <a:ea typeface="Meiryo UI" panose="020B0604030504040204" pitchFamily="50" charset="-128"/>
          </a:endParaRPr>
        </a:p>
      </dgm:t>
    </dgm:pt>
    <dgm:pt modelId="{0D7AEA67-B9B8-4E91-A8EF-53CB2BB8E9C5}">
      <dgm:prSet phldrT="[テキスト]"/>
      <dgm:spPr>
        <a:solidFill>
          <a:srgbClr val="4087C8"/>
        </a:solidFill>
      </dgm:spPr>
      <dgm:t>
        <a:bodyPr/>
        <a:lstStyle/>
        <a:p>
          <a:r>
            <a:rPr kumimoji="1" lang="ja-JP" altLang="en-US" b="1" dirty="0">
              <a:latin typeface="Meiryo UI" panose="020B0604030504040204" pitchFamily="50" charset="-128"/>
              <a:ea typeface="Meiryo UI" panose="020B0604030504040204" pitchFamily="50" charset="-128"/>
            </a:rPr>
            <a:t>人間の特性に反する（</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やすい）</a:t>
          </a:r>
        </a:p>
      </dgm:t>
    </dgm:pt>
    <dgm:pt modelId="{DA62F382-904A-400C-8780-B9E680CFFCCD}" type="parTrans" cxnId="{852433DA-A424-47F1-AA40-DD1C101F6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3A2D8BAE-1D3D-480A-8F62-3A3E73C306DD}" type="sibTrans" cxnId="{852433DA-A424-47F1-AA40-DD1C101F6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6C3673EC-E734-4066-810C-A60DDFF2D593}">
      <dgm:prSet phldrT="[テキスト]"/>
      <dgm:spPr/>
      <dgm:t>
        <a:bodyPr/>
        <a:lstStyle/>
        <a:p>
          <a:r>
            <a:rPr kumimoji="1" lang="ja-JP" altLang="en-US" dirty="0">
              <a:latin typeface="Meiryo UI" panose="020B0604030504040204" pitchFamily="50" charset="-128"/>
              <a:ea typeface="Meiryo UI" panose="020B0604030504040204" pitchFamily="50" charset="-128"/>
            </a:rPr>
            <a:t>見にくい、押しにくい、分かりにくい</a:t>
          </a:r>
        </a:p>
      </dgm:t>
    </dgm:pt>
    <dgm:pt modelId="{869B4A0E-7FB5-490B-B912-375C92149974}" type="parTrans" cxnId="{FA26C3F7-2C9D-4393-A08F-756E09A53D40}">
      <dgm:prSet/>
      <dgm:spPr/>
      <dgm:t>
        <a:bodyPr/>
        <a:lstStyle/>
        <a:p>
          <a:endParaRPr kumimoji="1" lang="ja-JP" altLang="en-US">
            <a:latin typeface="Meiryo UI" panose="020B0604030504040204" pitchFamily="50" charset="-128"/>
            <a:ea typeface="Meiryo UI" panose="020B0604030504040204" pitchFamily="50" charset="-128"/>
          </a:endParaRPr>
        </a:p>
      </dgm:t>
    </dgm:pt>
    <dgm:pt modelId="{E16443C2-AE7A-4FF3-8537-CAA6EC3434E2}" type="sibTrans" cxnId="{FA26C3F7-2C9D-4393-A08F-756E09A53D40}">
      <dgm:prSet/>
      <dgm:spPr/>
      <dgm:t>
        <a:bodyPr/>
        <a:lstStyle/>
        <a:p>
          <a:endParaRPr kumimoji="1" lang="ja-JP" altLang="en-US">
            <a:latin typeface="Meiryo UI" panose="020B0604030504040204" pitchFamily="50" charset="-128"/>
            <a:ea typeface="Meiryo UI" panose="020B0604030504040204" pitchFamily="50" charset="-128"/>
          </a:endParaRPr>
        </a:p>
      </dgm:t>
    </dgm:pt>
    <dgm:pt modelId="{A13489DD-6DFD-40BF-8B65-B778BBFAFDB1}">
      <dgm:prSet phldrT="[テキスト]"/>
      <dgm:spPr/>
      <dgm:t>
        <a:bodyPr/>
        <a:lstStyle/>
        <a:p>
          <a:r>
            <a:rPr kumimoji="1" lang="ja-JP" altLang="en-US" dirty="0">
              <a:latin typeface="Meiryo UI" panose="020B0604030504040204" pitchFamily="50" charset="-128"/>
              <a:ea typeface="Meiryo UI" panose="020B0604030504040204" pitchFamily="50" charset="-128"/>
            </a:rPr>
            <a:t>間違いやすい、見落としやすい</a:t>
          </a:r>
        </a:p>
      </dgm:t>
    </dgm:pt>
    <dgm:pt modelId="{34EC017C-B63D-4E99-9185-ABF0E791D5F9}" type="parTrans" cxnId="{E9252A94-20A0-49AB-97C6-EB3B83C73403}">
      <dgm:prSet/>
      <dgm:spPr/>
      <dgm:t>
        <a:bodyPr/>
        <a:lstStyle/>
        <a:p>
          <a:endParaRPr kumimoji="1" lang="ja-JP" altLang="en-US">
            <a:latin typeface="Meiryo UI" panose="020B0604030504040204" pitchFamily="50" charset="-128"/>
            <a:ea typeface="Meiryo UI" panose="020B0604030504040204" pitchFamily="50" charset="-128"/>
          </a:endParaRPr>
        </a:p>
      </dgm:t>
    </dgm:pt>
    <dgm:pt modelId="{B106D6A4-533E-4031-B3BC-EB0D03D26BD8}" type="sibTrans" cxnId="{E9252A94-20A0-49AB-97C6-EB3B83C73403}">
      <dgm:prSet/>
      <dgm:spPr/>
      <dgm:t>
        <a:bodyPr/>
        <a:lstStyle/>
        <a:p>
          <a:endParaRPr kumimoji="1" lang="ja-JP" altLang="en-US">
            <a:latin typeface="Meiryo UI" panose="020B0604030504040204" pitchFamily="50" charset="-128"/>
            <a:ea typeface="Meiryo UI" panose="020B0604030504040204" pitchFamily="50" charset="-128"/>
          </a:endParaRPr>
        </a:p>
      </dgm:t>
    </dgm:pt>
    <dgm:pt modelId="{DFF689F9-E06A-4E2D-B4AF-9E54826EAC42}" type="pres">
      <dgm:prSet presAssocID="{12A31A20-3D7F-41D4-8974-8F1B0A2EEF72}" presName="linear" presStyleCnt="0">
        <dgm:presLayoutVars>
          <dgm:animLvl val="lvl"/>
          <dgm:resizeHandles val="exact"/>
        </dgm:presLayoutVars>
      </dgm:prSet>
      <dgm:spPr/>
    </dgm:pt>
    <dgm:pt modelId="{7F4FA194-B2DE-455A-A70E-29FA7C01D393}" type="pres">
      <dgm:prSet presAssocID="{81586C16-F678-439F-AAFA-4F2169FA73CA}" presName="parentText" presStyleLbl="node1" presStyleIdx="0" presStyleCnt="3" custLinFactNeighborY="-6818">
        <dgm:presLayoutVars>
          <dgm:chMax val="0"/>
          <dgm:bulletEnabled val="1"/>
        </dgm:presLayoutVars>
      </dgm:prSet>
      <dgm:spPr/>
    </dgm:pt>
    <dgm:pt modelId="{50893D4D-77BC-44F0-B7E8-6EBC6CE7330E}" type="pres">
      <dgm:prSet presAssocID="{81586C16-F678-439F-AAFA-4F2169FA73CA}" presName="childText" presStyleLbl="revTx" presStyleIdx="0" presStyleCnt="3">
        <dgm:presLayoutVars>
          <dgm:bulletEnabled val="1"/>
        </dgm:presLayoutVars>
      </dgm:prSet>
      <dgm:spPr/>
    </dgm:pt>
    <dgm:pt modelId="{9F43C2D2-22C7-4B76-846E-1242ECD86A40}" type="pres">
      <dgm:prSet presAssocID="{07BA6711-95A3-4885-840C-D5861725F991}" presName="parentText" presStyleLbl="node1" presStyleIdx="1" presStyleCnt="3">
        <dgm:presLayoutVars>
          <dgm:chMax val="0"/>
          <dgm:bulletEnabled val="1"/>
        </dgm:presLayoutVars>
      </dgm:prSet>
      <dgm:spPr/>
    </dgm:pt>
    <dgm:pt modelId="{89CA43DB-9542-4E4A-9346-D39E12FDF517}" type="pres">
      <dgm:prSet presAssocID="{07BA6711-95A3-4885-840C-D5861725F991}" presName="childText" presStyleLbl="revTx" presStyleIdx="1" presStyleCnt="3">
        <dgm:presLayoutVars>
          <dgm:bulletEnabled val="1"/>
        </dgm:presLayoutVars>
      </dgm:prSet>
      <dgm:spPr/>
    </dgm:pt>
    <dgm:pt modelId="{BFD98E29-7733-407D-B0F1-E15132F369A2}" type="pres">
      <dgm:prSet presAssocID="{0D7AEA67-B9B8-4E91-A8EF-53CB2BB8E9C5}" presName="parentText" presStyleLbl="node1" presStyleIdx="2" presStyleCnt="3">
        <dgm:presLayoutVars>
          <dgm:chMax val="0"/>
          <dgm:bulletEnabled val="1"/>
        </dgm:presLayoutVars>
      </dgm:prSet>
      <dgm:spPr/>
    </dgm:pt>
    <dgm:pt modelId="{F1D5852C-BCC4-411B-8711-35341DB3F701}" type="pres">
      <dgm:prSet presAssocID="{0D7AEA67-B9B8-4E91-A8EF-53CB2BB8E9C5}" presName="childText" presStyleLbl="revTx" presStyleIdx="2" presStyleCnt="3">
        <dgm:presLayoutVars>
          <dgm:bulletEnabled val="1"/>
        </dgm:presLayoutVars>
      </dgm:prSet>
      <dgm:spPr/>
    </dgm:pt>
  </dgm:ptLst>
  <dgm:cxnLst>
    <dgm:cxn modelId="{59D3AE02-8EAC-40AC-80D2-53045E705B47}" type="presOf" srcId="{FF670C6B-B3DF-4FD7-9ABE-5400ED3D7B46}" destId="{50893D4D-77BC-44F0-B7E8-6EBC6CE7330E}" srcOrd="0" destOrd="4" presId="urn:microsoft.com/office/officeart/2005/8/layout/vList2"/>
    <dgm:cxn modelId="{8A585B15-8F4C-4B96-AD65-1A7B3B0A88A6}" srcId="{12A31A20-3D7F-41D4-8974-8F1B0A2EEF72}" destId="{81586C16-F678-439F-AAFA-4F2169FA73CA}" srcOrd="0" destOrd="0" parTransId="{A63738B9-8881-4406-AAAC-4869A7AEA0BB}" sibTransId="{D5D88C1B-63C7-4CFD-A498-C69AB5A9C4CC}"/>
    <dgm:cxn modelId="{B1C88219-451E-4439-B6B9-697985FA008C}" srcId="{81586C16-F678-439F-AAFA-4F2169FA73CA}" destId="{FF670C6B-B3DF-4FD7-9ABE-5400ED3D7B46}" srcOrd="4" destOrd="0" parTransId="{C6FEF0A7-D221-445A-858F-2BBC71BAABDF}" sibTransId="{ACF714CA-FEA6-4DE9-8A40-E9E69EAB0A4C}"/>
    <dgm:cxn modelId="{697A7F29-36F2-43BB-A3CB-2ACE95B92242}" type="presOf" srcId="{E9CA039C-B5DA-48EB-9DEE-BD6E0238E984}" destId="{50893D4D-77BC-44F0-B7E8-6EBC6CE7330E}" srcOrd="0" destOrd="2" presId="urn:microsoft.com/office/officeart/2005/8/layout/vList2"/>
    <dgm:cxn modelId="{FBF40B36-F1D8-4317-B3F5-586C6B1A857A}" type="presOf" srcId="{12A31A20-3D7F-41D4-8974-8F1B0A2EEF72}" destId="{DFF689F9-E06A-4E2D-B4AF-9E54826EAC42}" srcOrd="0" destOrd="0" presId="urn:microsoft.com/office/officeart/2005/8/layout/vList2"/>
    <dgm:cxn modelId="{7DAADD5B-B59E-4765-A811-96EF02A053B9}" type="presOf" srcId="{6240D2B3-29FD-4190-A07A-CEE0A4A92232}" destId="{50893D4D-77BC-44F0-B7E8-6EBC6CE7330E}" srcOrd="0" destOrd="1" presId="urn:microsoft.com/office/officeart/2005/8/layout/vList2"/>
    <dgm:cxn modelId="{AE94D545-D59F-4393-9652-D31BA9218E2C}" type="presOf" srcId="{A13489DD-6DFD-40BF-8B65-B778BBFAFDB1}" destId="{F1D5852C-BCC4-411B-8711-35341DB3F701}" srcOrd="0" destOrd="0" presId="urn:microsoft.com/office/officeart/2005/8/layout/vList2"/>
    <dgm:cxn modelId="{E9252A94-20A0-49AB-97C6-EB3B83C73403}" srcId="{0D7AEA67-B9B8-4E91-A8EF-53CB2BB8E9C5}" destId="{A13489DD-6DFD-40BF-8B65-B778BBFAFDB1}" srcOrd="0" destOrd="0" parTransId="{34EC017C-B63D-4E99-9185-ABF0E791D5F9}" sibTransId="{B106D6A4-533E-4031-B3BC-EB0D03D26BD8}"/>
    <dgm:cxn modelId="{3ECDE097-58A1-4B2C-896E-FB91B7E69F7C}" type="presOf" srcId="{B17859AC-E00D-4CE7-B283-8BDF6222E4D6}" destId="{50893D4D-77BC-44F0-B7E8-6EBC6CE7330E}" srcOrd="0" destOrd="3" presId="urn:microsoft.com/office/officeart/2005/8/layout/vList2"/>
    <dgm:cxn modelId="{0E106E9B-FFD9-4B5A-A496-C2E4065E6F15}" srcId="{81586C16-F678-439F-AAFA-4F2169FA73CA}" destId="{E9CA039C-B5DA-48EB-9DEE-BD6E0238E984}" srcOrd="2" destOrd="0" parTransId="{D72BF9D7-D914-4F9F-B60A-AC2DAB38587F}" sibTransId="{86BA8210-7202-4AE1-93BA-E173B8B312F1}"/>
    <dgm:cxn modelId="{02FFBEA0-9014-475B-9738-346AD275415F}" type="presOf" srcId="{0D7AEA67-B9B8-4E91-A8EF-53CB2BB8E9C5}" destId="{BFD98E29-7733-407D-B0F1-E15132F369A2}" srcOrd="0" destOrd="0" presId="urn:microsoft.com/office/officeart/2005/8/layout/vList2"/>
    <dgm:cxn modelId="{C5A8F8A2-CEB9-4EAE-8098-2FAD5BAFA37A}" type="presOf" srcId="{F35F32EC-9ABB-4F71-AEE4-E4126E5DE8D5}" destId="{50893D4D-77BC-44F0-B7E8-6EBC6CE7330E}" srcOrd="0" destOrd="0" presId="urn:microsoft.com/office/officeart/2005/8/layout/vList2"/>
    <dgm:cxn modelId="{C42C1CB6-B4E6-4D17-A6BF-EE692BA4B099}" type="presOf" srcId="{81586C16-F678-439F-AAFA-4F2169FA73CA}" destId="{7F4FA194-B2DE-455A-A70E-29FA7C01D393}" srcOrd="0" destOrd="0" presId="urn:microsoft.com/office/officeart/2005/8/layout/vList2"/>
    <dgm:cxn modelId="{BF02C5CC-1B78-48C8-A0E4-083326659A85}" srcId="{12A31A20-3D7F-41D4-8974-8F1B0A2EEF72}" destId="{07BA6711-95A3-4885-840C-D5861725F991}" srcOrd="1" destOrd="0" parTransId="{1AE52978-F0FD-42FD-AA36-A508A59AF4A6}" sibTransId="{B79CB15E-E34C-4BA5-BE0E-CE6EDE48C75B}"/>
    <dgm:cxn modelId="{1B959BD7-EA3D-4DED-A3C9-338EFEA1EFDE}" type="presOf" srcId="{6C3673EC-E734-4066-810C-A60DDFF2D593}" destId="{89CA43DB-9542-4E4A-9346-D39E12FDF517}" srcOrd="0" destOrd="0" presId="urn:microsoft.com/office/officeart/2005/8/layout/vList2"/>
    <dgm:cxn modelId="{852433DA-A424-47F1-AA40-DD1C101F6ED2}" srcId="{12A31A20-3D7F-41D4-8974-8F1B0A2EEF72}" destId="{0D7AEA67-B9B8-4E91-A8EF-53CB2BB8E9C5}" srcOrd="2" destOrd="0" parTransId="{DA62F382-904A-400C-8780-B9E680CFFCCD}" sibTransId="{3A2D8BAE-1D3D-480A-8F62-3A3E73C306DD}"/>
    <dgm:cxn modelId="{2CAAFBE0-973A-4246-8BF3-BA49E127AD6D}" srcId="{81586C16-F678-439F-AAFA-4F2169FA73CA}" destId="{6240D2B3-29FD-4190-A07A-CEE0A4A92232}" srcOrd="1" destOrd="0" parTransId="{F6D53F30-622B-4E3A-ACFF-C2F850B38883}" sibTransId="{F71D960D-5EFE-493A-8E76-5C38950E209F}"/>
    <dgm:cxn modelId="{55E8C0EE-66D4-4531-9119-2BA6DE8455F7}" type="presOf" srcId="{07BA6711-95A3-4885-840C-D5861725F991}" destId="{9F43C2D2-22C7-4B76-846E-1242ECD86A40}" srcOrd="0" destOrd="0" presId="urn:microsoft.com/office/officeart/2005/8/layout/vList2"/>
    <dgm:cxn modelId="{FA26C3F7-2C9D-4393-A08F-756E09A53D40}" srcId="{07BA6711-95A3-4885-840C-D5861725F991}" destId="{6C3673EC-E734-4066-810C-A60DDFF2D593}" srcOrd="0" destOrd="0" parTransId="{869B4A0E-7FB5-490B-B912-375C92149974}" sibTransId="{E16443C2-AE7A-4FF3-8537-CAA6EC3434E2}"/>
    <dgm:cxn modelId="{5C44F1FB-BC13-421B-91F9-703C22959D92}" srcId="{81586C16-F678-439F-AAFA-4F2169FA73CA}" destId="{F35F32EC-9ABB-4F71-AEE4-E4126E5DE8D5}" srcOrd="0" destOrd="0" parTransId="{0DB9A410-2725-456E-A19A-A7D8F31FEE99}" sibTransId="{5D9D0518-33F3-46B9-84E2-BDE550D60F73}"/>
    <dgm:cxn modelId="{D3C2A5FF-B420-4D6F-95A9-638990BD2DA7}" srcId="{81586C16-F678-439F-AAFA-4F2169FA73CA}" destId="{B17859AC-E00D-4CE7-B283-8BDF6222E4D6}" srcOrd="3" destOrd="0" parTransId="{4A2639E1-5014-4998-A27E-BE79C96583CD}" sibTransId="{198391F8-7304-4B8B-9C38-C45B98C71C46}"/>
    <dgm:cxn modelId="{DF926EF2-53D1-4E6F-9FBE-66015FB7F299}" type="presParOf" srcId="{DFF689F9-E06A-4E2D-B4AF-9E54826EAC42}" destId="{7F4FA194-B2DE-455A-A70E-29FA7C01D393}" srcOrd="0" destOrd="0" presId="urn:microsoft.com/office/officeart/2005/8/layout/vList2"/>
    <dgm:cxn modelId="{021D72E5-4734-469E-9631-A8913660FB59}" type="presParOf" srcId="{DFF689F9-E06A-4E2D-B4AF-9E54826EAC42}" destId="{50893D4D-77BC-44F0-B7E8-6EBC6CE7330E}" srcOrd="1" destOrd="0" presId="urn:microsoft.com/office/officeart/2005/8/layout/vList2"/>
    <dgm:cxn modelId="{51CED1F9-A4E2-4D2B-9DFD-8588E9FC48CB}" type="presParOf" srcId="{DFF689F9-E06A-4E2D-B4AF-9E54826EAC42}" destId="{9F43C2D2-22C7-4B76-846E-1242ECD86A40}" srcOrd="2" destOrd="0" presId="urn:microsoft.com/office/officeart/2005/8/layout/vList2"/>
    <dgm:cxn modelId="{024A680D-F7DC-4421-A099-717B6021F5FF}" type="presParOf" srcId="{DFF689F9-E06A-4E2D-B4AF-9E54826EAC42}" destId="{89CA43DB-9542-4E4A-9346-D39E12FDF517}" srcOrd="3" destOrd="0" presId="urn:microsoft.com/office/officeart/2005/8/layout/vList2"/>
    <dgm:cxn modelId="{B8264B95-CAEE-47C3-B861-05E51C7BAF36}" type="presParOf" srcId="{DFF689F9-E06A-4E2D-B4AF-9E54826EAC42}" destId="{BFD98E29-7733-407D-B0F1-E15132F369A2}" srcOrd="4" destOrd="0" presId="urn:microsoft.com/office/officeart/2005/8/layout/vList2"/>
    <dgm:cxn modelId="{5DDCF209-1200-437C-851C-147EC65CC456}" type="presParOf" srcId="{DFF689F9-E06A-4E2D-B4AF-9E54826EAC42}" destId="{F1D5852C-BCC4-411B-8711-35341DB3F70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7159B-1886-4BE6-818D-4A70D22FF105}" type="doc">
      <dgm:prSet loTypeId="urn:microsoft.com/office/officeart/2005/8/layout/cycle1" loCatId="cycle" qsTypeId="urn:microsoft.com/office/officeart/2005/8/quickstyle/simple1" qsCatId="simple" csTypeId="urn:microsoft.com/office/officeart/2005/8/colors/accent1_2" csCatId="accent1"/>
      <dgm:spPr/>
    </dgm:pt>
    <dgm:pt modelId="{BD5AAD4F-285C-41C7-99FA-1B8BAA38E774}">
      <dgm:prSet/>
      <dgm:spPr/>
      <dgm:t>
        <a:bodyPr/>
        <a:lstStyle/>
        <a:p>
          <a:endParaRPr lang="ja-JP" altLang="en-US" dirty="0"/>
        </a:p>
      </dgm:t>
    </dgm:pt>
    <dgm:pt modelId="{888E4730-05E6-4DC7-94CB-40D8B7F88A2F}" type="parTrans" cxnId="{B1AE4B48-6E48-4143-BB4F-F886DE915FCD}">
      <dgm:prSet/>
      <dgm:spPr/>
    </dgm:pt>
    <dgm:pt modelId="{96788B1E-6812-47FA-B4C4-9B96A60BA328}" type="sibTrans" cxnId="{B1AE4B48-6E48-4143-BB4F-F886DE915FCD}">
      <dgm:prSet/>
      <dgm:spPr/>
    </dgm:pt>
    <dgm:pt modelId="{438F880F-4123-4980-8282-D7D600C01279}">
      <dgm:prSet/>
      <dgm:spPr/>
      <dgm:t>
        <a:bodyPr/>
        <a:lstStyle/>
        <a:p>
          <a:endParaRPr lang="ja-JP" altLang="en-US" dirty="0"/>
        </a:p>
      </dgm:t>
    </dgm:pt>
    <dgm:pt modelId="{F267099B-AE52-4085-A993-F4962A3BB622}" type="parTrans" cxnId="{6CA820C6-9AD8-4869-A118-F041B0F7DD69}">
      <dgm:prSet/>
      <dgm:spPr/>
    </dgm:pt>
    <dgm:pt modelId="{424ACEC2-C69F-498D-82E2-263844B14C41}" type="sibTrans" cxnId="{6CA820C6-9AD8-4869-A118-F041B0F7DD69}">
      <dgm:prSet/>
      <dgm:spPr/>
    </dgm:pt>
    <dgm:pt modelId="{55534ABD-9624-4C3B-9107-32C90C8A116E}">
      <dgm:prSet/>
      <dgm:spPr/>
      <dgm:t>
        <a:bodyPr/>
        <a:lstStyle/>
        <a:p>
          <a:endParaRPr lang="ja-JP" altLang="en-US" dirty="0"/>
        </a:p>
      </dgm:t>
    </dgm:pt>
    <dgm:pt modelId="{3F5DA53C-4580-479B-85D8-D1B7E34CD374}" type="parTrans" cxnId="{17C8EC57-37DB-43CC-BDD6-D48EBCB4796C}">
      <dgm:prSet/>
      <dgm:spPr/>
    </dgm:pt>
    <dgm:pt modelId="{331DADB2-8CA0-4117-AFD3-CA3E97427CBD}" type="sibTrans" cxnId="{17C8EC57-37DB-43CC-BDD6-D48EBCB4796C}">
      <dgm:prSet/>
      <dgm:spPr/>
    </dgm:pt>
    <dgm:pt modelId="{858F037B-29D9-4A1A-8DC2-DF7FC66B401E}">
      <dgm:prSet/>
      <dgm:spPr/>
      <dgm:t>
        <a:bodyPr/>
        <a:lstStyle/>
        <a:p>
          <a:endParaRPr lang="ja-JP" altLang="en-US" dirty="0"/>
        </a:p>
      </dgm:t>
    </dgm:pt>
    <dgm:pt modelId="{033F5A1D-0879-470D-91B9-757E8D353F62}" type="parTrans" cxnId="{B1C7C64B-648B-4DDC-AAB3-016F123F7876}">
      <dgm:prSet/>
      <dgm:spPr/>
    </dgm:pt>
    <dgm:pt modelId="{6A138FB3-1386-4049-AF58-7AA703BA96E5}" type="sibTrans" cxnId="{B1C7C64B-648B-4DDC-AAB3-016F123F7876}">
      <dgm:prSet/>
      <dgm:spPr/>
    </dgm:pt>
    <dgm:pt modelId="{F00F7F2C-70CD-4F97-8174-9CEB50446D41}" type="pres">
      <dgm:prSet presAssocID="{EDC7159B-1886-4BE6-818D-4A70D22FF105}" presName="cycle" presStyleCnt="0">
        <dgm:presLayoutVars>
          <dgm:dir/>
          <dgm:resizeHandles val="exact"/>
        </dgm:presLayoutVars>
      </dgm:prSet>
      <dgm:spPr/>
    </dgm:pt>
    <dgm:pt modelId="{2FF6EB0C-059D-4804-83B7-63E528B0DAC7}" type="pres">
      <dgm:prSet presAssocID="{BD5AAD4F-285C-41C7-99FA-1B8BAA38E774}" presName="dummy" presStyleCnt="0"/>
      <dgm:spPr/>
    </dgm:pt>
    <dgm:pt modelId="{E3B40821-F0DC-4B94-8E96-423F7CD23B6D}" type="pres">
      <dgm:prSet presAssocID="{BD5AAD4F-285C-41C7-99FA-1B8BAA38E774}" presName="node" presStyleLbl="revTx" presStyleIdx="0" presStyleCnt="4">
        <dgm:presLayoutVars>
          <dgm:bulletEnabled val="1"/>
        </dgm:presLayoutVars>
      </dgm:prSet>
      <dgm:spPr/>
    </dgm:pt>
    <dgm:pt modelId="{866422C3-B4FA-48BE-9407-37EB11DED0D0}" type="pres">
      <dgm:prSet presAssocID="{96788B1E-6812-47FA-B4C4-9B96A60BA328}" presName="sibTrans" presStyleLbl="node1" presStyleIdx="0" presStyleCnt="4"/>
      <dgm:spPr/>
    </dgm:pt>
    <dgm:pt modelId="{8175BC34-B235-4855-B410-E620AB48C8F2}" type="pres">
      <dgm:prSet presAssocID="{438F880F-4123-4980-8282-D7D600C01279}" presName="dummy" presStyleCnt="0"/>
      <dgm:spPr/>
    </dgm:pt>
    <dgm:pt modelId="{6D57D392-EB54-41A8-8D6C-33FFAC90168A}" type="pres">
      <dgm:prSet presAssocID="{438F880F-4123-4980-8282-D7D600C01279}" presName="node" presStyleLbl="revTx" presStyleIdx="1" presStyleCnt="4">
        <dgm:presLayoutVars>
          <dgm:bulletEnabled val="1"/>
        </dgm:presLayoutVars>
      </dgm:prSet>
      <dgm:spPr/>
    </dgm:pt>
    <dgm:pt modelId="{D05C7EEB-9034-4649-8AF2-EB6416213A87}" type="pres">
      <dgm:prSet presAssocID="{424ACEC2-C69F-498D-82E2-263844B14C41}" presName="sibTrans" presStyleLbl="node1" presStyleIdx="1" presStyleCnt="4"/>
      <dgm:spPr/>
    </dgm:pt>
    <dgm:pt modelId="{9FAE065A-E8B0-4FE8-A807-FFF0A58BF514}" type="pres">
      <dgm:prSet presAssocID="{55534ABD-9624-4C3B-9107-32C90C8A116E}" presName="dummy" presStyleCnt="0"/>
      <dgm:spPr/>
    </dgm:pt>
    <dgm:pt modelId="{F5E6BCB0-AAE8-49A9-BAB3-94EDF88B282C}" type="pres">
      <dgm:prSet presAssocID="{55534ABD-9624-4C3B-9107-32C90C8A116E}" presName="node" presStyleLbl="revTx" presStyleIdx="2" presStyleCnt="4">
        <dgm:presLayoutVars>
          <dgm:bulletEnabled val="1"/>
        </dgm:presLayoutVars>
      </dgm:prSet>
      <dgm:spPr/>
    </dgm:pt>
    <dgm:pt modelId="{617E9DAA-8D1E-4A57-AB66-8114479F4899}" type="pres">
      <dgm:prSet presAssocID="{331DADB2-8CA0-4117-AFD3-CA3E97427CBD}" presName="sibTrans" presStyleLbl="node1" presStyleIdx="2" presStyleCnt="4"/>
      <dgm:spPr/>
    </dgm:pt>
    <dgm:pt modelId="{58ED8890-3B6A-4F4C-BD15-8FD42AA84392}" type="pres">
      <dgm:prSet presAssocID="{858F037B-29D9-4A1A-8DC2-DF7FC66B401E}" presName="dummy" presStyleCnt="0"/>
      <dgm:spPr/>
    </dgm:pt>
    <dgm:pt modelId="{45B34616-0E2F-49A9-B1D4-C71132D7CE0F}" type="pres">
      <dgm:prSet presAssocID="{858F037B-29D9-4A1A-8DC2-DF7FC66B401E}" presName="node" presStyleLbl="revTx" presStyleIdx="3" presStyleCnt="4">
        <dgm:presLayoutVars>
          <dgm:bulletEnabled val="1"/>
        </dgm:presLayoutVars>
      </dgm:prSet>
      <dgm:spPr/>
    </dgm:pt>
    <dgm:pt modelId="{87601501-FB4F-42AB-9B2C-BEBD956B2B2F}" type="pres">
      <dgm:prSet presAssocID="{6A138FB3-1386-4049-AF58-7AA703BA96E5}" presName="sibTrans" presStyleLbl="node1" presStyleIdx="3" presStyleCnt="4"/>
      <dgm:spPr/>
    </dgm:pt>
  </dgm:ptLst>
  <dgm:cxnLst>
    <dgm:cxn modelId="{5BACC427-154D-4E51-97E9-B2A9F581659B}" type="presOf" srcId="{438F880F-4123-4980-8282-D7D600C01279}" destId="{6D57D392-EB54-41A8-8D6C-33FFAC90168A}" srcOrd="0" destOrd="0" presId="urn:microsoft.com/office/officeart/2005/8/layout/cycle1"/>
    <dgm:cxn modelId="{0AD09238-0A3D-465C-A631-0B09EF4621FF}" type="presOf" srcId="{331DADB2-8CA0-4117-AFD3-CA3E97427CBD}" destId="{617E9DAA-8D1E-4A57-AB66-8114479F4899}" srcOrd="0" destOrd="0" presId="urn:microsoft.com/office/officeart/2005/8/layout/cycle1"/>
    <dgm:cxn modelId="{3DF1DD61-D01D-4786-A495-7148AEB3C27A}" type="presOf" srcId="{EDC7159B-1886-4BE6-818D-4A70D22FF105}" destId="{F00F7F2C-70CD-4F97-8174-9CEB50446D41}" srcOrd="0" destOrd="0" presId="urn:microsoft.com/office/officeart/2005/8/layout/cycle1"/>
    <dgm:cxn modelId="{B1AE4B48-6E48-4143-BB4F-F886DE915FCD}" srcId="{EDC7159B-1886-4BE6-818D-4A70D22FF105}" destId="{BD5AAD4F-285C-41C7-99FA-1B8BAA38E774}" srcOrd="0" destOrd="0" parTransId="{888E4730-05E6-4DC7-94CB-40D8B7F88A2F}" sibTransId="{96788B1E-6812-47FA-B4C4-9B96A60BA328}"/>
    <dgm:cxn modelId="{B1C7C64B-648B-4DDC-AAB3-016F123F7876}" srcId="{EDC7159B-1886-4BE6-818D-4A70D22FF105}" destId="{858F037B-29D9-4A1A-8DC2-DF7FC66B401E}" srcOrd="3" destOrd="0" parTransId="{033F5A1D-0879-470D-91B9-757E8D353F62}" sibTransId="{6A138FB3-1386-4049-AF58-7AA703BA96E5}"/>
    <dgm:cxn modelId="{17C8EC57-37DB-43CC-BDD6-D48EBCB4796C}" srcId="{EDC7159B-1886-4BE6-818D-4A70D22FF105}" destId="{55534ABD-9624-4C3B-9107-32C90C8A116E}" srcOrd="2" destOrd="0" parTransId="{3F5DA53C-4580-479B-85D8-D1B7E34CD374}" sibTransId="{331DADB2-8CA0-4117-AFD3-CA3E97427CBD}"/>
    <dgm:cxn modelId="{BC984D59-5C66-4B47-812B-58098D3F3200}" type="presOf" srcId="{96788B1E-6812-47FA-B4C4-9B96A60BA328}" destId="{866422C3-B4FA-48BE-9407-37EB11DED0D0}" srcOrd="0" destOrd="0" presId="urn:microsoft.com/office/officeart/2005/8/layout/cycle1"/>
    <dgm:cxn modelId="{5759E27F-FDED-4E94-A6E3-F784C659CA91}" type="presOf" srcId="{6A138FB3-1386-4049-AF58-7AA703BA96E5}" destId="{87601501-FB4F-42AB-9B2C-BEBD956B2B2F}" srcOrd="0" destOrd="0" presId="urn:microsoft.com/office/officeart/2005/8/layout/cycle1"/>
    <dgm:cxn modelId="{2E5667C5-C1C3-4887-85A4-48977D31B611}" type="presOf" srcId="{424ACEC2-C69F-498D-82E2-263844B14C41}" destId="{D05C7EEB-9034-4649-8AF2-EB6416213A87}" srcOrd="0" destOrd="0" presId="urn:microsoft.com/office/officeart/2005/8/layout/cycle1"/>
    <dgm:cxn modelId="{6CA820C6-9AD8-4869-A118-F041B0F7DD69}" srcId="{EDC7159B-1886-4BE6-818D-4A70D22FF105}" destId="{438F880F-4123-4980-8282-D7D600C01279}" srcOrd="1" destOrd="0" parTransId="{F267099B-AE52-4085-A993-F4962A3BB622}" sibTransId="{424ACEC2-C69F-498D-82E2-263844B14C41}"/>
    <dgm:cxn modelId="{DCD3ECC9-8E91-4AF5-B0F2-3E49852986F0}" type="presOf" srcId="{858F037B-29D9-4A1A-8DC2-DF7FC66B401E}" destId="{45B34616-0E2F-49A9-B1D4-C71132D7CE0F}" srcOrd="0" destOrd="0" presId="urn:microsoft.com/office/officeart/2005/8/layout/cycle1"/>
    <dgm:cxn modelId="{DDD4DDE0-E46C-4222-BDB3-9A9FCE1929BA}" type="presOf" srcId="{BD5AAD4F-285C-41C7-99FA-1B8BAA38E774}" destId="{E3B40821-F0DC-4B94-8E96-423F7CD23B6D}" srcOrd="0" destOrd="0" presId="urn:microsoft.com/office/officeart/2005/8/layout/cycle1"/>
    <dgm:cxn modelId="{5B5374EE-BFC9-447F-B53F-4A374C3ADBF3}" type="presOf" srcId="{55534ABD-9624-4C3B-9107-32C90C8A116E}" destId="{F5E6BCB0-AAE8-49A9-BAB3-94EDF88B282C}" srcOrd="0" destOrd="0" presId="urn:microsoft.com/office/officeart/2005/8/layout/cycle1"/>
    <dgm:cxn modelId="{A2641B6D-8ACF-4FC1-94C2-D5176050C91C}" type="presParOf" srcId="{F00F7F2C-70CD-4F97-8174-9CEB50446D41}" destId="{2FF6EB0C-059D-4804-83B7-63E528B0DAC7}" srcOrd="0" destOrd="0" presId="urn:microsoft.com/office/officeart/2005/8/layout/cycle1"/>
    <dgm:cxn modelId="{B0149DF8-955F-40E5-B0C2-ABEC846BDA7E}" type="presParOf" srcId="{F00F7F2C-70CD-4F97-8174-9CEB50446D41}" destId="{E3B40821-F0DC-4B94-8E96-423F7CD23B6D}" srcOrd="1" destOrd="0" presId="urn:microsoft.com/office/officeart/2005/8/layout/cycle1"/>
    <dgm:cxn modelId="{F727677B-9293-49A3-990C-3E938202413F}" type="presParOf" srcId="{F00F7F2C-70CD-4F97-8174-9CEB50446D41}" destId="{866422C3-B4FA-48BE-9407-37EB11DED0D0}" srcOrd="2" destOrd="0" presId="urn:microsoft.com/office/officeart/2005/8/layout/cycle1"/>
    <dgm:cxn modelId="{CF0C7ED5-838A-49A3-BD9D-CC651C6C1305}" type="presParOf" srcId="{F00F7F2C-70CD-4F97-8174-9CEB50446D41}" destId="{8175BC34-B235-4855-B410-E620AB48C8F2}" srcOrd="3" destOrd="0" presId="urn:microsoft.com/office/officeart/2005/8/layout/cycle1"/>
    <dgm:cxn modelId="{E6FACDD5-2F04-427A-9B95-912E626F77AC}" type="presParOf" srcId="{F00F7F2C-70CD-4F97-8174-9CEB50446D41}" destId="{6D57D392-EB54-41A8-8D6C-33FFAC90168A}" srcOrd="4" destOrd="0" presId="urn:microsoft.com/office/officeart/2005/8/layout/cycle1"/>
    <dgm:cxn modelId="{0608D2A6-E819-46AF-BF58-90393B224D58}" type="presParOf" srcId="{F00F7F2C-70CD-4F97-8174-9CEB50446D41}" destId="{D05C7EEB-9034-4649-8AF2-EB6416213A87}" srcOrd="5" destOrd="0" presId="urn:microsoft.com/office/officeart/2005/8/layout/cycle1"/>
    <dgm:cxn modelId="{1EFD167B-99AE-4860-8B50-279E11036DEE}" type="presParOf" srcId="{F00F7F2C-70CD-4F97-8174-9CEB50446D41}" destId="{9FAE065A-E8B0-4FE8-A807-FFF0A58BF514}" srcOrd="6" destOrd="0" presId="urn:microsoft.com/office/officeart/2005/8/layout/cycle1"/>
    <dgm:cxn modelId="{679215DC-F372-4D04-BDB5-130A607B4B74}" type="presParOf" srcId="{F00F7F2C-70CD-4F97-8174-9CEB50446D41}" destId="{F5E6BCB0-AAE8-49A9-BAB3-94EDF88B282C}" srcOrd="7" destOrd="0" presId="urn:microsoft.com/office/officeart/2005/8/layout/cycle1"/>
    <dgm:cxn modelId="{6E138766-2083-44DC-827D-D1C952184D4A}" type="presParOf" srcId="{F00F7F2C-70CD-4F97-8174-9CEB50446D41}" destId="{617E9DAA-8D1E-4A57-AB66-8114479F4899}" srcOrd="8" destOrd="0" presId="urn:microsoft.com/office/officeart/2005/8/layout/cycle1"/>
    <dgm:cxn modelId="{91EC1723-B9F8-479B-A2D8-B5DFD1E681A9}" type="presParOf" srcId="{F00F7F2C-70CD-4F97-8174-9CEB50446D41}" destId="{58ED8890-3B6A-4F4C-BD15-8FD42AA84392}" srcOrd="9" destOrd="0" presId="urn:microsoft.com/office/officeart/2005/8/layout/cycle1"/>
    <dgm:cxn modelId="{F68D48C8-7300-4B2A-B9F0-29395B7CE673}" type="presParOf" srcId="{F00F7F2C-70CD-4F97-8174-9CEB50446D41}" destId="{45B34616-0E2F-49A9-B1D4-C71132D7CE0F}" srcOrd="10" destOrd="0" presId="urn:microsoft.com/office/officeart/2005/8/layout/cycle1"/>
    <dgm:cxn modelId="{637B3723-3D7C-484A-B4BA-CED2FE1B6155}" type="presParOf" srcId="{F00F7F2C-70CD-4F97-8174-9CEB50446D41}" destId="{87601501-FB4F-42AB-9B2C-BEBD956B2B2F}"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0A66C-2C0C-4A61-AF39-8EC9AEEC89AF}" type="doc">
      <dgm:prSet loTypeId="urn:microsoft.com/office/officeart/2005/8/layout/pyramid1" loCatId="pyramid" qsTypeId="urn:microsoft.com/office/officeart/2005/8/quickstyle/simple1" qsCatId="simple" csTypeId="urn:microsoft.com/office/officeart/2005/8/colors/colorful5" csCatId="colorful" phldr="1"/>
      <dgm:spPr/>
    </dgm:pt>
    <dgm:pt modelId="{D128110B-D75A-4E44-8C98-438456443E5D}">
      <dgm:prSet phldrT="[テキスト]" custT="1"/>
      <dgm:spPr/>
      <dgm:t>
        <a:bodyPr/>
        <a:lstStyle/>
        <a:p>
          <a:pPr>
            <a:lnSpc>
              <a:spcPct val="100000"/>
            </a:lnSpc>
            <a:spcAft>
              <a:spcPts val="0"/>
            </a:spcAft>
          </a:pPr>
          <a:r>
            <a:rPr kumimoji="1" lang="ja-JP" altLang="en-US" sz="2400" b="1" dirty="0"/>
            <a:t>経営</a:t>
          </a:r>
          <a:endParaRPr kumimoji="1" lang="en-US" altLang="ja-JP" sz="2400" b="1" dirty="0"/>
        </a:p>
        <a:p>
          <a:pPr>
            <a:lnSpc>
              <a:spcPct val="100000"/>
            </a:lnSpc>
            <a:spcAft>
              <a:spcPts val="0"/>
            </a:spcAft>
          </a:pPr>
          <a:r>
            <a:rPr kumimoji="1" lang="ja-JP" altLang="en-US" sz="2400" b="1" dirty="0"/>
            <a:t>管理部門</a:t>
          </a:r>
        </a:p>
      </dgm:t>
    </dgm:pt>
    <dgm:pt modelId="{828135A7-02B2-4006-9E0D-A1C270415994}" type="parTrans" cxnId="{186ECED8-186B-4B3A-947F-E6D7B5220C98}">
      <dgm:prSet/>
      <dgm:spPr/>
      <dgm:t>
        <a:bodyPr/>
        <a:lstStyle/>
        <a:p>
          <a:endParaRPr kumimoji="1" lang="ja-JP" altLang="en-US" sz="1100"/>
        </a:p>
      </dgm:t>
    </dgm:pt>
    <dgm:pt modelId="{5D2174B8-72A4-410D-A390-B9D700AD6F5A}" type="sibTrans" cxnId="{186ECED8-186B-4B3A-947F-E6D7B5220C98}">
      <dgm:prSet/>
      <dgm:spPr/>
      <dgm:t>
        <a:bodyPr/>
        <a:lstStyle/>
        <a:p>
          <a:endParaRPr kumimoji="1" lang="ja-JP" altLang="en-US" sz="1100"/>
        </a:p>
      </dgm:t>
    </dgm:pt>
    <dgm:pt modelId="{9C6C03F8-41B4-456F-842E-F5EA955E85DB}">
      <dgm:prSet phldrT="[テキスト]" custT="1"/>
      <dgm:spPr/>
      <dgm:t>
        <a:bodyPr/>
        <a:lstStyle/>
        <a:p>
          <a:r>
            <a:rPr kumimoji="1" lang="ja-JP" altLang="en-US" sz="2400" b="1" dirty="0">
              <a:solidFill>
                <a:srgbClr val="0000FF"/>
              </a:solidFill>
            </a:rPr>
            <a:t>管理者層</a:t>
          </a:r>
        </a:p>
      </dgm:t>
    </dgm:pt>
    <dgm:pt modelId="{588261D4-A7FE-4AB5-8F90-D3668A7C00B5}" type="parTrans" cxnId="{10B12477-A9E1-4657-A1E8-D97F0E4A5EA9}">
      <dgm:prSet/>
      <dgm:spPr/>
      <dgm:t>
        <a:bodyPr/>
        <a:lstStyle/>
        <a:p>
          <a:endParaRPr kumimoji="1" lang="ja-JP" altLang="en-US" sz="1100"/>
        </a:p>
      </dgm:t>
    </dgm:pt>
    <dgm:pt modelId="{125A12B3-9B2C-43CE-A0E9-9E992F4706FB}" type="sibTrans" cxnId="{10B12477-A9E1-4657-A1E8-D97F0E4A5EA9}">
      <dgm:prSet/>
      <dgm:spPr/>
      <dgm:t>
        <a:bodyPr/>
        <a:lstStyle/>
        <a:p>
          <a:endParaRPr kumimoji="1" lang="ja-JP" altLang="en-US" sz="1100"/>
        </a:p>
      </dgm:t>
    </dgm:pt>
    <dgm:pt modelId="{EC556876-1717-478F-9C4F-5A0A5CF2E966}">
      <dgm:prSet phldrT="[テキスト]" custT="1"/>
      <dgm:spPr/>
      <dgm:t>
        <a:bodyPr/>
        <a:lstStyle/>
        <a:p>
          <a:r>
            <a:rPr kumimoji="1" lang="ja-JP" altLang="en-US" sz="2400" b="1" dirty="0"/>
            <a:t>現場担当層</a:t>
          </a:r>
        </a:p>
      </dgm:t>
    </dgm:pt>
    <dgm:pt modelId="{6E1BE6DE-C052-4530-86ED-11653712E7F7}" type="parTrans" cxnId="{D01923E3-0CA5-4D15-B4DF-386EC3134EBA}">
      <dgm:prSet/>
      <dgm:spPr/>
      <dgm:t>
        <a:bodyPr/>
        <a:lstStyle/>
        <a:p>
          <a:endParaRPr kumimoji="1" lang="ja-JP" altLang="en-US" sz="1100"/>
        </a:p>
      </dgm:t>
    </dgm:pt>
    <dgm:pt modelId="{FAC9FFDD-1F9A-43FE-A123-E23C3146545A}" type="sibTrans" cxnId="{D01923E3-0CA5-4D15-B4DF-386EC3134EBA}">
      <dgm:prSet/>
      <dgm:spPr/>
      <dgm:t>
        <a:bodyPr/>
        <a:lstStyle/>
        <a:p>
          <a:endParaRPr kumimoji="1" lang="ja-JP" altLang="en-US" sz="1100"/>
        </a:p>
      </dgm:t>
    </dgm:pt>
    <dgm:pt modelId="{E70A996F-AC7E-4F85-9283-41FC79CBE968}" type="pres">
      <dgm:prSet presAssocID="{7690A66C-2C0C-4A61-AF39-8EC9AEEC89AF}" presName="Name0" presStyleCnt="0">
        <dgm:presLayoutVars>
          <dgm:dir/>
          <dgm:animLvl val="lvl"/>
          <dgm:resizeHandles val="exact"/>
        </dgm:presLayoutVars>
      </dgm:prSet>
      <dgm:spPr/>
    </dgm:pt>
    <dgm:pt modelId="{7DD9086A-C0B2-4B0A-8FCB-D4A9C305E606}" type="pres">
      <dgm:prSet presAssocID="{D128110B-D75A-4E44-8C98-438456443E5D}" presName="Name8" presStyleCnt="0"/>
      <dgm:spPr/>
    </dgm:pt>
    <dgm:pt modelId="{2CF5573D-6915-4681-A2E0-445AB33A3D32}" type="pres">
      <dgm:prSet presAssocID="{D128110B-D75A-4E44-8C98-438456443E5D}" presName="level" presStyleLbl="node1" presStyleIdx="0" presStyleCnt="3">
        <dgm:presLayoutVars>
          <dgm:chMax val="1"/>
          <dgm:bulletEnabled val="1"/>
        </dgm:presLayoutVars>
      </dgm:prSet>
      <dgm:spPr/>
    </dgm:pt>
    <dgm:pt modelId="{764C5FCB-A913-4872-B952-0F2A5DD9F07A}" type="pres">
      <dgm:prSet presAssocID="{D128110B-D75A-4E44-8C98-438456443E5D}" presName="levelTx" presStyleLbl="revTx" presStyleIdx="0" presStyleCnt="0">
        <dgm:presLayoutVars>
          <dgm:chMax val="1"/>
          <dgm:bulletEnabled val="1"/>
        </dgm:presLayoutVars>
      </dgm:prSet>
      <dgm:spPr/>
    </dgm:pt>
    <dgm:pt modelId="{6D817D8E-62AA-42C6-96F9-794A7E7547C4}" type="pres">
      <dgm:prSet presAssocID="{9C6C03F8-41B4-456F-842E-F5EA955E85DB}" presName="Name8" presStyleCnt="0"/>
      <dgm:spPr/>
    </dgm:pt>
    <dgm:pt modelId="{C033E85F-71A9-43BA-882C-DD017E921849}" type="pres">
      <dgm:prSet presAssocID="{9C6C03F8-41B4-456F-842E-F5EA955E85DB}" presName="level" presStyleLbl="node1" presStyleIdx="1" presStyleCnt="3">
        <dgm:presLayoutVars>
          <dgm:chMax val="1"/>
          <dgm:bulletEnabled val="1"/>
        </dgm:presLayoutVars>
      </dgm:prSet>
      <dgm:spPr/>
    </dgm:pt>
    <dgm:pt modelId="{3C9C7282-B026-4B27-AEE6-763B6C2BFDDE}" type="pres">
      <dgm:prSet presAssocID="{9C6C03F8-41B4-456F-842E-F5EA955E85DB}" presName="levelTx" presStyleLbl="revTx" presStyleIdx="0" presStyleCnt="0">
        <dgm:presLayoutVars>
          <dgm:chMax val="1"/>
          <dgm:bulletEnabled val="1"/>
        </dgm:presLayoutVars>
      </dgm:prSet>
      <dgm:spPr/>
    </dgm:pt>
    <dgm:pt modelId="{A9618F6A-9EEC-4BDC-B5EA-0B87DE282E8D}" type="pres">
      <dgm:prSet presAssocID="{EC556876-1717-478F-9C4F-5A0A5CF2E966}" presName="Name8" presStyleCnt="0"/>
      <dgm:spPr/>
    </dgm:pt>
    <dgm:pt modelId="{5A175512-38EC-4DCE-979E-9BCD8ADB28CE}" type="pres">
      <dgm:prSet presAssocID="{EC556876-1717-478F-9C4F-5A0A5CF2E966}" presName="level" presStyleLbl="node1" presStyleIdx="2" presStyleCnt="3" custLinFactNeighborX="-11425" custLinFactNeighborY="-875">
        <dgm:presLayoutVars>
          <dgm:chMax val="1"/>
          <dgm:bulletEnabled val="1"/>
        </dgm:presLayoutVars>
      </dgm:prSet>
      <dgm:spPr/>
    </dgm:pt>
    <dgm:pt modelId="{30370758-D06F-4174-9AD2-66668F6CC4D0}" type="pres">
      <dgm:prSet presAssocID="{EC556876-1717-478F-9C4F-5A0A5CF2E966}" presName="levelTx" presStyleLbl="revTx" presStyleIdx="0" presStyleCnt="0">
        <dgm:presLayoutVars>
          <dgm:chMax val="1"/>
          <dgm:bulletEnabled val="1"/>
        </dgm:presLayoutVars>
      </dgm:prSet>
      <dgm:spPr/>
    </dgm:pt>
  </dgm:ptLst>
  <dgm:cxnLst>
    <dgm:cxn modelId="{CF8B615C-BA69-4A4D-942D-603E228707E9}" type="presOf" srcId="{EC556876-1717-478F-9C4F-5A0A5CF2E966}" destId="{5A175512-38EC-4DCE-979E-9BCD8ADB28CE}" srcOrd="0" destOrd="0" presId="urn:microsoft.com/office/officeart/2005/8/layout/pyramid1"/>
    <dgm:cxn modelId="{88C9C164-DAB0-4128-9830-5A6CE433A2E4}" type="presOf" srcId="{7690A66C-2C0C-4A61-AF39-8EC9AEEC89AF}" destId="{E70A996F-AC7E-4F85-9283-41FC79CBE968}" srcOrd="0" destOrd="0" presId="urn:microsoft.com/office/officeart/2005/8/layout/pyramid1"/>
    <dgm:cxn modelId="{4AAD2F68-F1AE-4381-8610-C2BEFFBD5750}" type="presOf" srcId="{9C6C03F8-41B4-456F-842E-F5EA955E85DB}" destId="{C033E85F-71A9-43BA-882C-DD017E921849}" srcOrd="0" destOrd="0" presId="urn:microsoft.com/office/officeart/2005/8/layout/pyramid1"/>
    <dgm:cxn modelId="{10B12477-A9E1-4657-A1E8-D97F0E4A5EA9}" srcId="{7690A66C-2C0C-4A61-AF39-8EC9AEEC89AF}" destId="{9C6C03F8-41B4-456F-842E-F5EA955E85DB}" srcOrd="1" destOrd="0" parTransId="{588261D4-A7FE-4AB5-8F90-D3668A7C00B5}" sibTransId="{125A12B3-9B2C-43CE-A0E9-9E992F4706FB}"/>
    <dgm:cxn modelId="{BD8F999A-C108-44A3-BA57-4056CBBB740E}" type="presOf" srcId="{9C6C03F8-41B4-456F-842E-F5EA955E85DB}" destId="{3C9C7282-B026-4B27-AEE6-763B6C2BFDDE}" srcOrd="1" destOrd="0" presId="urn:microsoft.com/office/officeart/2005/8/layout/pyramid1"/>
    <dgm:cxn modelId="{795618A0-0627-45DB-981F-86CB950374B6}" type="presOf" srcId="{D128110B-D75A-4E44-8C98-438456443E5D}" destId="{2CF5573D-6915-4681-A2E0-445AB33A3D32}" srcOrd="0" destOrd="0" presId="urn:microsoft.com/office/officeart/2005/8/layout/pyramid1"/>
    <dgm:cxn modelId="{ECE362B7-798E-4A9C-A8DA-572ED756DF00}" type="presOf" srcId="{EC556876-1717-478F-9C4F-5A0A5CF2E966}" destId="{30370758-D06F-4174-9AD2-66668F6CC4D0}" srcOrd="1" destOrd="0" presId="urn:microsoft.com/office/officeart/2005/8/layout/pyramid1"/>
    <dgm:cxn modelId="{186ECED8-186B-4B3A-947F-E6D7B5220C98}" srcId="{7690A66C-2C0C-4A61-AF39-8EC9AEEC89AF}" destId="{D128110B-D75A-4E44-8C98-438456443E5D}" srcOrd="0" destOrd="0" parTransId="{828135A7-02B2-4006-9E0D-A1C270415994}" sibTransId="{5D2174B8-72A4-410D-A390-B9D700AD6F5A}"/>
    <dgm:cxn modelId="{DA1894D9-F1B5-46B5-8286-D767460B6E00}" type="presOf" srcId="{D128110B-D75A-4E44-8C98-438456443E5D}" destId="{764C5FCB-A913-4872-B952-0F2A5DD9F07A}" srcOrd="1" destOrd="0" presId="urn:microsoft.com/office/officeart/2005/8/layout/pyramid1"/>
    <dgm:cxn modelId="{D01923E3-0CA5-4D15-B4DF-386EC3134EBA}" srcId="{7690A66C-2C0C-4A61-AF39-8EC9AEEC89AF}" destId="{EC556876-1717-478F-9C4F-5A0A5CF2E966}" srcOrd="2" destOrd="0" parTransId="{6E1BE6DE-C052-4530-86ED-11653712E7F7}" sibTransId="{FAC9FFDD-1F9A-43FE-A123-E23C3146545A}"/>
    <dgm:cxn modelId="{EC4FAA96-7B8D-4B3E-9C8B-526B82A17B22}" type="presParOf" srcId="{E70A996F-AC7E-4F85-9283-41FC79CBE968}" destId="{7DD9086A-C0B2-4B0A-8FCB-D4A9C305E606}" srcOrd="0" destOrd="0" presId="urn:microsoft.com/office/officeart/2005/8/layout/pyramid1"/>
    <dgm:cxn modelId="{B91EB9B0-05E7-4C30-BACC-1A4DD25353FD}" type="presParOf" srcId="{7DD9086A-C0B2-4B0A-8FCB-D4A9C305E606}" destId="{2CF5573D-6915-4681-A2E0-445AB33A3D32}" srcOrd="0" destOrd="0" presId="urn:microsoft.com/office/officeart/2005/8/layout/pyramid1"/>
    <dgm:cxn modelId="{9CD26D62-9CFD-48C6-AC61-88AE333E734A}" type="presParOf" srcId="{7DD9086A-C0B2-4B0A-8FCB-D4A9C305E606}" destId="{764C5FCB-A913-4872-B952-0F2A5DD9F07A}" srcOrd="1" destOrd="0" presId="urn:microsoft.com/office/officeart/2005/8/layout/pyramid1"/>
    <dgm:cxn modelId="{5FC22065-3D14-490F-B784-811819003991}" type="presParOf" srcId="{E70A996F-AC7E-4F85-9283-41FC79CBE968}" destId="{6D817D8E-62AA-42C6-96F9-794A7E7547C4}" srcOrd="1" destOrd="0" presId="urn:microsoft.com/office/officeart/2005/8/layout/pyramid1"/>
    <dgm:cxn modelId="{67C62FB8-4CCE-4969-A422-76642B9877CA}" type="presParOf" srcId="{6D817D8E-62AA-42C6-96F9-794A7E7547C4}" destId="{C033E85F-71A9-43BA-882C-DD017E921849}" srcOrd="0" destOrd="0" presId="urn:microsoft.com/office/officeart/2005/8/layout/pyramid1"/>
    <dgm:cxn modelId="{83DFFE6A-2D5F-4617-B7B8-F9D66EE640E8}" type="presParOf" srcId="{6D817D8E-62AA-42C6-96F9-794A7E7547C4}" destId="{3C9C7282-B026-4B27-AEE6-763B6C2BFDDE}" srcOrd="1" destOrd="0" presId="urn:microsoft.com/office/officeart/2005/8/layout/pyramid1"/>
    <dgm:cxn modelId="{DA4504ED-E3F7-425A-8568-7D3B08FB96F0}" type="presParOf" srcId="{E70A996F-AC7E-4F85-9283-41FC79CBE968}" destId="{A9618F6A-9EEC-4BDC-B5EA-0B87DE282E8D}" srcOrd="2" destOrd="0" presId="urn:microsoft.com/office/officeart/2005/8/layout/pyramid1"/>
    <dgm:cxn modelId="{7ACE3B25-26A0-46F7-9CD0-B56F0B756D99}" type="presParOf" srcId="{A9618F6A-9EEC-4BDC-B5EA-0B87DE282E8D}" destId="{5A175512-38EC-4DCE-979E-9BCD8ADB28CE}" srcOrd="0" destOrd="0" presId="urn:microsoft.com/office/officeart/2005/8/layout/pyramid1"/>
    <dgm:cxn modelId="{3B8761AC-7AB0-4C8B-8CAE-B44564CA4722}" type="presParOf" srcId="{A9618F6A-9EEC-4BDC-B5EA-0B87DE282E8D}" destId="{30370758-D06F-4174-9AD2-66668F6CC4D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A194-B2DE-455A-A70E-29FA7C01D393}">
      <dsp:nvSpPr>
        <dsp:cNvPr id="0" name=""/>
        <dsp:cNvSpPr/>
      </dsp:nvSpPr>
      <dsp:spPr>
        <a:xfrm>
          <a:off x="0" y="0"/>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b="1" kern="1200" dirty="0">
              <a:latin typeface="Meiryo UI" panose="020B0604030504040204" pitchFamily="50" charset="-128"/>
              <a:ea typeface="Meiryo UI" panose="020B0604030504040204" pitchFamily="50" charset="-128"/>
            </a:rPr>
            <a:t>発生しやすい</a:t>
          </a:r>
          <a:r>
            <a:rPr kumimoji="1" lang="ja-JP" altLang="en-US" sz="2200" b="1" kern="1200" dirty="0">
              <a:ln/>
              <a:latin typeface="Meiryo UI" panose="020B0604030504040204" pitchFamily="50" charset="-128"/>
              <a:ea typeface="Meiryo UI" panose="020B0604030504040204" pitchFamily="50" charset="-128"/>
            </a:rPr>
            <a:t>ヒューマンエラー</a:t>
          </a:r>
        </a:p>
      </dsp:txBody>
      <dsp:txXfrm>
        <a:off x="32041" y="32041"/>
        <a:ext cx="5942444" cy="592288"/>
      </dsp:txXfrm>
    </dsp:sp>
    <dsp:sp modelId="{50893D4D-77BC-44F0-B7E8-6EBC6CE7330E}">
      <dsp:nvSpPr>
        <dsp:cNvPr id="0" name=""/>
        <dsp:cNvSpPr/>
      </dsp:nvSpPr>
      <dsp:spPr>
        <a:xfrm>
          <a:off x="0" y="717882"/>
          <a:ext cx="6006526"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知覚　見間違い、聞き違い</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判断　思い込み、短絡的発想、楽観視</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行動　うっかり（</a:t>
          </a:r>
          <a:r>
            <a:rPr kumimoji="1" lang="en-US" altLang="ja-JP" sz="1700" kern="1200" dirty="0">
              <a:latin typeface="Meiryo UI" panose="020B0604030504040204" pitchFamily="50" charset="-128"/>
              <a:ea typeface="Meiryo UI" panose="020B0604030504040204" pitchFamily="50" charset="-128"/>
            </a:rPr>
            <a:t>…</a:t>
          </a:r>
          <a:r>
            <a:rPr kumimoji="1" lang="ja-JP" altLang="en-US" sz="1700" kern="1200" dirty="0">
              <a:latin typeface="Meiryo UI" panose="020B0604030504040204" pitchFamily="50" charset="-128"/>
              <a:ea typeface="Meiryo UI" panose="020B0604030504040204" pitchFamily="50" charset="-128"/>
            </a:rPr>
            <a:t>してしまう、</a:t>
          </a:r>
          <a:r>
            <a:rPr kumimoji="1" lang="en-US" altLang="ja-JP" sz="1700" kern="1200" dirty="0">
              <a:latin typeface="Meiryo UI" panose="020B0604030504040204" pitchFamily="50" charset="-128"/>
              <a:ea typeface="Meiryo UI" panose="020B0604030504040204" pitchFamily="50" charset="-128"/>
            </a:rPr>
            <a:t>…</a:t>
          </a:r>
          <a:r>
            <a:rPr kumimoji="1" lang="ja-JP" altLang="en-US" sz="1700" kern="1200" dirty="0">
              <a:latin typeface="Meiryo UI" panose="020B0604030504040204" pitchFamily="50" charset="-128"/>
              <a:ea typeface="Meiryo UI" panose="020B0604030504040204" pitchFamily="50" charset="-128"/>
            </a:rPr>
            <a:t>しそこねる）</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注意　見落とす、一点集中、注意力欠如、聞き逃す</a:t>
          </a:r>
        </a:p>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記憶　記憶違い、失念</a:t>
          </a:r>
        </a:p>
      </dsp:txBody>
      <dsp:txXfrm>
        <a:off x="0" y="717882"/>
        <a:ext cx="6006526" cy="1958220"/>
      </dsp:txXfrm>
    </dsp:sp>
    <dsp:sp modelId="{9F43C2D2-22C7-4B76-846E-1242ECD86A40}">
      <dsp:nvSpPr>
        <dsp:cNvPr id="0" name=""/>
        <dsp:cNvSpPr/>
      </dsp:nvSpPr>
      <dsp:spPr>
        <a:xfrm>
          <a:off x="0" y="2676103"/>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b="1" kern="1200" dirty="0">
              <a:latin typeface="Meiryo UI" panose="020B0604030504040204" pitchFamily="50" charset="-128"/>
              <a:ea typeface="Meiryo UI" panose="020B0604030504040204" pitchFamily="50" charset="-128"/>
            </a:rPr>
            <a:t>人間の能力の限界を超えるもの（</a:t>
          </a:r>
          <a:r>
            <a:rPr kumimoji="1" lang="en-US" altLang="ja-JP" sz="2200" b="1" kern="1200" dirty="0">
              <a:latin typeface="Meiryo UI" panose="020B0604030504040204" pitchFamily="50" charset="-128"/>
              <a:ea typeface="Meiryo UI" panose="020B0604030504040204" pitchFamily="50" charset="-128"/>
            </a:rPr>
            <a:t>…</a:t>
          </a:r>
          <a:r>
            <a:rPr kumimoji="1" lang="ja-JP" altLang="en-US" sz="2200" b="1" kern="1200" dirty="0">
              <a:latin typeface="Meiryo UI" panose="020B0604030504040204" pitchFamily="50" charset="-128"/>
              <a:ea typeface="Meiryo UI" panose="020B0604030504040204" pitchFamily="50" charset="-128"/>
            </a:rPr>
            <a:t>にくい）</a:t>
          </a:r>
        </a:p>
      </dsp:txBody>
      <dsp:txXfrm>
        <a:off x="32041" y="2708144"/>
        <a:ext cx="5942444" cy="592288"/>
      </dsp:txXfrm>
    </dsp:sp>
    <dsp:sp modelId="{89CA43DB-9542-4E4A-9346-D39E12FDF517}">
      <dsp:nvSpPr>
        <dsp:cNvPr id="0" name=""/>
        <dsp:cNvSpPr/>
      </dsp:nvSpPr>
      <dsp:spPr>
        <a:xfrm>
          <a:off x="0" y="3332473"/>
          <a:ext cx="600652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見にくい、押しにくい、分かりにくい</a:t>
          </a:r>
        </a:p>
      </dsp:txBody>
      <dsp:txXfrm>
        <a:off x="0" y="3332473"/>
        <a:ext cx="6006526" cy="387090"/>
      </dsp:txXfrm>
    </dsp:sp>
    <dsp:sp modelId="{BFD98E29-7733-407D-B0F1-E15132F369A2}">
      <dsp:nvSpPr>
        <dsp:cNvPr id="0" name=""/>
        <dsp:cNvSpPr/>
      </dsp:nvSpPr>
      <dsp:spPr>
        <a:xfrm>
          <a:off x="0" y="3719563"/>
          <a:ext cx="6006526" cy="656370"/>
        </a:xfrm>
        <a:prstGeom prst="roundRect">
          <a:avLst/>
        </a:prstGeom>
        <a:solidFill>
          <a:srgbClr val="4087C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ja-JP" altLang="en-US" sz="2200" b="1" kern="1200" dirty="0">
              <a:latin typeface="Meiryo UI" panose="020B0604030504040204" pitchFamily="50" charset="-128"/>
              <a:ea typeface="Meiryo UI" panose="020B0604030504040204" pitchFamily="50" charset="-128"/>
            </a:rPr>
            <a:t>人間の特性に反する（</a:t>
          </a:r>
          <a:r>
            <a:rPr kumimoji="1" lang="en-US" altLang="ja-JP" sz="2200" b="1" kern="1200" dirty="0">
              <a:latin typeface="Meiryo UI" panose="020B0604030504040204" pitchFamily="50" charset="-128"/>
              <a:ea typeface="Meiryo UI" panose="020B0604030504040204" pitchFamily="50" charset="-128"/>
            </a:rPr>
            <a:t>…</a:t>
          </a:r>
          <a:r>
            <a:rPr kumimoji="1" lang="ja-JP" altLang="en-US" sz="2200" b="1" kern="1200" dirty="0">
              <a:latin typeface="Meiryo UI" panose="020B0604030504040204" pitchFamily="50" charset="-128"/>
              <a:ea typeface="Meiryo UI" panose="020B0604030504040204" pitchFamily="50" charset="-128"/>
            </a:rPr>
            <a:t>やすい）</a:t>
          </a:r>
        </a:p>
      </dsp:txBody>
      <dsp:txXfrm>
        <a:off x="32041" y="3751604"/>
        <a:ext cx="5942444" cy="592288"/>
      </dsp:txXfrm>
    </dsp:sp>
    <dsp:sp modelId="{F1D5852C-BCC4-411B-8711-35341DB3F701}">
      <dsp:nvSpPr>
        <dsp:cNvPr id="0" name=""/>
        <dsp:cNvSpPr/>
      </dsp:nvSpPr>
      <dsp:spPr>
        <a:xfrm>
          <a:off x="0" y="4375933"/>
          <a:ext cx="600652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707" tIns="27940" rIns="156464" bIns="27940" numCol="1" spcCol="1270" anchor="t" anchorCtr="0">
          <a:noAutofit/>
        </a:bodyPr>
        <a:lstStyle/>
        <a:p>
          <a:pPr marL="171450" lvl="1" indent="-171450" algn="l" defTabSz="755650">
            <a:lnSpc>
              <a:spcPct val="90000"/>
            </a:lnSpc>
            <a:spcBef>
              <a:spcPct val="0"/>
            </a:spcBef>
            <a:spcAft>
              <a:spcPct val="20000"/>
            </a:spcAft>
            <a:buChar char="•"/>
          </a:pPr>
          <a:r>
            <a:rPr kumimoji="1" lang="ja-JP" altLang="en-US" sz="1700" kern="1200" dirty="0">
              <a:latin typeface="Meiryo UI" panose="020B0604030504040204" pitchFamily="50" charset="-128"/>
              <a:ea typeface="Meiryo UI" panose="020B0604030504040204" pitchFamily="50" charset="-128"/>
            </a:rPr>
            <a:t>間違いやすい、見落としやすい</a:t>
          </a:r>
        </a:p>
      </dsp:txBody>
      <dsp:txXfrm>
        <a:off x="0" y="4375933"/>
        <a:ext cx="6006526" cy="387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40821-F0DC-4B94-8E96-423F7CD23B6D}">
      <dsp:nvSpPr>
        <dsp:cNvPr id="0" name=""/>
        <dsp:cNvSpPr/>
      </dsp:nvSpPr>
      <dsp:spPr>
        <a:xfrm>
          <a:off x="2920145" y="47647"/>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2920145" y="47647"/>
        <a:ext cx="766799" cy="766799"/>
      </dsp:txXfrm>
    </dsp:sp>
    <dsp:sp modelId="{866422C3-B4FA-48BE-9407-37EB11DED0D0}">
      <dsp:nvSpPr>
        <dsp:cNvPr id="0" name=""/>
        <dsp:cNvSpPr/>
      </dsp:nvSpPr>
      <dsp:spPr>
        <a:xfrm>
          <a:off x="1570308" y="-522"/>
          <a:ext cx="2164807" cy="2164807"/>
        </a:xfrm>
        <a:prstGeom prst="circularArrow">
          <a:avLst>
            <a:gd name="adj1" fmla="val 6907"/>
            <a:gd name="adj2" fmla="val 465754"/>
            <a:gd name="adj3" fmla="val 547723"/>
            <a:gd name="adj4" fmla="val 205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7D392-EB54-41A8-8D6C-33FFAC90168A}">
      <dsp:nvSpPr>
        <dsp:cNvPr id="0" name=""/>
        <dsp:cNvSpPr/>
      </dsp:nvSpPr>
      <dsp:spPr>
        <a:xfrm>
          <a:off x="2920145" y="1349314"/>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2920145" y="1349314"/>
        <a:ext cx="766799" cy="766799"/>
      </dsp:txXfrm>
    </dsp:sp>
    <dsp:sp modelId="{D05C7EEB-9034-4649-8AF2-EB6416213A87}">
      <dsp:nvSpPr>
        <dsp:cNvPr id="0" name=""/>
        <dsp:cNvSpPr/>
      </dsp:nvSpPr>
      <dsp:spPr>
        <a:xfrm>
          <a:off x="1570308" y="-522"/>
          <a:ext cx="2164807" cy="2164807"/>
        </a:xfrm>
        <a:prstGeom prst="circularArrow">
          <a:avLst>
            <a:gd name="adj1" fmla="val 6907"/>
            <a:gd name="adj2" fmla="val 465754"/>
            <a:gd name="adj3" fmla="val 5947723"/>
            <a:gd name="adj4" fmla="val 43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6BCB0-AAE8-49A9-BAB3-94EDF88B282C}">
      <dsp:nvSpPr>
        <dsp:cNvPr id="0" name=""/>
        <dsp:cNvSpPr/>
      </dsp:nvSpPr>
      <dsp:spPr>
        <a:xfrm>
          <a:off x="1618479" y="1349314"/>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1618479" y="1349314"/>
        <a:ext cx="766799" cy="766799"/>
      </dsp:txXfrm>
    </dsp:sp>
    <dsp:sp modelId="{617E9DAA-8D1E-4A57-AB66-8114479F4899}">
      <dsp:nvSpPr>
        <dsp:cNvPr id="0" name=""/>
        <dsp:cNvSpPr/>
      </dsp:nvSpPr>
      <dsp:spPr>
        <a:xfrm>
          <a:off x="1570308" y="-522"/>
          <a:ext cx="2164807" cy="2164807"/>
        </a:xfrm>
        <a:prstGeom prst="circularArrow">
          <a:avLst>
            <a:gd name="adj1" fmla="val 6907"/>
            <a:gd name="adj2" fmla="val 465754"/>
            <a:gd name="adj3" fmla="val 11347723"/>
            <a:gd name="adj4" fmla="val 97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34616-0E2F-49A9-B1D4-C71132D7CE0F}">
      <dsp:nvSpPr>
        <dsp:cNvPr id="0" name=""/>
        <dsp:cNvSpPr/>
      </dsp:nvSpPr>
      <dsp:spPr>
        <a:xfrm>
          <a:off x="1618479" y="47647"/>
          <a:ext cx="766799" cy="7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ja-JP" altLang="en-US" sz="4800" kern="1200" dirty="0"/>
        </a:p>
      </dsp:txBody>
      <dsp:txXfrm>
        <a:off x="1618479" y="47647"/>
        <a:ext cx="766799" cy="766799"/>
      </dsp:txXfrm>
    </dsp:sp>
    <dsp:sp modelId="{87601501-FB4F-42AB-9B2C-BEBD956B2B2F}">
      <dsp:nvSpPr>
        <dsp:cNvPr id="0" name=""/>
        <dsp:cNvSpPr/>
      </dsp:nvSpPr>
      <dsp:spPr>
        <a:xfrm>
          <a:off x="1570308" y="-522"/>
          <a:ext cx="2164807" cy="2164807"/>
        </a:xfrm>
        <a:prstGeom prst="circularArrow">
          <a:avLst>
            <a:gd name="adj1" fmla="val 6907"/>
            <a:gd name="adj2" fmla="val 465754"/>
            <a:gd name="adj3" fmla="val 16747723"/>
            <a:gd name="adj4" fmla="val 15186523"/>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5573D-6915-4681-A2E0-445AB33A3D32}">
      <dsp:nvSpPr>
        <dsp:cNvPr id="0" name=""/>
        <dsp:cNvSpPr/>
      </dsp:nvSpPr>
      <dsp:spPr>
        <a:xfrm>
          <a:off x="1504156" y="0"/>
          <a:ext cx="1504156" cy="1711758"/>
        </a:xfrm>
        <a:prstGeom prst="trapezoid">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kumimoji="1" lang="ja-JP" altLang="en-US" sz="2400" b="1" kern="1200" dirty="0"/>
            <a:t>経営</a:t>
          </a:r>
          <a:endParaRPr kumimoji="1" lang="en-US" altLang="ja-JP" sz="2400" b="1" kern="1200" dirty="0"/>
        </a:p>
        <a:p>
          <a:pPr marL="0" lvl="0" indent="0" algn="ctr" defTabSz="1066800">
            <a:lnSpc>
              <a:spcPct val="100000"/>
            </a:lnSpc>
            <a:spcBef>
              <a:spcPct val="0"/>
            </a:spcBef>
            <a:spcAft>
              <a:spcPts val="0"/>
            </a:spcAft>
            <a:buNone/>
          </a:pPr>
          <a:r>
            <a:rPr kumimoji="1" lang="ja-JP" altLang="en-US" sz="2400" b="1" kern="1200" dirty="0"/>
            <a:t>管理部門</a:t>
          </a:r>
        </a:p>
      </dsp:txBody>
      <dsp:txXfrm>
        <a:off x="1504156" y="0"/>
        <a:ext cx="1504156" cy="1711758"/>
      </dsp:txXfrm>
    </dsp:sp>
    <dsp:sp modelId="{C033E85F-71A9-43BA-882C-DD017E921849}">
      <dsp:nvSpPr>
        <dsp:cNvPr id="0" name=""/>
        <dsp:cNvSpPr/>
      </dsp:nvSpPr>
      <dsp:spPr>
        <a:xfrm>
          <a:off x="752078" y="1711758"/>
          <a:ext cx="3008312" cy="1711758"/>
        </a:xfrm>
        <a:prstGeom prst="trapezoid">
          <a:avLst>
            <a:gd name="adj" fmla="val 4393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solidFill>
                <a:srgbClr val="0000FF"/>
              </a:solidFill>
            </a:rPr>
            <a:t>管理者層</a:t>
          </a:r>
        </a:p>
      </dsp:txBody>
      <dsp:txXfrm>
        <a:off x="1278532" y="1711758"/>
        <a:ext cx="1955403" cy="1711758"/>
      </dsp:txXfrm>
    </dsp:sp>
    <dsp:sp modelId="{5A175512-38EC-4DCE-979E-9BCD8ADB28CE}">
      <dsp:nvSpPr>
        <dsp:cNvPr id="0" name=""/>
        <dsp:cNvSpPr/>
      </dsp:nvSpPr>
      <dsp:spPr>
        <a:xfrm>
          <a:off x="0" y="3408538"/>
          <a:ext cx="4512469" cy="1711758"/>
        </a:xfrm>
        <a:prstGeom prst="trapezoid">
          <a:avLst>
            <a:gd name="adj" fmla="val 4393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t>現場担当層</a:t>
          </a:r>
        </a:p>
      </dsp:txBody>
      <dsp:txXfrm>
        <a:off x="789682" y="3408538"/>
        <a:ext cx="2933104" cy="1711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0.52975</cdr:x>
      <cdr:y>0.08225</cdr:y>
    </cdr:from>
    <cdr:to>
      <cdr:x>0.9555</cdr:x>
      <cdr:y>0.22175</cdr:y>
    </cdr:to>
    <cdr:sp macro="" textlink="">
      <cdr:nvSpPr>
        <cdr:cNvPr id="2" name="テキスト ボックス 10"/>
        <cdr:cNvSpPr txBox="1">
          <a:spLocks xmlns:a="http://schemas.openxmlformats.org/drawingml/2006/main" noChangeArrowheads="1"/>
        </cdr:cNvSpPr>
      </cdr:nvSpPr>
      <cdr:spPr>
        <a:xfrm xmlns:a="http://schemas.openxmlformats.org/drawingml/2006/main">
          <a:off x="1645625" y="162222"/>
          <a:ext cx="1322558" cy="2751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overflow" horzOverflow="overflow" wrap="square">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a:ea typeface="ＭＳ Ｐゴシック"/>
              <a:cs typeface="+mn-cs"/>
            </a:defRPr>
          </a:lvl1pPr>
          <a:lvl2pPr marL="457200" algn="l" rtl="0" fontAlgn="base">
            <a:spcBef>
              <a:spcPct val="0"/>
            </a:spcBef>
            <a:spcAft>
              <a:spcPct val="0"/>
            </a:spcAft>
            <a:defRPr kumimoji="1" kern="1200">
              <a:solidFill>
                <a:schemeClr val="tx1"/>
              </a:solidFill>
              <a:latin typeface="Arial"/>
              <a:ea typeface="ＭＳ Ｐゴシック"/>
              <a:cs typeface="+mn-cs"/>
            </a:defRPr>
          </a:lvl2pPr>
          <a:lvl3pPr marL="914400" algn="l" rtl="0" fontAlgn="base">
            <a:spcBef>
              <a:spcPct val="0"/>
            </a:spcBef>
            <a:spcAft>
              <a:spcPct val="0"/>
            </a:spcAft>
            <a:defRPr kumimoji="1" kern="1200">
              <a:solidFill>
                <a:schemeClr val="tx1"/>
              </a:solidFill>
              <a:latin typeface="Arial"/>
              <a:ea typeface="ＭＳ Ｐゴシック"/>
              <a:cs typeface="+mn-cs"/>
            </a:defRPr>
          </a:lvl3pPr>
          <a:lvl4pPr marL="1371600" algn="l" rtl="0" fontAlgn="base">
            <a:spcBef>
              <a:spcPct val="0"/>
            </a:spcBef>
            <a:spcAft>
              <a:spcPct val="0"/>
            </a:spcAft>
            <a:defRPr kumimoji="1" kern="1200">
              <a:solidFill>
                <a:schemeClr val="tx1"/>
              </a:solidFill>
              <a:latin typeface="Arial"/>
              <a:ea typeface="ＭＳ Ｐゴシック"/>
              <a:cs typeface="+mn-cs"/>
            </a:defRPr>
          </a:lvl4pPr>
          <a:lvl5pPr marL="1828800" algn="l" rtl="0" fontAlgn="base">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defRPr/>
          </a:pPr>
          <a:r>
            <a:rPr lang="ja-JP" altLang="en-US" sz="1100" b="1" dirty="0">
              <a:solidFill>
                <a:srgbClr val="FF0000"/>
              </a:solidFill>
              <a:latin typeface="Meiryo UI"/>
              <a:ea typeface="Meiryo UI"/>
              <a:cs typeface="Meiryo UI"/>
            </a:rPr>
            <a:t>海抜＋</a:t>
          </a:r>
          <a:r>
            <a:rPr lang="en-US" altLang="ja-JP" sz="1100" b="1" dirty="0">
              <a:solidFill>
                <a:srgbClr val="FF0000"/>
              </a:solidFill>
              <a:latin typeface="Meiryo UI"/>
              <a:ea typeface="Meiryo UI"/>
              <a:cs typeface="Meiryo UI"/>
            </a:rPr>
            <a:t>3.29m</a:t>
          </a:r>
        </a:p>
      </cdr:txBody>
    </cdr:sp>
  </cdr:relSizeAnchor>
</c:userShapes>
</file>

<file path=ppt/handoutMasters/_rels/handoutMaster1.xml.rels><?xml version="1.0" encoding="UTF-8" standalone="yes"?><Relationships xmlns="http://schemas.openxmlformats.org/package/2006/relationships"><Relationship Id="rId1" Target="../theme/theme16.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9042" cy="512143"/>
          </a:xfrm>
          <a:prstGeom prst="rect">
            <a:avLst/>
          </a:prstGeom>
        </p:spPr>
        <p:txBody>
          <a:bodyPr vert="horz" lIns="94648" tIns="47323" rIns="94648" bIns="47323" rtlCol="0"/>
          <a:lstStyle>
            <a:lvl1pPr algn="l" eaLnBrk="1" hangingPunct="1">
              <a:defRPr sz="13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4023348" y="0"/>
            <a:ext cx="3079040" cy="512143"/>
          </a:xfrm>
          <a:prstGeom prst="rect">
            <a:avLst/>
          </a:prstGeom>
        </p:spPr>
        <p:txBody>
          <a:bodyPr vert="horz" lIns="94648" tIns="47323" rIns="94648" bIns="47323" rtlCol="0"/>
          <a:lstStyle>
            <a:lvl1pPr algn="r" eaLnBrk="1" hangingPunct="1">
              <a:defRPr sz="1300">
                <a:latin typeface="Arial" charset="0"/>
                <a:ea typeface="ＭＳ Ｐゴシック" pitchFamily="50" charset="-128"/>
              </a:defRPr>
            </a:lvl1pPr>
          </a:lstStyle>
          <a:p>
            <a:pPr>
              <a:defRPr/>
            </a:pPr>
            <a:fld id="{F330C4D3-3FE4-4AF3-9456-F8FFC2BD2466}" type="datetimeFigureOut">
              <a:rPr lang="ja-JP" altLang="en-US"/>
              <a:pPr>
                <a:defRPr/>
              </a:pPr>
              <a:t>2025/4/28</a:t>
            </a:fld>
            <a:endParaRPr lang="ja-JP" altLang="en-US"/>
          </a:p>
        </p:txBody>
      </p:sp>
      <p:sp>
        <p:nvSpPr>
          <p:cNvPr id="4" name="フッター プレースホルダ 3"/>
          <p:cNvSpPr>
            <a:spLocks noGrp="1"/>
          </p:cNvSpPr>
          <p:nvPr>
            <p:ph type="ftr" sz="quarter" idx="2"/>
          </p:nvPr>
        </p:nvSpPr>
        <p:spPr>
          <a:xfrm>
            <a:off x="0" y="9720824"/>
            <a:ext cx="3079042" cy="512142"/>
          </a:xfrm>
          <a:prstGeom prst="rect">
            <a:avLst/>
          </a:prstGeom>
        </p:spPr>
        <p:txBody>
          <a:bodyPr vert="horz" lIns="94648" tIns="47323" rIns="94648" bIns="47323" rtlCol="0" anchor="b"/>
          <a:lstStyle>
            <a:lvl1pPr algn="l" eaLnBrk="1" hangingPunct="1">
              <a:defRPr sz="1300">
                <a:latin typeface="Arial"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4023348" y="9720824"/>
            <a:ext cx="3079040" cy="512142"/>
          </a:xfrm>
          <a:prstGeom prst="rect">
            <a:avLst/>
          </a:prstGeom>
        </p:spPr>
        <p:txBody>
          <a:bodyPr vert="horz" wrap="square" lIns="94648" tIns="47323" rIns="94648" bIns="47323" numCol="1" anchor="b" anchorCtr="0" compatLnSpc="1">
            <a:prstTxWarp prst="textNoShape">
              <a:avLst/>
            </a:prstTxWarp>
          </a:bodyPr>
          <a:lstStyle>
            <a:lvl1pPr algn="r" eaLnBrk="1" hangingPunct="1">
              <a:defRPr sz="1300"/>
            </a:lvl1pPr>
          </a:lstStyle>
          <a:p>
            <a:pPr>
              <a:defRPr/>
            </a:pPr>
            <a:fld id="{56202D8A-2441-40E5-8CC3-65308AC8CFEF}"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1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9042" cy="512143"/>
          </a:xfrm>
          <a:prstGeom prst="rect">
            <a:avLst/>
          </a:prstGeom>
        </p:spPr>
        <p:txBody>
          <a:bodyPr vert="horz" lIns="94642" tIns="47320" rIns="94642" bIns="47320" rtlCol="0"/>
          <a:lstStyle>
            <a:lvl1pPr algn="l" eaLnBrk="1" hangingPunct="1">
              <a:defRPr sz="13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4023348" y="0"/>
            <a:ext cx="3079040" cy="512143"/>
          </a:xfrm>
          <a:prstGeom prst="rect">
            <a:avLst/>
          </a:prstGeom>
        </p:spPr>
        <p:txBody>
          <a:bodyPr vert="horz" lIns="94642" tIns="47320" rIns="94642" bIns="47320" rtlCol="0"/>
          <a:lstStyle>
            <a:lvl1pPr algn="r" eaLnBrk="1" hangingPunct="1">
              <a:defRPr sz="1300">
                <a:latin typeface="Arial" charset="0"/>
                <a:ea typeface="ＭＳ Ｐゴシック" pitchFamily="50" charset="-128"/>
              </a:defRPr>
            </a:lvl1pPr>
          </a:lstStyle>
          <a:p>
            <a:pPr>
              <a:defRPr/>
            </a:pPr>
            <a:fld id="{0B71E16B-4C1B-4B25-AF0D-278E0E4794DE}" type="datetimeFigureOut">
              <a:rPr lang="ja-JP" altLang="en-US"/>
              <a:pPr>
                <a:defRPr/>
              </a:pPr>
              <a:t>2025/4/28</a:t>
            </a:fld>
            <a:endParaRPr lang="ja-JP" altLang="en-US"/>
          </a:p>
        </p:txBody>
      </p:sp>
      <p:sp>
        <p:nvSpPr>
          <p:cNvPr id="4" name="スライド イメージ プレースホルダ 3"/>
          <p:cNvSpPr>
            <a:spLocks noGrp="1" noRot="1" noChangeAspect="1"/>
          </p:cNvSpPr>
          <p:nvPr>
            <p:ph type="sldImg" idx="2"/>
          </p:nvPr>
        </p:nvSpPr>
        <p:spPr>
          <a:xfrm>
            <a:off x="782638" y="768350"/>
            <a:ext cx="5540375" cy="3835400"/>
          </a:xfrm>
          <a:prstGeom prst="rect">
            <a:avLst/>
          </a:prstGeom>
          <a:noFill/>
          <a:ln w="12700">
            <a:solidFill>
              <a:prstClr val="black"/>
            </a:solidFill>
          </a:ln>
        </p:spPr>
        <p:txBody>
          <a:bodyPr vert="horz" lIns="94642" tIns="47320" rIns="94642" bIns="47320" rtlCol="0" anchor="ctr"/>
          <a:lstStyle/>
          <a:p>
            <a:pPr lvl="0"/>
            <a:endParaRPr lang="ja-JP" altLang="en-US" noProof="0"/>
          </a:p>
        </p:txBody>
      </p:sp>
      <p:sp>
        <p:nvSpPr>
          <p:cNvPr id="5" name="ノート プレースホルダ 4"/>
          <p:cNvSpPr>
            <a:spLocks noGrp="1"/>
          </p:cNvSpPr>
          <p:nvPr>
            <p:ph type="body" sz="quarter" idx="3"/>
          </p:nvPr>
        </p:nvSpPr>
        <p:spPr>
          <a:xfrm>
            <a:off x="711580" y="4861235"/>
            <a:ext cx="5680905" cy="4604341"/>
          </a:xfrm>
          <a:prstGeom prst="rect">
            <a:avLst/>
          </a:prstGeom>
        </p:spPr>
        <p:txBody>
          <a:bodyPr vert="horz" lIns="94642" tIns="47320" rIns="94642" bIns="473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0824"/>
            <a:ext cx="3079042" cy="512142"/>
          </a:xfrm>
          <a:prstGeom prst="rect">
            <a:avLst/>
          </a:prstGeom>
        </p:spPr>
        <p:txBody>
          <a:bodyPr vert="horz" lIns="94642" tIns="47320" rIns="94642" bIns="47320" rtlCol="0" anchor="b"/>
          <a:lstStyle>
            <a:lvl1pPr algn="l" eaLnBrk="1" hangingPunct="1">
              <a:defRPr sz="13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4023348" y="9720824"/>
            <a:ext cx="3079040" cy="512142"/>
          </a:xfrm>
          <a:prstGeom prst="rect">
            <a:avLst/>
          </a:prstGeom>
        </p:spPr>
        <p:txBody>
          <a:bodyPr vert="horz" wrap="square" lIns="94642" tIns="47320" rIns="94642" bIns="47320" numCol="1" anchor="b" anchorCtr="0" compatLnSpc="1">
            <a:prstTxWarp prst="textNoShape">
              <a:avLst/>
            </a:prstTxWarp>
          </a:bodyPr>
          <a:lstStyle>
            <a:lvl1pPr algn="r" eaLnBrk="1" hangingPunct="1">
              <a:defRPr sz="1300"/>
            </a:lvl1pPr>
          </a:lstStyle>
          <a:p>
            <a:pPr>
              <a:defRPr/>
            </a:pPr>
            <a:fld id="{408B5159-27FE-4A5F-9FC8-339310015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10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A24906D-0297-4663-A463-9B42DF9EB878}" type="slidenum">
              <a:rPr lang="en-US" altLang="ja-JP" smtClean="0"/>
              <a:pPr/>
              <a:t>1</a:t>
            </a:fld>
            <a:endParaRPr lang="en-US" altLang="ja-JP" dirty="0"/>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300" dirty="0">
              <a:solidFill>
                <a:prstClr val="black"/>
              </a:solidFill>
              <a:latin typeface="ＭＳ Ｐゴシック" panose="020B0600070205080204" pitchFamily="50" charset="-128"/>
            </a:endParaRPr>
          </a:p>
        </p:txBody>
      </p:sp>
      <p:sp>
        <p:nvSpPr>
          <p:cNvPr id="2314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DD3F22F-0E96-46D9-8CD3-A61C6065D35A}" type="slidenum">
              <a:rPr lang="en-US" altLang="ja-JP" smtClean="0">
                <a:solidFill>
                  <a:srgbClr val="000000"/>
                </a:solidFill>
              </a:rPr>
              <a:pPr/>
              <a:t>10</a:t>
            </a:fld>
            <a:endParaRPr lang="en-US" altLang="ja-JP" dirty="0">
              <a:solidFill>
                <a:srgbClr val="000000"/>
              </a:solidFill>
            </a:endParaRPr>
          </a:p>
        </p:txBody>
      </p:sp>
    </p:spTree>
    <p:extLst>
      <p:ext uri="{BB962C8B-B14F-4D97-AF65-F5344CB8AC3E}">
        <p14:creationId xmlns:p14="http://schemas.microsoft.com/office/powerpoint/2010/main" val="2638355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100</a:t>
            </a:fld>
            <a:endParaRPr lang="ja-JP" altLang="en-US"/>
          </a:p>
        </p:txBody>
      </p:sp>
    </p:spTree>
    <p:extLst>
      <p:ext uri="{BB962C8B-B14F-4D97-AF65-F5344CB8AC3E}">
        <p14:creationId xmlns:p14="http://schemas.microsoft.com/office/powerpoint/2010/main" val="5857584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8CBB7B3-557F-4D34-9481-18BF646E75B4}" type="slidenum">
              <a:rPr lang="en-US" altLang="ja-JP" sz="1300"/>
              <a:pPr algn="r" eaLnBrk="1" hangingPunct="1"/>
              <a:t>101</a:t>
            </a:fld>
            <a:endParaRPr lang="en-US" altLang="ja-JP" sz="1300"/>
          </a:p>
        </p:txBody>
      </p:sp>
      <p:sp>
        <p:nvSpPr>
          <p:cNvPr id="36761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2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30A3056-7221-48F4-A0A2-9A4FC39F0BF5}" type="slidenum">
              <a:rPr lang="en-US" altLang="ja-JP" sz="1300"/>
              <a:pPr algn="r" eaLnBrk="1" hangingPunct="1"/>
              <a:t>102</a:t>
            </a:fld>
            <a:endParaRPr lang="en-US" altLang="ja-JP" sz="1300"/>
          </a:p>
        </p:txBody>
      </p:sp>
      <p:sp>
        <p:nvSpPr>
          <p:cNvPr id="36966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en-US" sz="1300" dirty="0">
              <a:solidFill>
                <a:srgbClr val="000000"/>
              </a:solidFill>
              <a:latin typeface="+mj-ea"/>
              <a:ea typeface="+mj-ea"/>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3E180AC-4A42-4FD3-B608-9B05E31DBDD3}" type="slidenum">
              <a:rPr lang="en-US" altLang="ja-JP" smtClean="0"/>
              <a:pPr/>
              <a:t>103</a:t>
            </a:fld>
            <a:endParaRPr lang="en-US" altLang="ja-JP"/>
          </a:p>
        </p:txBody>
      </p:sp>
      <p:sp>
        <p:nvSpPr>
          <p:cNvPr id="373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スライド イメージ プレースホルダー 1"/>
          <p:cNvSpPr>
            <a:spLocks noGrp="1" noRot="1" noChangeAspect="1" noTextEdit="1"/>
          </p:cNvSpPr>
          <p:nvPr>
            <p:ph type="sldImg"/>
          </p:nvPr>
        </p:nvSpPr>
        <p:spPr bwMode="auto">
          <a:xfrm>
            <a:off x="779463" y="766763"/>
            <a:ext cx="554513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758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7D9BDEE-F370-47FA-9365-960F9E678AB5}" type="slidenum">
              <a:rPr lang="ja-JP" altLang="en-US" smtClean="0">
                <a:solidFill>
                  <a:srgbClr val="000000"/>
                </a:solidFill>
              </a:rPr>
              <a:pPr/>
              <a:t>104</a:t>
            </a:fld>
            <a:endParaRPr lang="ja-JP" altLang="en-US">
              <a:solidFill>
                <a:srgbClr val="000000"/>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105</a:t>
            </a:fld>
            <a:endParaRPr lang="ja-JP" altLang="en-US"/>
          </a:p>
        </p:txBody>
      </p:sp>
    </p:spTree>
    <p:extLst>
      <p:ext uri="{BB962C8B-B14F-4D97-AF65-F5344CB8AC3E}">
        <p14:creationId xmlns:p14="http://schemas.microsoft.com/office/powerpoint/2010/main" val="38796021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881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C136362-E2AA-423F-A811-AB15249BCFFD}" type="slidenum">
              <a:rPr lang="ja-JP" altLang="en-US" smtClean="0"/>
              <a:pPr/>
              <a:t>106</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34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5791C9-F2DD-4CD7-A97F-D30389CBE30B}" type="slidenum">
              <a:rPr lang="en-US" altLang="ja-JP" smtClean="0">
                <a:solidFill>
                  <a:srgbClr val="000000"/>
                </a:solidFill>
              </a:rPr>
              <a:pPr/>
              <a:t>11</a:t>
            </a:fld>
            <a:endParaRPr lang="en-US" altLang="ja-JP"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55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8D3E44-FB70-4D0C-B3A2-CB27EEFC6CA1}" type="slidenum">
              <a:rPr lang="ja-JP" altLang="en-US" smtClean="0"/>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375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49985F-C949-4BAC-9FB9-68E51C53074F}" type="slidenum">
              <a:rPr lang="ja-JP" altLang="en-US" smtClean="0"/>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810066" indent="-311563">
              <a:defRPr kumimoji="1">
                <a:solidFill>
                  <a:schemeClr val="tx1"/>
                </a:solidFill>
                <a:latin typeface="Arial" panose="020B0604020202020204" pitchFamily="34" charset="0"/>
                <a:ea typeface="ＭＳ Ｐゴシック" panose="020B0600070205080204" pitchFamily="50" charset="-128"/>
              </a:defRPr>
            </a:lvl2pPr>
            <a:lvl3pPr marL="1246255" indent="-249251">
              <a:defRPr kumimoji="1">
                <a:solidFill>
                  <a:schemeClr val="tx1"/>
                </a:solidFill>
                <a:latin typeface="Arial" panose="020B0604020202020204" pitchFamily="34" charset="0"/>
                <a:ea typeface="ＭＳ Ｐゴシック" panose="020B0600070205080204" pitchFamily="50" charset="-128"/>
              </a:defRPr>
            </a:lvl3pPr>
            <a:lvl4pPr marL="1744757" indent="-249251">
              <a:defRPr kumimoji="1">
                <a:solidFill>
                  <a:schemeClr val="tx1"/>
                </a:solidFill>
                <a:latin typeface="Arial" panose="020B0604020202020204" pitchFamily="34" charset="0"/>
                <a:ea typeface="ＭＳ Ｐゴシック" panose="020B0600070205080204" pitchFamily="50" charset="-128"/>
              </a:defRPr>
            </a:lvl4pPr>
            <a:lvl5pPr marL="2243258" indent="-249251">
              <a:defRPr kumimoji="1">
                <a:solidFill>
                  <a:schemeClr val="tx1"/>
                </a:solidFill>
                <a:latin typeface="Arial" panose="020B0604020202020204" pitchFamily="34" charset="0"/>
                <a:ea typeface="ＭＳ Ｐゴシック" panose="020B0600070205080204" pitchFamily="50" charset="-128"/>
              </a:defRPr>
            </a:lvl5pPr>
            <a:lvl6pPr marL="2741760"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240261"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738764"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237266" indent="-24925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34D2448-FE80-4179-BD9A-E236F201EB18}" type="slidenum">
              <a:rPr lang="en-US" altLang="ja-JP" smtClean="0">
                <a:solidFill>
                  <a:srgbClr val="000000"/>
                </a:solidFill>
              </a:rPr>
              <a:pPr/>
              <a:t>14</a:t>
            </a:fld>
            <a:endParaRPr lang="en-US" altLang="ja-JP" dirty="0">
              <a:solidFill>
                <a:srgbClr val="000000"/>
              </a:solidFill>
            </a:endParaRPr>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extLst>
      <p:ext uri="{BB962C8B-B14F-4D97-AF65-F5344CB8AC3E}">
        <p14:creationId xmlns:p14="http://schemas.microsoft.com/office/powerpoint/2010/main" val="320898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スライド イメージ プレースホルダー 1"/>
          <p:cNvSpPr>
            <a:spLocks noGrp="1" noRot="1" noChangeAspect="1"/>
          </p:cNvSpPr>
          <p:nvPr>
            <p:ph type="sldImg"/>
          </p:nvPr>
        </p:nvSpPr>
        <p:spPr/>
      </p:sp>
      <p:sp>
        <p:nvSpPr>
          <p:cNvPr id="1220" name="ノート プレースホルダー 2"/>
          <p:cNvSpPr>
            <a:spLocks noGrp="1"/>
          </p:cNvSpPr>
          <p:nvPr>
            <p:ph type="body" idx="1"/>
          </p:nvPr>
        </p:nvSpPr>
        <p:spPr/>
        <p:txBody>
          <a:bodyPr/>
          <a:lstStyle/>
          <a:p>
            <a:pPr defTabSz="954746">
              <a:defRPr/>
            </a:pPr>
            <a:endParaRPr kumimoji="1" lang="en-US" altLang="ja-JP" dirty="0"/>
          </a:p>
        </p:txBody>
      </p:sp>
      <p:sp>
        <p:nvSpPr>
          <p:cNvPr id="1221" name="スライド番号プレースホルダー 3"/>
          <p:cNvSpPr>
            <a:spLocks noGrp="1"/>
          </p:cNvSpPr>
          <p:nvPr>
            <p:ph type="sldNum" sz="quarter" idx="10"/>
          </p:nvPr>
        </p:nvSpPr>
        <p:spPr/>
        <p:txBody>
          <a:bodyPr/>
          <a:lstStyle/>
          <a:p>
            <a:fld id="{21C75C97-5DEC-465A-942A-ECFBEE6DB4E1}" type="slidenum">
              <a:rPr kumimoji="1" lang="ja-JP" altLang="en-US" smtClean="0"/>
              <a:t>15</a:t>
            </a:fld>
            <a:endParaRPr kumimoji="1" lang="ja-JP" altLang="en-US"/>
          </a:p>
        </p:txBody>
      </p:sp>
    </p:spTree>
    <p:extLst>
      <p:ext uri="{BB962C8B-B14F-4D97-AF65-F5344CB8AC3E}">
        <p14:creationId xmlns:p14="http://schemas.microsoft.com/office/powerpoint/2010/main" val="95682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eaLnBrk="1" fontAlgn="auto" hangingPunct="1">
              <a:spcBef>
                <a:spcPts val="0"/>
              </a:spcBef>
              <a:spcAft>
                <a:spcPts val="0"/>
              </a:spcAft>
              <a:defRPr/>
            </a:pPr>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16</a:t>
            </a:fld>
            <a:endParaRPr kumimoji="1" lang="ja-JP" altLang="en-US"/>
          </a:p>
        </p:txBody>
      </p:sp>
    </p:spTree>
    <p:extLst>
      <p:ext uri="{BB962C8B-B14F-4D97-AF65-F5344CB8AC3E}">
        <p14:creationId xmlns:p14="http://schemas.microsoft.com/office/powerpoint/2010/main" val="381097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17</a:t>
            </a:fld>
            <a:endParaRPr kumimoji="1" lang="ja-JP" altLang="en-US"/>
          </a:p>
        </p:txBody>
      </p:sp>
    </p:spTree>
    <p:extLst>
      <p:ext uri="{BB962C8B-B14F-4D97-AF65-F5344CB8AC3E}">
        <p14:creationId xmlns:p14="http://schemas.microsoft.com/office/powerpoint/2010/main" val="2792765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0E19600-9835-47C1-B1A1-BBE5D99509DF}" type="slidenum">
              <a:rPr lang="en-US" altLang="ja-JP" smtClean="0"/>
              <a:pPr/>
              <a:t>18</a:t>
            </a:fld>
            <a:endParaRPr lang="en-US" altLang="ja-JP" dirty="0"/>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19</a:t>
            </a:fld>
            <a:endParaRPr kumimoji="1" lang="ja-JP" altLang="en-US"/>
          </a:p>
        </p:txBody>
      </p:sp>
    </p:spTree>
    <p:extLst>
      <p:ext uri="{BB962C8B-B14F-4D97-AF65-F5344CB8AC3E}">
        <p14:creationId xmlns:p14="http://schemas.microsoft.com/office/powerpoint/2010/main" val="118278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22B031E-C726-4B57-8B61-6F361E0B52A2}" type="slidenum">
              <a:rPr lang="en-US" altLang="ja-JP" smtClean="0"/>
              <a:pPr/>
              <a:t>2</a:t>
            </a:fld>
            <a:endParaRPr lang="en-US" altLang="ja-JP" dirty="0"/>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447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F4FBFA1-76F8-4540-83F8-7485953BCE3B}" type="slidenum">
              <a:rPr lang="ja-JP" altLang="en-US" smtClean="0"/>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467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5EFE733-E601-4B2D-ABF3-1FC809121AB1}" type="slidenum">
              <a:rPr lang="ja-JP" altLang="en-US" smtClean="0"/>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endParaRPr lang="en-US" altLang="ja-JP" dirty="0"/>
          </a:p>
          <a:p>
            <a:pPr marL="233754" indent="-233754">
              <a:buFontTx/>
              <a:buAutoNum type="arabicPeriod"/>
              <a:defRPr/>
            </a:pPr>
            <a:endParaRPr lang="en-US" altLang="ja-JP" dirty="0"/>
          </a:p>
        </p:txBody>
      </p:sp>
      <p:sp>
        <p:nvSpPr>
          <p:cNvPr id="2478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9F18BB9-975D-4E8C-851E-37E2A8B1A1BA}" type="slidenum">
              <a:rPr lang="ja-JP" altLang="en-US" smtClean="0"/>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120E103-364F-437E-8DE5-AA810FDCA7CA}" type="slidenum">
              <a:rPr lang="en-US" altLang="ja-JP" sz="1300">
                <a:solidFill>
                  <a:srgbClr val="000000"/>
                </a:solidFill>
              </a:rPr>
              <a:pPr algn="r" eaLnBrk="1" hangingPunct="1"/>
              <a:t>23</a:t>
            </a:fld>
            <a:endParaRPr lang="en-US" altLang="ja-JP" sz="1300">
              <a:solidFill>
                <a:srgbClr val="000000"/>
              </a:solidFill>
            </a:endParaRPr>
          </a:p>
        </p:txBody>
      </p:sp>
      <p:sp>
        <p:nvSpPr>
          <p:cNvPr id="2498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ja-JP"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519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2AB739C-48F0-4C9F-B62C-9AFE6F702DA2}" type="slidenum">
              <a:rPr lang="ja-JP" altLang="en-US" smtClean="0"/>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539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1E152A9-EAA5-4F7D-A818-F03D41099326}" type="slidenum">
              <a:rPr lang="ja-JP" altLang="en-US" smtClean="0"/>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7DB62F6-8264-4C40-A09E-4D8ABB91F434}" type="slidenum">
              <a:rPr lang="en-US" altLang="ja-JP" smtClean="0">
                <a:solidFill>
                  <a:srgbClr val="000000"/>
                </a:solidFill>
              </a:rPr>
              <a:pPr/>
              <a:t>26</a:t>
            </a:fld>
            <a:endParaRPr lang="en-US" altLang="ja-JP">
              <a:solidFill>
                <a:srgbClr val="000000"/>
              </a:solidFill>
            </a:endParaRPr>
          </a:p>
        </p:txBody>
      </p:sp>
      <p:sp>
        <p:nvSpPr>
          <p:cNvPr id="256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CCFF9CA-E50E-434A-9571-880734ACB1E5}" type="slidenum">
              <a:rPr lang="en-US" altLang="ja-JP" sz="1300"/>
              <a:pPr algn="r" eaLnBrk="1" hangingPunct="1"/>
              <a:t>27</a:t>
            </a:fld>
            <a:endParaRPr lang="en-US" altLang="ja-JP" sz="1300"/>
          </a:p>
        </p:txBody>
      </p:sp>
      <p:sp>
        <p:nvSpPr>
          <p:cNvPr id="2580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3622062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008F0D2-42FB-4B84-A30C-F65924822DDD}" type="slidenum">
              <a:rPr lang="en-US" altLang="ja-JP" smtClean="0"/>
              <a:pPr/>
              <a:t>28</a:t>
            </a:fld>
            <a:endParaRPr lang="en-US" altLang="ja-JP"/>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latin typeface="+mj-ea"/>
              <a:ea typeface="+mj-ea"/>
            </a:endParaRPr>
          </a:p>
        </p:txBody>
      </p:sp>
    </p:spTree>
    <p:extLst>
      <p:ext uri="{BB962C8B-B14F-4D97-AF65-F5344CB8AC3E}">
        <p14:creationId xmlns:p14="http://schemas.microsoft.com/office/powerpoint/2010/main" val="3834365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ノート プレースホルダー 2"/>
          <p:cNvSpPr>
            <a:spLocks noGrp="1"/>
          </p:cNvSpPr>
          <p:nvPr>
            <p:ph type="body" idx="1"/>
          </p:nvPr>
        </p:nvSpPr>
        <p:spPr bwMode="auto">
          <a:xfrm>
            <a:off x="709904" y="4925459"/>
            <a:ext cx="5863405" cy="43721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latin typeface="+mj-ea"/>
              <a:ea typeface="+mj-ea"/>
            </a:endParaRPr>
          </a:p>
        </p:txBody>
      </p:sp>
      <p:sp>
        <p:nvSpPr>
          <p:cNvPr id="264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8FEFC54-26F7-487A-A358-0F0D59C4CEEB}" type="slidenum">
              <a:rPr lang="ja-JP" altLang="en-US" smtClean="0"/>
              <a:pPr/>
              <a:t>29</a:t>
            </a:fld>
            <a:endParaRPr lang="ja-JP" altLang="en-US"/>
          </a:p>
        </p:txBody>
      </p:sp>
    </p:spTree>
    <p:extLst>
      <p:ext uri="{BB962C8B-B14F-4D97-AF65-F5344CB8AC3E}">
        <p14:creationId xmlns:p14="http://schemas.microsoft.com/office/powerpoint/2010/main" val="84832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244D719-6970-45DB-B064-197E77313E9E}" type="slidenum">
              <a:rPr lang="en-US" altLang="ja-JP" smtClean="0"/>
              <a:pPr/>
              <a:t>3</a:t>
            </a:fld>
            <a:endParaRPr lang="en-US" altLang="ja-JP" dirty="0"/>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latin typeface="+mj-ea"/>
              <a:ea typeface="+mj-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AC9475D-ACDB-462A-A5A3-A939EC240BA1}" type="slidenum">
              <a:rPr lang="en-US" altLang="ja-JP" sz="1300"/>
              <a:pPr algn="r" eaLnBrk="1" hangingPunct="1"/>
              <a:t>30</a:t>
            </a:fld>
            <a:endParaRPr lang="en-US" altLang="ja-JP" sz="1300"/>
          </a:p>
        </p:txBody>
      </p:sp>
      <p:sp>
        <p:nvSpPr>
          <p:cNvPr id="26009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23656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31</a:t>
            </a:fld>
            <a:endParaRPr kumimoji="1" lang="ja-JP" altLang="en-US"/>
          </a:p>
        </p:txBody>
      </p:sp>
    </p:spTree>
    <p:extLst>
      <p:ext uri="{BB962C8B-B14F-4D97-AF65-F5344CB8AC3E}">
        <p14:creationId xmlns:p14="http://schemas.microsoft.com/office/powerpoint/2010/main" val="168368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スライド イメージ プレースホルダー 1"/>
          <p:cNvSpPr>
            <a:spLocks noGrp="1" noRot="1" noChangeAspect="1"/>
          </p:cNvSpPr>
          <p:nvPr>
            <p:ph type="sldImg"/>
          </p:nvPr>
        </p:nvSpPr>
        <p:spPr/>
      </p:sp>
      <p:sp>
        <p:nvSpPr>
          <p:cNvPr id="1345" name="ノート プレースホルダー 2"/>
          <p:cNvSpPr>
            <a:spLocks noGrp="1"/>
          </p:cNvSpPr>
          <p:nvPr>
            <p:ph type="body" idx="1"/>
          </p:nvPr>
        </p:nvSpPr>
        <p:spPr/>
        <p:txBody>
          <a:bodyPr/>
          <a:lstStyle/>
          <a:p>
            <a:endParaRPr kumimoji="1" lang="en-US" altLang="ja-JP" dirty="0">
              <a:latin typeface="+mj-ea"/>
              <a:ea typeface="+mj-ea"/>
            </a:endParaRPr>
          </a:p>
        </p:txBody>
      </p:sp>
      <p:sp>
        <p:nvSpPr>
          <p:cNvPr id="1346" name="スライド番号プレースホルダー 3"/>
          <p:cNvSpPr>
            <a:spLocks noGrp="1"/>
          </p:cNvSpPr>
          <p:nvPr>
            <p:ph type="sldNum" sz="quarter" idx="10"/>
          </p:nvPr>
        </p:nvSpPr>
        <p:spPr/>
        <p:txBody>
          <a:bodyPr/>
          <a:lstStyle/>
          <a:p>
            <a:fld id="{21C75C97-5DEC-465A-942A-ECFBEE6DB4E1}" type="slidenum">
              <a:rPr kumimoji="1" lang="ja-JP" altLang="en-US" smtClean="0"/>
              <a:t>32</a:t>
            </a:fld>
            <a:endParaRPr kumimoji="1" lang="ja-JP" altLang="en-US"/>
          </a:p>
        </p:txBody>
      </p:sp>
    </p:spTree>
    <p:extLst>
      <p:ext uri="{BB962C8B-B14F-4D97-AF65-F5344CB8AC3E}">
        <p14:creationId xmlns:p14="http://schemas.microsoft.com/office/powerpoint/2010/main" val="4081382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1298D08-552E-4155-B774-372F6E80F42B}" type="slidenum">
              <a:rPr lang="en-US" altLang="ja-JP" sz="1300"/>
              <a:pPr algn="r" eaLnBrk="1" hangingPunct="1"/>
              <a:t>33</a:t>
            </a:fld>
            <a:endParaRPr lang="en-US" altLang="ja-JP" sz="1300"/>
          </a:p>
        </p:txBody>
      </p:sp>
      <p:sp>
        <p:nvSpPr>
          <p:cNvPr id="2693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300" dirty="0">
              <a:latin typeface="+mj-ea"/>
              <a:ea typeface="+mj-ea"/>
            </a:endParaRPr>
          </a:p>
        </p:txBody>
      </p:sp>
    </p:spTree>
    <p:extLst>
      <p:ext uri="{BB962C8B-B14F-4D97-AF65-F5344CB8AC3E}">
        <p14:creationId xmlns:p14="http://schemas.microsoft.com/office/powerpoint/2010/main" val="831805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F70814B-FECD-444B-A1C5-DC072C75C9D7}" type="slidenum">
              <a:rPr lang="en-US" altLang="ja-JP" sz="1300"/>
              <a:pPr algn="r" eaLnBrk="1" hangingPunct="1"/>
              <a:t>34</a:t>
            </a:fld>
            <a:endParaRPr lang="en-US" altLang="ja-JP" sz="1300"/>
          </a:p>
        </p:txBody>
      </p:sp>
      <p:sp>
        <p:nvSpPr>
          <p:cNvPr id="2713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852206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35</a:t>
            </a:fld>
            <a:endParaRPr kumimoji="1" lang="ja-JP" altLang="en-US"/>
          </a:p>
        </p:txBody>
      </p:sp>
    </p:spTree>
    <p:extLst>
      <p:ext uri="{BB962C8B-B14F-4D97-AF65-F5344CB8AC3E}">
        <p14:creationId xmlns:p14="http://schemas.microsoft.com/office/powerpoint/2010/main" val="3150325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36</a:t>
            </a:fld>
            <a:endParaRPr kumimoji="1" lang="ja-JP" altLang="en-US"/>
          </a:p>
        </p:txBody>
      </p:sp>
    </p:spTree>
    <p:extLst>
      <p:ext uri="{BB962C8B-B14F-4D97-AF65-F5344CB8AC3E}">
        <p14:creationId xmlns:p14="http://schemas.microsoft.com/office/powerpoint/2010/main" val="1397915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37</a:t>
            </a:fld>
            <a:endParaRPr kumimoji="1" lang="ja-JP" altLang="en-US"/>
          </a:p>
        </p:txBody>
      </p:sp>
    </p:spTree>
    <p:extLst>
      <p:ext uri="{BB962C8B-B14F-4D97-AF65-F5344CB8AC3E}">
        <p14:creationId xmlns:p14="http://schemas.microsoft.com/office/powerpoint/2010/main" val="3599254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38</a:t>
            </a:fld>
            <a:endParaRPr kumimoji="1" lang="ja-JP" altLang="en-US"/>
          </a:p>
        </p:txBody>
      </p:sp>
    </p:spTree>
    <p:extLst>
      <p:ext uri="{BB962C8B-B14F-4D97-AF65-F5344CB8AC3E}">
        <p14:creationId xmlns:p14="http://schemas.microsoft.com/office/powerpoint/2010/main" val="63930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D4201B-E4A3-4C6D-92AA-3230AA145227}" type="slidenum">
              <a:rPr lang="en-US" altLang="ja-JP" sz="1300">
                <a:solidFill>
                  <a:srgbClr val="000000"/>
                </a:solidFill>
              </a:rPr>
              <a:pPr algn="r" eaLnBrk="1" hangingPunct="1"/>
              <a:t>39</a:t>
            </a:fld>
            <a:endParaRPr lang="en-US" altLang="ja-JP" sz="1300">
              <a:solidFill>
                <a:srgbClr val="000000"/>
              </a:solidFill>
            </a:endParaRPr>
          </a:p>
        </p:txBody>
      </p:sp>
      <p:sp>
        <p:nvSpPr>
          <p:cNvPr id="2734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ja-JP" sz="1300" dirty="0">
              <a:latin typeface="+mj-ea"/>
              <a:ea typeface="+mj-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4</a:t>
            </a:fld>
            <a:endParaRPr lang="ja-JP" altLang="en-US"/>
          </a:p>
        </p:txBody>
      </p:sp>
    </p:spTree>
    <p:extLst>
      <p:ext uri="{BB962C8B-B14F-4D97-AF65-F5344CB8AC3E}">
        <p14:creationId xmlns:p14="http://schemas.microsoft.com/office/powerpoint/2010/main" val="4064707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D4201B-E4A3-4C6D-92AA-3230AA145227}" type="slidenum">
              <a:rPr lang="en-US" altLang="ja-JP" sz="1300">
                <a:solidFill>
                  <a:srgbClr val="000000"/>
                </a:solidFill>
              </a:rPr>
              <a:pPr algn="r" eaLnBrk="1" hangingPunct="1"/>
              <a:t>40</a:t>
            </a:fld>
            <a:endParaRPr lang="en-US" altLang="ja-JP" sz="1300">
              <a:solidFill>
                <a:srgbClr val="000000"/>
              </a:solidFill>
            </a:endParaRPr>
          </a:p>
        </p:txBody>
      </p:sp>
      <p:sp>
        <p:nvSpPr>
          <p:cNvPr id="2734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2561544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8B043A9-23EA-45B8-8BC5-E2781B302EE4}" type="slidenum">
              <a:rPr lang="en-US" altLang="ja-JP" sz="1300">
                <a:solidFill>
                  <a:srgbClr val="000000"/>
                </a:solidFill>
              </a:rPr>
              <a:pPr algn="r" eaLnBrk="1" hangingPunct="1"/>
              <a:t>41</a:t>
            </a:fld>
            <a:endParaRPr lang="en-US" altLang="ja-JP" sz="1300">
              <a:solidFill>
                <a:srgbClr val="000000"/>
              </a:solidFill>
            </a:endParaRPr>
          </a:p>
        </p:txBody>
      </p:sp>
      <p:sp>
        <p:nvSpPr>
          <p:cNvPr id="2754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2CF3CB-8441-46CF-AE7B-E47C06ADEE1B}" type="slidenum">
              <a:rPr lang="en-US" altLang="ja-JP" smtClean="0">
                <a:solidFill>
                  <a:srgbClr val="000000"/>
                </a:solidFill>
              </a:rPr>
              <a:pPr/>
              <a:t>42</a:t>
            </a:fld>
            <a:endParaRPr lang="en-US" altLang="ja-JP">
              <a:solidFill>
                <a:srgbClr val="000000"/>
              </a:solidFill>
            </a:endParaRPr>
          </a:p>
        </p:txBody>
      </p:sp>
      <p:sp>
        <p:nvSpPr>
          <p:cNvPr id="277507" name="Rectangle 2"/>
          <p:cNvSpPr>
            <a:spLocks noGrp="1" noRot="1" noChangeAspect="1" noChangeArrowheads="1" noTextEdit="1"/>
          </p:cNvSpPr>
          <p:nvPr>
            <p:ph type="sldImg"/>
          </p:nvPr>
        </p:nvSpPr>
        <p:spPr bwMode="auto">
          <a:xfrm>
            <a:off x="836613" y="790575"/>
            <a:ext cx="5480050" cy="3794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p:cNvSpPr>
            <a:spLocks noGrp="1" noChangeArrowheads="1"/>
          </p:cNvSpPr>
          <p:nvPr>
            <p:ph type="body" idx="1"/>
          </p:nvPr>
        </p:nvSpPr>
        <p:spPr bwMode="auto">
          <a:xfrm>
            <a:off x="964398" y="4900758"/>
            <a:ext cx="5223822" cy="45845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a:t>
            </a:r>
          </a:p>
        </p:txBody>
      </p:sp>
      <p:sp>
        <p:nvSpPr>
          <p:cNvPr id="2795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06E91D2-4C5C-4BF2-A39F-E34BBA17850E}" type="slidenum">
              <a:rPr lang="ja-JP" altLang="en-US" smtClean="0">
                <a:solidFill>
                  <a:srgbClr val="000000"/>
                </a:solidFill>
              </a:rPr>
              <a:pPr/>
              <a:t>43</a:t>
            </a:fld>
            <a:endParaRPr lang="ja-JP"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02C2B56-39CF-4708-9CBA-D75AAB6ED1C5}" type="slidenum">
              <a:rPr lang="en-US" altLang="ja-JP" sz="1300">
                <a:solidFill>
                  <a:srgbClr val="000000"/>
                </a:solidFill>
              </a:rPr>
              <a:pPr algn="r" eaLnBrk="1" hangingPunct="1"/>
              <a:t>45</a:t>
            </a:fld>
            <a:endParaRPr lang="en-US" altLang="ja-JP" sz="1300">
              <a:solidFill>
                <a:srgbClr val="000000"/>
              </a:solidFill>
            </a:endParaRPr>
          </a:p>
        </p:txBody>
      </p:sp>
      <p:sp>
        <p:nvSpPr>
          <p:cNvPr id="2836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96849">
              <a:defRPr/>
            </a:pPr>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46</a:t>
            </a:fld>
            <a:endParaRPr kumimoji="1" lang="ja-JP" altLang="en-US"/>
          </a:p>
        </p:txBody>
      </p:sp>
    </p:spTree>
    <p:extLst>
      <p:ext uri="{BB962C8B-B14F-4D97-AF65-F5344CB8AC3E}">
        <p14:creationId xmlns:p14="http://schemas.microsoft.com/office/powerpoint/2010/main" val="3373002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498850" y="873125"/>
            <a:ext cx="3406775" cy="2357438"/>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1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908">
              <a:defRPr/>
            </a:pPr>
            <a:fld id="{74ED40BA-615B-4239-B23F-0F478468608C}" type="slidenum">
              <a:rPr lang="ja-JP" altLang="en-US">
                <a:solidFill>
                  <a:prstClr val="black"/>
                </a:solidFill>
                <a:latin typeface="Arial" charset="0"/>
                <a:ea typeface="ＭＳ Ｐゴシック" charset="-128"/>
              </a:rPr>
              <a:pPr defTabSz="954908">
                <a:defRPr/>
              </a:pPr>
              <a:t>47</a:t>
            </a:fld>
            <a:endParaRPr lang="ja-JP"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58832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498850" y="873125"/>
            <a:ext cx="3406775" cy="2357438"/>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1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908">
              <a:defRPr/>
            </a:pPr>
            <a:fld id="{74ED40BA-615B-4239-B23F-0F478468608C}" type="slidenum">
              <a:rPr lang="ja-JP" altLang="en-US">
                <a:solidFill>
                  <a:prstClr val="black"/>
                </a:solidFill>
                <a:latin typeface="Arial" charset="0"/>
                <a:ea typeface="ＭＳ Ｐゴシック" charset="-128"/>
              </a:rPr>
              <a:pPr defTabSz="954908">
                <a:defRPr/>
              </a:pPr>
              <a:t>48</a:t>
            </a:fld>
            <a:endParaRPr lang="ja-JP"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10942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latin typeface="+mj-ea"/>
              <a:ea typeface="+mj-ea"/>
            </a:endParaRPr>
          </a:p>
        </p:txBody>
      </p:sp>
      <p:sp>
        <p:nvSpPr>
          <p:cNvPr id="4" name="スライド番号プレースホルダー 3"/>
          <p:cNvSpPr>
            <a:spLocks noGrp="1"/>
          </p:cNvSpPr>
          <p:nvPr>
            <p:ph type="sldNum" sz="quarter" idx="5"/>
          </p:nvPr>
        </p:nvSpPr>
        <p:spPr/>
        <p:txBody>
          <a:bodyPr/>
          <a:lstStyle/>
          <a:p>
            <a:fld id="{21C75C97-5DEC-465A-942A-ECFBEE6DB4E1}"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6887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10FEC70-5B51-4928-B30E-814F052473F8}" type="slidenum">
              <a:rPr lang="en-US" altLang="ja-JP" smtClean="0"/>
              <a:pPr/>
              <a:t>5</a:t>
            </a:fld>
            <a:endParaRPr lang="en-US" altLang="ja-JP" dirty="0"/>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ea typeface="ＭＳ Ｐ明朝" panose="02020600040205080304" pitchFamily="18"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285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6423D9B-8903-41E1-A5EF-D4C7F93D116A}" type="slidenum">
              <a:rPr lang="ja-JP" altLang="en-US" smtClean="0"/>
              <a:pPr/>
              <a:t>50</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7E2E9BB5-9EDE-4CF4-9C5F-AF2BA989FA04}" type="slidenum">
              <a:rPr lang="en-US" altLang="ja-JP" sz="1300">
                <a:solidFill>
                  <a:srgbClr val="000000"/>
                </a:solidFill>
              </a:rPr>
              <a:pPr algn="r" eaLnBrk="1" hangingPunct="1"/>
              <a:t>51</a:t>
            </a:fld>
            <a:endParaRPr lang="en-US" altLang="ja-JP" sz="1300">
              <a:solidFill>
                <a:srgbClr val="000000"/>
              </a:solidFill>
            </a:endParaRPr>
          </a:p>
        </p:txBody>
      </p:sp>
      <p:sp>
        <p:nvSpPr>
          <p:cNvPr id="28877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7157AF5-8D28-4222-A5F0-7314919D16B1}" type="slidenum">
              <a:rPr lang="en-US" altLang="ja-JP" sz="1300">
                <a:solidFill>
                  <a:srgbClr val="000000"/>
                </a:solidFill>
              </a:rPr>
              <a:pPr algn="r" eaLnBrk="1" hangingPunct="1"/>
              <a:t>52</a:t>
            </a:fld>
            <a:endParaRPr lang="en-US" altLang="ja-JP" sz="1300">
              <a:solidFill>
                <a:srgbClr val="000000"/>
              </a:solidFill>
            </a:endParaRPr>
          </a:p>
        </p:txBody>
      </p:sp>
      <p:sp>
        <p:nvSpPr>
          <p:cNvPr id="29081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2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extLst>
      <p:ext uri="{BB962C8B-B14F-4D97-AF65-F5344CB8AC3E}">
        <p14:creationId xmlns:p14="http://schemas.microsoft.com/office/powerpoint/2010/main" val="2125628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8BC33AD-833F-4CAD-BB61-4013C3D7378C}" type="slidenum">
              <a:rPr lang="en-US" altLang="ja-JP" sz="1300"/>
              <a:pPr algn="r" eaLnBrk="1" hangingPunct="1"/>
              <a:t>53</a:t>
            </a:fld>
            <a:endParaRPr lang="en-US" altLang="ja-JP" sz="1300"/>
          </a:p>
        </p:txBody>
      </p:sp>
      <p:sp>
        <p:nvSpPr>
          <p:cNvPr id="29286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3BA0297-B4D5-49ED-A49E-A182DEDFBAA4}" type="slidenum">
              <a:rPr lang="en-US" altLang="ja-JP" sz="1300"/>
              <a:pPr algn="r" eaLnBrk="1" hangingPunct="1"/>
              <a:t>54</a:t>
            </a:fld>
            <a:endParaRPr lang="en-US" altLang="ja-JP" sz="1300"/>
          </a:p>
        </p:txBody>
      </p:sp>
      <p:sp>
        <p:nvSpPr>
          <p:cNvPr id="2949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60F1A53-DC11-403A-BF93-2502BCE88214}" type="slidenum">
              <a:rPr lang="en-US" altLang="ja-JP" sz="1300">
                <a:solidFill>
                  <a:srgbClr val="000000"/>
                </a:solidFill>
              </a:rPr>
              <a:pPr algn="r" eaLnBrk="1" hangingPunct="1"/>
              <a:t>55</a:t>
            </a:fld>
            <a:endParaRPr lang="en-US" altLang="ja-JP" sz="1300">
              <a:solidFill>
                <a:srgbClr val="000000"/>
              </a:solidFill>
            </a:endParaRPr>
          </a:p>
        </p:txBody>
      </p:sp>
      <p:sp>
        <p:nvSpPr>
          <p:cNvPr id="2969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xfrm>
            <a:off x="947656" y="4861236"/>
            <a:ext cx="5208753" cy="4607634"/>
          </a:xfrm>
        </p:spPr>
        <p:txBody>
          <a:bodyPr wrap="square" numCol="1" anchor="t" anchorCtr="0" compatLnSpc="1">
            <a:prstTxWarp prst="textNoShape">
              <a:avLst/>
            </a:prstTxWarp>
            <a:normAutofit/>
          </a:bodyPr>
          <a:lstStyle/>
          <a:p>
            <a:pPr eaLnBrk="1" hangingPunct="1">
              <a:defRPr/>
            </a:pPr>
            <a:endParaRPr lang="en-US" altLang="ja-JP" sz="1300" dirty="0">
              <a:solidFill>
                <a:srgbClr val="000000"/>
              </a:solidFill>
              <a:latin typeface="+mj-ea"/>
              <a:ea typeface="+mj-ea"/>
            </a:endParaRPr>
          </a:p>
        </p:txBody>
      </p:sp>
    </p:spTree>
    <p:extLst>
      <p:ext uri="{BB962C8B-B14F-4D97-AF65-F5344CB8AC3E}">
        <p14:creationId xmlns:p14="http://schemas.microsoft.com/office/powerpoint/2010/main" val="1921252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60F1A53-DC11-403A-BF93-2502BCE88214}" type="slidenum">
              <a:rPr lang="en-US" altLang="ja-JP" sz="1300">
                <a:solidFill>
                  <a:srgbClr val="000000"/>
                </a:solidFill>
              </a:rPr>
              <a:pPr algn="r" eaLnBrk="1" hangingPunct="1"/>
              <a:t>56</a:t>
            </a:fld>
            <a:endParaRPr lang="en-US" altLang="ja-JP" sz="1300">
              <a:solidFill>
                <a:srgbClr val="000000"/>
              </a:solidFill>
            </a:endParaRPr>
          </a:p>
        </p:txBody>
      </p:sp>
      <p:sp>
        <p:nvSpPr>
          <p:cNvPr id="2969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xfrm>
            <a:off x="947656" y="4861236"/>
            <a:ext cx="5208753" cy="4607634"/>
          </a:xfrm>
        </p:spPr>
        <p:txBody>
          <a:bodyPr wrap="square" numCol="1" anchor="t" anchorCtr="0" compatLnSpc="1">
            <a:prstTxWarp prst="textNoShape">
              <a:avLst/>
            </a:prstTxWarp>
            <a:normAutofit/>
          </a:bodyPr>
          <a:lstStyle/>
          <a:p>
            <a:pPr>
              <a:defRPr/>
            </a:pPr>
            <a:endParaRPr lang="en-US" altLang="ja-JP" sz="1300" dirty="0">
              <a:solidFill>
                <a:srgbClr val="000000"/>
              </a:solidFill>
              <a:latin typeface="+mj-ea"/>
              <a:ea typeface="+mj-ea"/>
            </a:endParaRPr>
          </a:p>
        </p:txBody>
      </p:sp>
    </p:spTree>
    <p:extLst>
      <p:ext uri="{BB962C8B-B14F-4D97-AF65-F5344CB8AC3E}">
        <p14:creationId xmlns:p14="http://schemas.microsoft.com/office/powerpoint/2010/main" val="2711920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9" tIns="47718" rIns="95439" bIns="47718"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BDE406D-5C0C-4B08-8FA7-88309C919103}" type="slidenum">
              <a:rPr lang="en-US" altLang="ja-JP" sz="1300">
                <a:solidFill>
                  <a:srgbClr val="000000"/>
                </a:solidFill>
              </a:rPr>
              <a:pPr algn="r" eaLnBrk="1" hangingPunct="1"/>
              <a:t>57</a:t>
            </a:fld>
            <a:endParaRPr lang="en-US" altLang="ja-JP" sz="1300">
              <a:solidFill>
                <a:srgbClr val="000000"/>
              </a:solidFill>
            </a:endParaRPr>
          </a:p>
        </p:txBody>
      </p:sp>
      <p:sp>
        <p:nvSpPr>
          <p:cNvPr id="2990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B725D96-08E2-4993-BE9B-EBA6C50ED8B8}" type="slidenum">
              <a:rPr lang="en-US" altLang="ja-JP" sz="1300"/>
              <a:pPr algn="r" eaLnBrk="1" hangingPunct="1"/>
              <a:t>58</a:t>
            </a:fld>
            <a:endParaRPr lang="en-US" altLang="ja-JP" sz="1300"/>
          </a:p>
        </p:txBody>
      </p:sp>
      <p:sp>
        <p:nvSpPr>
          <p:cNvPr id="30105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6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スライド イメージ プレースホルダー 1"/>
          <p:cNvSpPr>
            <a:spLocks noGrp="1" noRot="1" noChangeAspect="1"/>
          </p:cNvSpPr>
          <p:nvPr>
            <p:ph type="sldImg"/>
          </p:nvPr>
        </p:nvSpPr>
        <p:spPr/>
      </p:sp>
      <p:sp>
        <p:nvSpPr>
          <p:cNvPr id="1836" name="ノート プレースホルダー 2"/>
          <p:cNvSpPr>
            <a:spLocks noGrp="1"/>
          </p:cNvSpPr>
          <p:nvPr>
            <p:ph type="body" idx="1"/>
          </p:nvPr>
        </p:nvSpPr>
        <p:spPr/>
        <p:txBody>
          <a:bodyPr>
            <a:normAutofit/>
          </a:bodyPr>
          <a:lstStyle/>
          <a:p>
            <a:pPr defTabSz="966298">
              <a:defRPr/>
            </a:pPr>
            <a:endParaRPr kumimoji="1" lang="en-US" altLang="ja-JP" dirty="0">
              <a:latin typeface="+mj-ea"/>
              <a:ea typeface="+mj-ea"/>
            </a:endParaRPr>
          </a:p>
        </p:txBody>
      </p:sp>
      <p:sp>
        <p:nvSpPr>
          <p:cNvPr id="1837" name="スライド番号プレースホルダー 3"/>
          <p:cNvSpPr>
            <a:spLocks noGrp="1"/>
          </p:cNvSpPr>
          <p:nvPr>
            <p:ph type="sldNum" sz="quarter" idx="10"/>
          </p:nvPr>
        </p:nvSpPr>
        <p:spPr/>
        <p:txBody>
          <a:bodyPr/>
          <a:lstStyle/>
          <a:p>
            <a:fld id="{21C75C97-5DEC-465A-942A-ECFBEE6DB4E1}" type="slidenum">
              <a:rPr kumimoji="1" lang="ja-JP" altLang="en-US" smtClean="0"/>
              <a:t>59</a:t>
            </a:fld>
            <a:endParaRPr kumimoji="1" lang="ja-JP" altLang="en-US"/>
          </a:p>
        </p:txBody>
      </p:sp>
    </p:spTree>
    <p:extLst>
      <p:ext uri="{BB962C8B-B14F-4D97-AF65-F5344CB8AC3E}">
        <p14:creationId xmlns:p14="http://schemas.microsoft.com/office/powerpoint/2010/main" val="362776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 1"/>
          <p:cNvSpPr>
            <a:spLocks noGrp="1" noRot="1" noChangeAspect="1" noTextEdit="1"/>
          </p:cNvSpPr>
          <p:nvPr>
            <p:ph type="sldImg"/>
          </p:nvPr>
        </p:nvSpPr>
        <p:spPr bwMode="auto">
          <a:xfrm>
            <a:off x="798513" y="773113"/>
            <a:ext cx="5573712"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dirty="0">
              <a:latin typeface="Arial" panose="020B0604020202020204" pitchFamily="34" charset="0"/>
            </a:endParaRPr>
          </a:p>
        </p:txBody>
      </p:sp>
      <p:sp>
        <p:nvSpPr>
          <p:cNvPr id="225284" name="スライド番号プレースホルダ 3"/>
          <p:cNvSpPr txBox="1">
            <a:spLocks noGrp="1"/>
          </p:cNvSpPr>
          <p:nvPr/>
        </p:nvSpPr>
        <p:spPr bwMode="auto">
          <a:xfrm>
            <a:off x="4060182" y="9780108"/>
            <a:ext cx="3107504" cy="5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8" tIns="47680" rIns="95358" bIns="47680" anchor="b"/>
          <a:lstStyle>
            <a:lvl1pPr defTabSz="912813">
              <a:defRPr kumimoji="1">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530881B-D638-4E0D-9D35-03DA425B4BDC}" type="slidenum">
              <a:rPr lang="ja-JP" altLang="en-US" sz="1300">
                <a:solidFill>
                  <a:srgbClr val="000000"/>
                </a:solidFill>
              </a:rPr>
              <a:pPr algn="r" eaLnBrk="1" hangingPunct="1"/>
              <a:t>6</a:t>
            </a:fld>
            <a:endParaRPr lang="ja-JP" altLang="en-US" sz="1300"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BAA3649-653A-49BF-A74E-A58AAB988A7F}" type="slidenum">
              <a:rPr lang="en-US" altLang="ja-JP" sz="1300"/>
              <a:pPr algn="r" eaLnBrk="1" hangingPunct="1"/>
              <a:t>60</a:t>
            </a:fld>
            <a:endParaRPr lang="en-US" altLang="ja-JP" sz="1300"/>
          </a:p>
        </p:txBody>
      </p:sp>
      <p:sp>
        <p:nvSpPr>
          <p:cNvPr id="30310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8A68CB6-3793-4BAE-BA1C-E7C560ACE63A}" type="slidenum">
              <a:rPr lang="en-US" altLang="ja-JP" sz="1300"/>
              <a:pPr algn="r" eaLnBrk="1" hangingPunct="1"/>
              <a:t>61</a:t>
            </a:fld>
            <a:endParaRPr lang="en-US" altLang="ja-JP" sz="1300"/>
          </a:p>
        </p:txBody>
      </p:sp>
      <p:sp>
        <p:nvSpPr>
          <p:cNvPr id="30515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8A68CB6-3793-4BAE-BA1C-E7C560ACE63A}" type="slidenum">
              <a:rPr lang="en-US" altLang="ja-JP" sz="1300"/>
              <a:pPr algn="r" eaLnBrk="1" hangingPunct="1"/>
              <a:t>62</a:t>
            </a:fld>
            <a:endParaRPr lang="en-US" altLang="ja-JP" sz="1300"/>
          </a:p>
        </p:txBody>
      </p:sp>
      <p:sp>
        <p:nvSpPr>
          <p:cNvPr id="30515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extLst>
      <p:ext uri="{BB962C8B-B14F-4D97-AF65-F5344CB8AC3E}">
        <p14:creationId xmlns:p14="http://schemas.microsoft.com/office/powerpoint/2010/main" val="1696915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9" tIns="47734" rIns="95469" bIns="47734"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0635164-D886-4499-93D0-284FEB006D81}" type="slidenum">
              <a:rPr lang="en-US" altLang="ja-JP" sz="1300"/>
              <a:pPr algn="r" eaLnBrk="1" hangingPunct="1"/>
              <a:t>63</a:t>
            </a:fld>
            <a:endParaRPr lang="en-US" altLang="ja-JP" sz="1300"/>
          </a:p>
        </p:txBody>
      </p:sp>
      <p:sp>
        <p:nvSpPr>
          <p:cNvPr id="307203" name="Rectangle 2"/>
          <p:cNvSpPr>
            <a:spLocks noGrp="1" noRot="1" noChangeAspect="1" noChangeArrowheads="1" noTextEdit="1"/>
          </p:cNvSpPr>
          <p:nvPr>
            <p:ph type="sldImg"/>
          </p:nvPr>
        </p:nvSpPr>
        <p:spPr bwMode="auto">
          <a:xfrm>
            <a:off x="779463" y="766763"/>
            <a:ext cx="554513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4" name="Rectangle 3"/>
          <p:cNvSpPr>
            <a:spLocks noGrp="1" noChangeArrowheads="1"/>
          </p:cNvSpPr>
          <p:nvPr>
            <p:ph type="body" idx="1"/>
          </p:nvPr>
        </p:nvSpPr>
        <p:spPr bwMode="auto">
          <a:xfrm>
            <a:off x="709905" y="4861235"/>
            <a:ext cx="5684255" cy="460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69" tIns="47734" rIns="95469" bIns="47734"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9E5D1CC-7EAE-46CE-9D25-C20ADF624FCA}" type="slidenum">
              <a:rPr lang="en-US" altLang="ja-JP" sz="1300"/>
              <a:pPr algn="r" eaLnBrk="1" hangingPunct="1"/>
              <a:t>64</a:t>
            </a:fld>
            <a:endParaRPr lang="en-US" altLang="ja-JP" sz="1300"/>
          </a:p>
        </p:txBody>
      </p:sp>
      <p:sp>
        <p:nvSpPr>
          <p:cNvPr id="30925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500" dirty="0">
              <a:ea typeface="ＭＳ 明朝" panose="02020609040205080304" pitchFamily="17"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latin typeface="+mj-ea"/>
              <a:ea typeface="+mj-ea"/>
            </a:endParaRPr>
          </a:p>
        </p:txBody>
      </p:sp>
      <p:sp>
        <p:nvSpPr>
          <p:cNvPr id="311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F17BF9C-6C61-4EBD-944E-2DE7BDA9888E}" type="slidenum">
              <a:rPr lang="ja-JP" altLang="en-US" smtClean="0"/>
              <a:pPr/>
              <a:t>65</a:t>
            </a:fld>
            <a:endParaRPr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latin typeface="+mj-ea"/>
              <a:ea typeface="+mj-ea"/>
            </a:endParaRPr>
          </a:p>
        </p:txBody>
      </p:sp>
      <p:sp>
        <p:nvSpPr>
          <p:cNvPr id="311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F17BF9C-6C61-4EBD-944E-2DE7BDA9888E}" type="slidenum">
              <a:rPr lang="ja-JP" altLang="en-US" smtClean="0"/>
              <a:pPr/>
              <a:t>66</a:t>
            </a:fld>
            <a:endParaRPr lang="ja-JP" altLang="en-US"/>
          </a:p>
        </p:txBody>
      </p:sp>
    </p:spTree>
    <p:extLst>
      <p:ext uri="{BB962C8B-B14F-4D97-AF65-F5344CB8AC3E}">
        <p14:creationId xmlns:p14="http://schemas.microsoft.com/office/powerpoint/2010/main" val="23664002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287A0B-42A4-44E2-97C1-DA2546282D28}" type="slidenum">
              <a:rPr lang="en-US" altLang="ja-JP" sz="1300"/>
              <a:pPr algn="r" eaLnBrk="1" hangingPunct="1"/>
              <a:t>67</a:t>
            </a:fld>
            <a:endParaRPr lang="en-US" altLang="ja-JP" sz="1300"/>
          </a:p>
        </p:txBody>
      </p:sp>
      <p:sp>
        <p:nvSpPr>
          <p:cNvPr id="3133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dirty="0">
              <a:latin typeface="+mj-ea"/>
              <a:ea typeface="+mj-e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287A0B-42A4-44E2-97C1-DA2546282D28}" type="slidenum">
              <a:rPr lang="en-US" altLang="ja-JP" sz="1300"/>
              <a:pPr algn="r" eaLnBrk="1" hangingPunct="1"/>
              <a:t>68</a:t>
            </a:fld>
            <a:endParaRPr lang="en-US" altLang="ja-JP" sz="1300"/>
          </a:p>
        </p:txBody>
      </p:sp>
      <p:sp>
        <p:nvSpPr>
          <p:cNvPr id="3133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300" dirty="0">
              <a:latin typeface="+mj-ea"/>
            </a:endParaRPr>
          </a:p>
        </p:txBody>
      </p:sp>
    </p:spTree>
    <p:extLst>
      <p:ext uri="{BB962C8B-B14F-4D97-AF65-F5344CB8AC3E}">
        <p14:creationId xmlns:p14="http://schemas.microsoft.com/office/powerpoint/2010/main" val="32446601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11926CF-EC19-44A3-A83C-6FDF053F0318}" type="slidenum">
              <a:rPr lang="en-US" altLang="ja-JP" smtClean="0"/>
              <a:pPr/>
              <a:t>69</a:t>
            </a:fld>
            <a:endParaRPr lang="en-US" altLang="ja-JP"/>
          </a:p>
        </p:txBody>
      </p:sp>
      <p:sp>
        <p:nvSpPr>
          <p:cNvPr id="315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6" name="Rectangle 3"/>
          <p:cNvSpPr>
            <a:spLocks noGrp="1" noChangeArrowheads="1"/>
          </p:cNvSpPr>
          <p:nvPr>
            <p:ph type="body" idx="1"/>
          </p:nvPr>
        </p:nvSpPr>
        <p:spPr bwMode="auto">
          <a:xfrm>
            <a:off x="709904" y="4861236"/>
            <a:ext cx="5880148" cy="5373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300" dirty="0">
              <a:solidFill>
                <a:srgbClr val="FF0000"/>
              </a:solidFill>
              <a:latin typeface="+mj-ea"/>
              <a:ea typeface="+mj-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EA7A03B-75FC-41BD-BD58-8AE13C919B4D}" type="slidenum">
              <a:rPr lang="en-US" altLang="ja-JP" smtClean="0"/>
              <a:pPr/>
              <a:t>7</a:t>
            </a:fld>
            <a:endParaRPr lang="en-US" altLang="ja-JP" dirty="0"/>
          </a:p>
        </p:txBody>
      </p:sp>
      <p:sp>
        <p:nvSpPr>
          <p:cNvPr id="227331" name="Rectangle 2"/>
          <p:cNvSpPr>
            <a:spLocks noGrp="1" noRot="1" noChangeAspect="1" noChangeArrowheads="1" noTextEdit="1"/>
          </p:cNvSpPr>
          <p:nvPr>
            <p:ph type="sldImg"/>
          </p:nvPr>
        </p:nvSpPr>
        <p:spPr bwMode="auto">
          <a:xfrm>
            <a:off x="781050" y="766763"/>
            <a:ext cx="554355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C0D8AEF-1D6D-446E-8FEC-E0FAF2ABAF0A}" type="slidenum">
              <a:rPr lang="en-US" altLang="ja-JP" sz="1300"/>
              <a:pPr algn="r" eaLnBrk="1" hangingPunct="1"/>
              <a:t>70</a:t>
            </a:fld>
            <a:endParaRPr lang="en-US" altLang="ja-JP" sz="1300"/>
          </a:p>
        </p:txBody>
      </p:sp>
      <p:sp>
        <p:nvSpPr>
          <p:cNvPr id="31744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200" dirty="0">
              <a:latin typeface="+mn-ea"/>
              <a:ea typeface="+mn-ea"/>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DD78509-7A74-41A5-B1CF-D76F7C3938D1}" type="slidenum">
              <a:rPr lang="en-US" altLang="ja-JP" sz="1300"/>
              <a:pPr algn="r" eaLnBrk="1" hangingPunct="1"/>
              <a:t>71</a:t>
            </a:fld>
            <a:endParaRPr lang="en-US" altLang="ja-JP" sz="1300"/>
          </a:p>
        </p:txBody>
      </p:sp>
      <p:sp>
        <p:nvSpPr>
          <p:cNvPr id="32051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en-US" sz="1300" dirty="0">
              <a:latin typeface="+mj-ea"/>
              <a:ea typeface="+mj-ea"/>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10AD370-5BD5-4591-9773-BA4CBEF56202}" type="slidenum">
              <a:rPr lang="en-US" altLang="ja-JP" sz="1300"/>
              <a:pPr algn="r" eaLnBrk="1" hangingPunct="1"/>
              <a:t>72</a:t>
            </a:fld>
            <a:endParaRPr lang="en-US" altLang="ja-JP" sz="1300"/>
          </a:p>
        </p:txBody>
      </p:sp>
      <p:sp>
        <p:nvSpPr>
          <p:cNvPr id="32256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889668B-14F2-4FD4-ACD3-3682240A36B1}" type="slidenum">
              <a:rPr lang="en-US" altLang="ja-JP" sz="1300"/>
              <a:pPr algn="r" eaLnBrk="1" hangingPunct="1"/>
              <a:t>73</a:t>
            </a:fld>
            <a:endParaRPr lang="en-US" altLang="ja-JP" sz="1300"/>
          </a:p>
        </p:txBody>
      </p:sp>
      <p:sp>
        <p:nvSpPr>
          <p:cNvPr id="32461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a:ea typeface="ＭＳ 明朝" panose="02020609040205080304" pitchFamily="17"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74</a:t>
            </a:fld>
            <a:endParaRPr lang="ja-JP" altLang="en-US"/>
          </a:p>
        </p:txBody>
      </p:sp>
    </p:spTree>
    <p:extLst>
      <p:ext uri="{BB962C8B-B14F-4D97-AF65-F5344CB8AC3E}">
        <p14:creationId xmlns:p14="http://schemas.microsoft.com/office/powerpoint/2010/main" val="28511516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2629B57-C107-4455-9693-43D8F9B29DAB}" type="slidenum">
              <a:rPr lang="en-US" altLang="ja-JP" sz="1300"/>
              <a:pPr algn="r" eaLnBrk="1" hangingPunct="1"/>
              <a:t>75</a:t>
            </a:fld>
            <a:endParaRPr lang="en-US" altLang="ja-JP" sz="1300"/>
          </a:p>
        </p:txBody>
      </p:sp>
      <p:sp>
        <p:nvSpPr>
          <p:cNvPr id="32768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endParaRPr lang="en-US" altLang="ja-JP" sz="1300" dirty="0">
              <a:solidFill>
                <a:srgbClr val="000000"/>
              </a:solidFill>
              <a:latin typeface="+mj-ea"/>
              <a:ea typeface="+mj-ea"/>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AB4598B-A444-4668-827F-D19BDAF7EAA0}" type="slidenum">
              <a:rPr lang="en-US" altLang="ja-JP" sz="1300"/>
              <a:pPr algn="r" eaLnBrk="1" hangingPunct="1"/>
              <a:t>76</a:t>
            </a:fld>
            <a:endParaRPr lang="en-US" altLang="ja-JP" sz="1300"/>
          </a:p>
        </p:txBody>
      </p:sp>
      <p:sp>
        <p:nvSpPr>
          <p:cNvPr id="329731" name="Rectangle 2"/>
          <p:cNvSpPr>
            <a:spLocks noGrp="1" noRot="1" noChangeAspect="1" noChangeArrowheads="1" noTextEdit="1"/>
          </p:cNvSpPr>
          <p:nvPr>
            <p:ph type="sldImg"/>
          </p:nvPr>
        </p:nvSpPr>
        <p:spPr bwMode="auto">
          <a:xfrm>
            <a:off x="777875" y="765175"/>
            <a:ext cx="5548313"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2" name="Rectangle 3"/>
          <p:cNvSpPr>
            <a:spLocks noGrp="1" noChangeArrowheads="1"/>
          </p:cNvSpPr>
          <p:nvPr>
            <p:ph type="body" idx="1"/>
          </p:nvPr>
        </p:nvSpPr>
        <p:spPr bwMode="auto">
          <a:xfrm>
            <a:off x="711579" y="4861236"/>
            <a:ext cx="5876799" cy="5373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spcBef>
                <a:spcPct val="0"/>
              </a:spcBef>
            </a:pPr>
            <a:endParaRPr lang="en-US" altLang="ja-JP" sz="1300" dirty="0">
              <a:solidFill>
                <a:srgbClr val="000000"/>
              </a:solidFill>
              <a:latin typeface="+mj-ea"/>
              <a:ea typeface="+mj-ea"/>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D996BF8-B581-4A3B-94F4-16A98028D198}" type="slidenum">
              <a:rPr lang="en-US" altLang="ja-JP" sz="1300"/>
              <a:pPr algn="r" eaLnBrk="1" hangingPunct="1"/>
              <a:t>77</a:t>
            </a:fld>
            <a:endParaRPr lang="en-US" altLang="ja-JP" sz="1300"/>
          </a:p>
        </p:txBody>
      </p:sp>
      <p:sp>
        <p:nvSpPr>
          <p:cNvPr id="33177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8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sz="1300" dirty="0">
              <a:latin typeface="+mj-ea"/>
              <a:ea typeface="+mj-ea"/>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84C13D4-A348-46BF-8D3D-27EFD3EFF613}" type="slidenum">
              <a:rPr lang="en-US" altLang="ja-JP" sz="1300">
                <a:solidFill>
                  <a:srgbClr val="000000"/>
                </a:solidFill>
              </a:rPr>
              <a:pPr algn="r" eaLnBrk="1" hangingPunct="1"/>
              <a:t>78</a:t>
            </a:fld>
            <a:endParaRPr lang="en-US" altLang="ja-JP" sz="1300">
              <a:solidFill>
                <a:srgbClr val="000000"/>
              </a:solidFill>
            </a:endParaRPr>
          </a:p>
        </p:txBody>
      </p:sp>
      <p:sp>
        <p:nvSpPr>
          <p:cNvPr id="33382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4126122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E9F4DD8-B64C-4CF6-A595-1254D9CECF33}" type="slidenum">
              <a:rPr lang="en-US" altLang="ja-JP" sz="1300"/>
              <a:pPr algn="r" eaLnBrk="1" hangingPunct="1"/>
              <a:t>79</a:t>
            </a:fld>
            <a:endParaRPr lang="en-US" altLang="ja-JP" sz="1300"/>
          </a:p>
        </p:txBody>
      </p:sp>
      <p:sp>
        <p:nvSpPr>
          <p:cNvPr id="33587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500" dirty="0">
              <a:ea typeface="ＭＳ 明朝" panose="02020609040205080304" pitchFamily="1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9E1B97B-0A74-438A-8F24-1D631005356D}" type="slidenum">
              <a:rPr lang="en-US" altLang="ja-JP" smtClean="0">
                <a:solidFill>
                  <a:srgbClr val="000000"/>
                </a:solidFill>
              </a:rPr>
              <a:pPr/>
              <a:t>8</a:t>
            </a:fld>
            <a:endParaRPr lang="en-US" altLang="ja-JP" dirty="0">
              <a:solidFill>
                <a:srgbClr val="000000"/>
              </a:solidFill>
            </a:endParaRPr>
          </a:p>
        </p:txBody>
      </p:sp>
      <p:sp>
        <p:nvSpPr>
          <p:cNvPr id="229379" name="Rectangle 2"/>
          <p:cNvSpPr>
            <a:spLocks noGrp="1" noRot="1" noChangeAspect="1" noChangeArrowheads="1" noTextEdit="1"/>
          </p:cNvSpPr>
          <p:nvPr>
            <p:ph type="sldImg"/>
          </p:nvPr>
        </p:nvSpPr>
        <p:spPr bwMode="auto">
          <a:xfrm>
            <a:off x="781050" y="766763"/>
            <a:ext cx="5541963"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xfrm>
            <a:off x="711580" y="4861235"/>
            <a:ext cx="5680905" cy="460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80</a:t>
            </a:fld>
            <a:endParaRPr kumimoji="1" lang="ja-JP" altLang="en-US"/>
          </a:p>
        </p:txBody>
      </p:sp>
    </p:spTree>
    <p:extLst>
      <p:ext uri="{BB962C8B-B14F-4D97-AF65-F5344CB8AC3E}">
        <p14:creationId xmlns:p14="http://schemas.microsoft.com/office/powerpoint/2010/main" val="22730186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81</a:t>
            </a:fld>
            <a:endParaRPr kumimoji="1" lang="ja-JP" altLang="en-US"/>
          </a:p>
        </p:txBody>
      </p:sp>
    </p:spTree>
    <p:extLst>
      <p:ext uri="{BB962C8B-B14F-4D97-AF65-F5344CB8AC3E}">
        <p14:creationId xmlns:p14="http://schemas.microsoft.com/office/powerpoint/2010/main" val="426487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82</a:t>
            </a:fld>
            <a:endParaRPr lang="ja-JP" altLang="en-US"/>
          </a:p>
        </p:txBody>
      </p:sp>
    </p:spTree>
    <p:extLst>
      <p:ext uri="{BB962C8B-B14F-4D97-AF65-F5344CB8AC3E}">
        <p14:creationId xmlns:p14="http://schemas.microsoft.com/office/powerpoint/2010/main" val="4098340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F9E326-DAE0-435E-A66E-62478EF5D0E4}" type="slidenum">
              <a:rPr lang="en-US" altLang="ja-JP" sz="1300"/>
              <a:pPr algn="r" eaLnBrk="1" hangingPunct="1"/>
              <a:t>83</a:t>
            </a:fld>
            <a:endParaRPr lang="en-US" altLang="ja-JP" sz="1300"/>
          </a:p>
        </p:txBody>
      </p:sp>
      <p:sp>
        <p:nvSpPr>
          <p:cNvPr id="3389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xfrm>
            <a:off x="947656" y="4861236"/>
            <a:ext cx="5208753" cy="4607634"/>
          </a:xfrm>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F9E326-DAE0-435E-A66E-62478EF5D0E4}" type="slidenum">
              <a:rPr lang="en-US" altLang="ja-JP" sz="1300"/>
              <a:pPr algn="r" eaLnBrk="1" hangingPunct="1"/>
              <a:t>84</a:t>
            </a:fld>
            <a:endParaRPr lang="en-US" altLang="ja-JP" sz="1300"/>
          </a:p>
        </p:txBody>
      </p:sp>
      <p:sp>
        <p:nvSpPr>
          <p:cNvPr id="33894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xfrm>
            <a:off x="947656" y="4861236"/>
            <a:ext cx="5208753" cy="4607634"/>
          </a:xfrm>
        </p:spPr>
        <p:txBody>
          <a:bodyPr wrap="square" lIns="95452" tIns="47726" rIns="95452" bIns="47726" numCol="1" anchor="t" anchorCtr="0" compatLnSpc="1">
            <a:prstTxWarp prst="textNoShape">
              <a:avLst/>
            </a:prstTxWarp>
            <a:normAutofit/>
          </a:bodyPr>
          <a:lstStyle/>
          <a:p>
            <a:pPr eaLnBrk="1" hangingPunct="1">
              <a:defRPr/>
            </a:pPr>
            <a:endParaRPr lang="ja-JP" altLang="ja-JP" sz="1300" dirty="0">
              <a:latin typeface="+mj-ea"/>
              <a:ea typeface="+mj-ea"/>
            </a:endParaRPr>
          </a:p>
        </p:txBody>
      </p:sp>
    </p:spTree>
    <p:extLst>
      <p:ext uri="{BB962C8B-B14F-4D97-AF65-F5344CB8AC3E}">
        <p14:creationId xmlns:p14="http://schemas.microsoft.com/office/powerpoint/2010/main" val="25244240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F6B91D8-3CE0-4FE4-A0BB-244D9FF892E2}" type="slidenum">
              <a:rPr lang="en-US" altLang="ja-JP" sz="1300"/>
              <a:pPr algn="r" eaLnBrk="1" hangingPunct="1"/>
              <a:t>85</a:t>
            </a:fld>
            <a:endParaRPr lang="en-US" altLang="ja-JP" sz="1300"/>
          </a:p>
        </p:txBody>
      </p:sp>
      <p:sp>
        <p:nvSpPr>
          <p:cNvPr id="340995" name="Rectangle 2"/>
          <p:cNvSpPr>
            <a:spLocks noGrp="1" noRot="1" noChangeAspect="1" noChangeArrowheads="1" noTextEdit="1"/>
          </p:cNvSpPr>
          <p:nvPr>
            <p:ph type="sldImg"/>
          </p:nvPr>
        </p:nvSpPr>
        <p:spPr bwMode="auto">
          <a:xfrm>
            <a:off x="777875" y="765175"/>
            <a:ext cx="5548313"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6" name="Rectangle 3"/>
          <p:cNvSpPr>
            <a:spLocks noGrp="1" noChangeArrowheads="1"/>
          </p:cNvSpPr>
          <p:nvPr>
            <p:ph type="body" idx="1"/>
          </p:nvPr>
        </p:nvSpPr>
        <p:spPr bwMode="auto">
          <a:xfrm>
            <a:off x="709905" y="4861236"/>
            <a:ext cx="5684255"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spcBef>
                <a:spcPct val="0"/>
              </a:spcBef>
            </a:pPr>
            <a:endParaRPr lang="en-US" altLang="ja-JP"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8220390-3F5A-44B6-AF7B-F9482B67D66C}" type="slidenum">
              <a:rPr lang="en-US" altLang="ja-JP" sz="1300"/>
              <a:pPr algn="r" eaLnBrk="1" hangingPunct="1"/>
              <a:t>86</a:t>
            </a:fld>
            <a:endParaRPr lang="en-US" altLang="ja-JP" sz="1300"/>
          </a:p>
        </p:txBody>
      </p:sp>
      <p:sp>
        <p:nvSpPr>
          <p:cNvPr id="343043"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4"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4D31BC1-67AF-4ED8-8285-0F3B35E3D8D1}" type="slidenum">
              <a:rPr lang="en-US" altLang="ja-JP" sz="1300"/>
              <a:pPr algn="r" eaLnBrk="1" hangingPunct="1"/>
              <a:t>87</a:t>
            </a:fld>
            <a:endParaRPr lang="en-US" altLang="ja-JP" sz="1300"/>
          </a:p>
        </p:txBody>
      </p:sp>
      <p:sp>
        <p:nvSpPr>
          <p:cNvPr id="34509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A545531-24EA-42A8-A541-AC5309F597BC}" type="slidenum">
              <a:rPr lang="en-US" altLang="ja-JP" sz="1300"/>
              <a:pPr algn="r" eaLnBrk="1" hangingPunct="1"/>
              <a:t>88</a:t>
            </a:fld>
            <a:endParaRPr lang="en-US" altLang="ja-JP" sz="1300"/>
          </a:p>
        </p:txBody>
      </p:sp>
      <p:sp>
        <p:nvSpPr>
          <p:cNvPr id="34713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4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b="1"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73FE27D-9C65-4EFB-94B1-B953C6226FAA}" type="slidenum">
              <a:rPr lang="en-US" altLang="ja-JP" sz="1300"/>
              <a:pPr algn="r" eaLnBrk="1" hangingPunct="1"/>
              <a:t>89</a:t>
            </a:fld>
            <a:endParaRPr lang="en-US" altLang="ja-JP" sz="1300"/>
          </a:p>
        </p:txBody>
      </p:sp>
      <p:sp>
        <p:nvSpPr>
          <p:cNvPr id="349187"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8"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a:t>
            </a:fld>
            <a:endParaRPr lang="ja-JP" altLang="en-US"/>
          </a:p>
        </p:txBody>
      </p:sp>
    </p:spTree>
    <p:extLst>
      <p:ext uri="{BB962C8B-B14F-4D97-AF65-F5344CB8AC3E}">
        <p14:creationId xmlns:p14="http://schemas.microsoft.com/office/powerpoint/2010/main" val="12251007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90</a:t>
            </a:fld>
            <a:endParaRPr lang="ja-JP" altLang="en-US"/>
          </a:p>
        </p:txBody>
      </p:sp>
    </p:spTree>
    <p:extLst>
      <p:ext uri="{BB962C8B-B14F-4D97-AF65-F5344CB8AC3E}">
        <p14:creationId xmlns:p14="http://schemas.microsoft.com/office/powerpoint/2010/main" val="16452538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C39F2C4-8B2F-4BF4-A46E-A80333FDE23B}" type="slidenum">
              <a:rPr lang="en-US" altLang="ja-JP" sz="1300"/>
              <a:pPr algn="r" eaLnBrk="1" hangingPunct="1"/>
              <a:t>91</a:t>
            </a:fld>
            <a:endParaRPr lang="en-US" altLang="ja-JP" sz="1300"/>
          </a:p>
        </p:txBody>
      </p:sp>
      <p:sp>
        <p:nvSpPr>
          <p:cNvPr id="351235"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6"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normAutofit/>
          </a:bodyPr>
          <a:lstStyle/>
          <a:p>
            <a:pPr eaLnBrk="1" hangingPunct="1">
              <a:defRPr/>
            </a:pPr>
            <a:endParaRPr lang="en-US" altLang="ja-JP" sz="1300" dirty="0">
              <a:solidFill>
                <a:prstClr val="black"/>
              </a:solidFill>
              <a:latin typeface="+mj-ea"/>
              <a:ea typeface="+mj-ea"/>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08B5159-27FE-4A5F-9FC8-33931001540A}" type="slidenum">
              <a:rPr lang="ja-JP" altLang="en-US" smtClean="0"/>
              <a:pPr>
                <a:defRPr/>
              </a:pPr>
              <a:t>92</a:t>
            </a:fld>
            <a:endParaRPr lang="ja-JP" altLang="en-US"/>
          </a:p>
        </p:txBody>
      </p:sp>
    </p:spTree>
    <p:extLst>
      <p:ext uri="{BB962C8B-B14F-4D97-AF65-F5344CB8AC3E}">
        <p14:creationId xmlns:p14="http://schemas.microsoft.com/office/powerpoint/2010/main" val="17760167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532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3CA2C8-CDBD-4AFA-A3C5-74B0B7FA3D28}" type="slidenum">
              <a:rPr lang="ja-JP" altLang="en-US" smtClean="0"/>
              <a:pPr/>
              <a:t>93</a:t>
            </a:fld>
            <a:endParaRPr lang="ja-JP"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856A8F0-8AEC-4418-B3D0-2CCF96281F7A}" type="slidenum">
              <a:rPr lang="en-US" altLang="ja-JP" sz="1300"/>
              <a:pPr algn="r" eaLnBrk="1" hangingPunct="1"/>
              <a:t>94</a:t>
            </a:fld>
            <a:endParaRPr lang="en-US" altLang="ja-JP" sz="1300"/>
          </a:p>
        </p:txBody>
      </p:sp>
      <p:sp>
        <p:nvSpPr>
          <p:cNvPr id="355331"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2"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en-US" altLang="ja-JP"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4023348" y="9720824"/>
            <a:ext cx="307904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2" tIns="47726" rIns="95452" bIns="47726"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D7DC781-A74F-416E-A58E-D8AAF07FDB95}" type="slidenum">
              <a:rPr lang="en-US" altLang="ja-JP" sz="1300"/>
              <a:pPr algn="r" eaLnBrk="1" hangingPunct="1"/>
              <a:t>95</a:t>
            </a:fld>
            <a:endParaRPr lang="en-US" altLang="ja-JP" sz="1300"/>
          </a:p>
        </p:txBody>
      </p:sp>
      <p:sp>
        <p:nvSpPr>
          <p:cNvPr id="357379" name="Rectangle 2"/>
          <p:cNvSpPr>
            <a:spLocks noGrp="1" noRot="1" noChangeAspect="1" noChangeArrowheads="1" noTextEdit="1"/>
          </p:cNvSpPr>
          <p:nvPr>
            <p:ph type="sldImg"/>
          </p:nvPr>
        </p:nvSpPr>
        <p:spPr bwMode="auto">
          <a:xfrm>
            <a:off x="777875" y="765175"/>
            <a:ext cx="5549900" cy="384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0" name="Rectangle 3"/>
          <p:cNvSpPr>
            <a:spLocks noGrp="1" noChangeArrowheads="1"/>
          </p:cNvSpPr>
          <p:nvPr>
            <p:ph type="body" idx="1"/>
          </p:nvPr>
        </p:nvSpPr>
        <p:spPr bwMode="auto">
          <a:xfrm>
            <a:off x="947656" y="4861236"/>
            <a:ext cx="5208753" cy="46076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452" tIns="47726" rIns="95452" bIns="47726" numCol="1" anchor="t" anchorCtr="0" compatLnSpc="1">
            <a:prstTxWarp prst="textNoShape">
              <a:avLst/>
            </a:prstTxWarp>
          </a:bodyPr>
          <a:lstStyle/>
          <a:p>
            <a:pPr eaLnBrk="1" hangingPunct="1"/>
            <a:endParaRPr lang="ja-JP" altLang="ja-JP" sz="1300" dirty="0">
              <a:latin typeface="+mj-ea"/>
              <a:ea typeface="+mj-ea"/>
            </a:endParaRPr>
          </a:p>
        </p:txBody>
      </p:sp>
    </p:spTree>
    <p:extLst>
      <p:ext uri="{BB962C8B-B14F-4D97-AF65-F5344CB8AC3E}">
        <p14:creationId xmlns:p14="http://schemas.microsoft.com/office/powerpoint/2010/main" val="7460007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594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D74CC6F-8EC4-433C-A196-101696426B96}" type="slidenum">
              <a:rPr lang="ja-JP" altLang="en-US" smtClean="0"/>
              <a:pPr/>
              <a:t>96</a:t>
            </a:fld>
            <a:endParaRPr lang="ja-JP"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614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5EA7E51-97A8-4297-9044-87CC0331B433}" type="slidenum">
              <a:rPr lang="ja-JP" altLang="en-US" smtClean="0">
                <a:solidFill>
                  <a:srgbClr val="000000"/>
                </a:solidFill>
              </a:rPr>
              <a:pPr/>
              <a:t>97</a:t>
            </a:fld>
            <a:endParaRPr lang="ja-JP" altLang="en-US">
              <a:solidFill>
                <a:srgbClr val="000000"/>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3635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D0B4529-CAD1-4F9F-ADE8-491A2FFA1AE2}" type="slidenum">
              <a:rPr lang="ja-JP" altLang="en-US" smtClean="0"/>
              <a:pPr/>
              <a:t>98</a:t>
            </a:fld>
            <a:endParaRPr lang="ja-JP"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7335" indent="-477454" eaLnBrk="1" hangingPunct="1">
              <a:spcBef>
                <a:spcPts val="627"/>
              </a:spcBef>
            </a:pPr>
            <a:endParaRPr lang="ja-JP" altLang="en-US" dirty="0">
              <a:latin typeface="Meiryo UI" panose="020B0604030504040204" pitchFamily="50" charset="-128"/>
              <a:ea typeface="Meiryo UI" panose="020B0604030504040204" pitchFamily="50" charset="-128"/>
            </a:endParaRPr>
          </a:p>
        </p:txBody>
      </p:sp>
      <p:sp>
        <p:nvSpPr>
          <p:cNvPr id="3655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75863" indent="-298409">
              <a:defRPr kumimoji="1">
                <a:solidFill>
                  <a:schemeClr val="tx1"/>
                </a:solidFill>
                <a:latin typeface="Arial" panose="020B0604020202020204" pitchFamily="34" charset="0"/>
                <a:ea typeface="ＭＳ Ｐゴシック" panose="020B0600070205080204" pitchFamily="50" charset="-128"/>
              </a:defRPr>
            </a:lvl2pPr>
            <a:lvl3pPr marL="1193635" indent="-238727">
              <a:defRPr kumimoji="1">
                <a:solidFill>
                  <a:schemeClr val="tx1"/>
                </a:solidFill>
                <a:latin typeface="Arial" panose="020B0604020202020204" pitchFamily="34" charset="0"/>
                <a:ea typeface="ＭＳ Ｐゴシック" panose="020B0600070205080204" pitchFamily="50" charset="-128"/>
              </a:defRPr>
            </a:lvl3pPr>
            <a:lvl4pPr marL="1671089" indent="-238727">
              <a:defRPr kumimoji="1">
                <a:solidFill>
                  <a:schemeClr val="tx1"/>
                </a:solidFill>
                <a:latin typeface="Arial" panose="020B0604020202020204" pitchFamily="34" charset="0"/>
                <a:ea typeface="ＭＳ Ｐゴシック" panose="020B0600070205080204" pitchFamily="50" charset="-128"/>
              </a:defRPr>
            </a:lvl4pPr>
            <a:lvl5pPr marL="2148543" indent="-238727">
              <a:defRPr kumimoji="1">
                <a:solidFill>
                  <a:schemeClr val="tx1"/>
                </a:solidFill>
                <a:latin typeface="Arial" panose="020B0604020202020204" pitchFamily="34" charset="0"/>
                <a:ea typeface="ＭＳ Ｐゴシック" panose="020B0600070205080204" pitchFamily="50" charset="-128"/>
              </a:defRPr>
            </a:lvl5pPr>
            <a:lvl6pPr marL="2625997"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103451"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80905"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58359" indent="-2387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7BF3D08-FBB3-46C4-90D9-CC2C5992E433}" type="slidenum">
              <a:rPr lang="ja-JP" altLang="en-US" smtClean="0"/>
              <a:pPr/>
              <a:t>99</a:t>
            </a:fld>
            <a:endParaRPr lang="ja-JP" altLang="en-US"/>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3.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4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2.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6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8C8441-B528-4491-9978-BDEDF49A95A0}" type="slidenum">
              <a:rPr lang="en-US" altLang="ja-JP"/>
              <a:pPr>
                <a:defRPr/>
              </a:pPr>
              <a:t>‹#›</a:t>
            </a:fld>
            <a:endParaRPr lang="en-US" altLang="ja-JP"/>
          </a:p>
        </p:txBody>
      </p:sp>
    </p:spTree>
    <p:extLst>
      <p:ext uri="{BB962C8B-B14F-4D97-AF65-F5344CB8AC3E}">
        <p14:creationId xmlns:p14="http://schemas.microsoft.com/office/powerpoint/2010/main" val="68631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66303E-4FFA-4559-B4C5-BE34CFC7314A}" type="slidenum">
              <a:rPr lang="en-US" altLang="ja-JP"/>
              <a:pPr>
                <a:defRPr/>
              </a:pPr>
              <a:t>‹#›</a:t>
            </a:fld>
            <a:endParaRPr lang="en-US" altLang="ja-JP"/>
          </a:p>
        </p:txBody>
      </p:sp>
    </p:spTree>
    <p:extLst>
      <p:ext uri="{BB962C8B-B14F-4D97-AF65-F5344CB8AC3E}">
        <p14:creationId xmlns:p14="http://schemas.microsoft.com/office/powerpoint/2010/main" val="6297172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855696A4-841A-4814-9C76-DFA81484BE1D}" type="slidenum">
              <a:rPr lang="en-US" altLang="ja-JP"/>
              <a:pPr>
                <a:defRPr/>
              </a:pPr>
              <a:t>‹#›</a:t>
            </a:fld>
            <a:endParaRPr lang="en-US" altLang="ja-JP"/>
          </a:p>
        </p:txBody>
      </p:sp>
    </p:spTree>
    <p:extLst>
      <p:ext uri="{BB962C8B-B14F-4D97-AF65-F5344CB8AC3E}">
        <p14:creationId xmlns:p14="http://schemas.microsoft.com/office/powerpoint/2010/main" val="2109244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98DF36B-1CC6-4DE9-918B-CD0298DD3307}" type="slidenum">
              <a:rPr lang="en-US" altLang="ja-JP"/>
              <a:pPr>
                <a:defRPr/>
              </a:pPr>
              <a:t>‹#›</a:t>
            </a:fld>
            <a:endParaRPr lang="en-US" altLang="ja-JP"/>
          </a:p>
        </p:txBody>
      </p:sp>
    </p:spTree>
    <p:extLst>
      <p:ext uri="{BB962C8B-B14F-4D97-AF65-F5344CB8AC3E}">
        <p14:creationId xmlns:p14="http://schemas.microsoft.com/office/powerpoint/2010/main" val="16726391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A41E330-E48C-413E-94A3-6DEBF3DBD492}" type="slidenum">
              <a:rPr lang="en-US" altLang="ja-JP"/>
              <a:pPr>
                <a:defRPr/>
              </a:pPr>
              <a:t>‹#›</a:t>
            </a:fld>
            <a:endParaRPr lang="en-US" altLang="ja-JP"/>
          </a:p>
        </p:txBody>
      </p:sp>
    </p:spTree>
    <p:extLst>
      <p:ext uri="{BB962C8B-B14F-4D97-AF65-F5344CB8AC3E}">
        <p14:creationId xmlns:p14="http://schemas.microsoft.com/office/powerpoint/2010/main" val="1484575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32F5952-CBFB-46C3-BFC4-585306E043D3}" type="slidenum">
              <a:rPr lang="en-US" altLang="ja-JP"/>
              <a:pPr>
                <a:defRPr/>
              </a:pPr>
              <a:t>‹#›</a:t>
            </a:fld>
            <a:endParaRPr lang="en-US" altLang="ja-JP"/>
          </a:p>
        </p:txBody>
      </p:sp>
    </p:spTree>
    <p:extLst>
      <p:ext uri="{BB962C8B-B14F-4D97-AF65-F5344CB8AC3E}">
        <p14:creationId xmlns:p14="http://schemas.microsoft.com/office/powerpoint/2010/main" val="19315237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D6F5CD2C-50A4-4AA8-B3C8-639F8FF2119B}" type="slidenum">
              <a:rPr lang="en-US" altLang="ja-JP"/>
              <a:pPr>
                <a:defRPr/>
              </a:pPr>
              <a:t>‹#›</a:t>
            </a:fld>
            <a:endParaRPr lang="en-US" altLang="ja-JP"/>
          </a:p>
        </p:txBody>
      </p:sp>
    </p:spTree>
    <p:extLst>
      <p:ext uri="{BB962C8B-B14F-4D97-AF65-F5344CB8AC3E}">
        <p14:creationId xmlns:p14="http://schemas.microsoft.com/office/powerpoint/2010/main" val="2127232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F69BB76-B511-4C82-AA69-689F69B8542A}" type="slidenum">
              <a:rPr lang="en-US" altLang="ja-JP"/>
              <a:pPr>
                <a:defRPr/>
              </a:pPr>
              <a:t>‹#›</a:t>
            </a:fld>
            <a:endParaRPr lang="en-US" altLang="ja-JP"/>
          </a:p>
        </p:txBody>
      </p:sp>
    </p:spTree>
    <p:extLst>
      <p:ext uri="{BB962C8B-B14F-4D97-AF65-F5344CB8AC3E}">
        <p14:creationId xmlns:p14="http://schemas.microsoft.com/office/powerpoint/2010/main" val="35087732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1FCA398A-9734-4012-9DCA-97EDE4C1913B}" type="slidenum">
              <a:rPr lang="en-US" altLang="ja-JP"/>
              <a:pPr>
                <a:defRPr/>
              </a:pPr>
              <a:t>‹#›</a:t>
            </a:fld>
            <a:endParaRPr lang="en-US" altLang="ja-JP"/>
          </a:p>
        </p:txBody>
      </p:sp>
    </p:spTree>
    <p:extLst>
      <p:ext uri="{BB962C8B-B14F-4D97-AF65-F5344CB8AC3E}">
        <p14:creationId xmlns:p14="http://schemas.microsoft.com/office/powerpoint/2010/main" val="23043690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D2E6726-DC25-4779-9508-EDBBFBE4E3CB}" type="slidenum">
              <a:rPr lang="en-US" altLang="ja-JP"/>
              <a:pPr>
                <a:defRPr/>
              </a:pPr>
              <a:t>‹#›</a:t>
            </a:fld>
            <a:endParaRPr lang="en-US" altLang="ja-JP"/>
          </a:p>
        </p:txBody>
      </p:sp>
    </p:spTree>
    <p:extLst>
      <p:ext uri="{BB962C8B-B14F-4D97-AF65-F5344CB8AC3E}">
        <p14:creationId xmlns:p14="http://schemas.microsoft.com/office/powerpoint/2010/main" val="1970804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FDEFC1A-3E52-4C72-B2DF-7FC06E39B0C1}" type="slidenum">
              <a:rPr lang="en-US" altLang="ja-JP"/>
              <a:pPr>
                <a:defRPr/>
              </a:pPr>
              <a:t>‹#›</a:t>
            </a:fld>
            <a:endParaRPr lang="en-US" altLang="ja-JP"/>
          </a:p>
        </p:txBody>
      </p:sp>
    </p:spTree>
    <p:extLst>
      <p:ext uri="{BB962C8B-B14F-4D97-AF65-F5344CB8AC3E}">
        <p14:creationId xmlns:p14="http://schemas.microsoft.com/office/powerpoint/2010/main" val="24786896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04AC7B0-ED04-4B62-A132-61FD2E947BC8}" type="slidenum">
              <a:rPr lang="en-US" altLang="ja-JP"/>
              <a:pPr>
                <a:defRPr/>
              </a:pPr>
              <a:t>‹#›</a:t>
            </a:fld>
            <a:endParaRPr lang="en-US" altLang="ja-JP"/>
          </a:p>
        </p:txBody>
      </p:sp>
    </p:spTree>
    <p:extLst>
      <p:ext uri="{BB962C8B-B14F-4D97-AF65-F5344CB8AC3E}">
        <p14:creationId xmlns:p14="http://schemas.microsoft.com/office/powerpoint/2010/main" val="136429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A6C6BB8-B831-409C-BA64-0748B77F1C5F}" type="slidenum">
              <a:rPr lang="en-US" altLang="ja-JP"/>
              <a:pPr>
                <a:defRPr/>
              </a:pPr>
              <a:t>‹#›</a:t>
            </a:fld>
            <a:endParaRPr lang="en-US" altLang="ja-JP"/>
          </a:p>
        </p:txBody>
      </p:sp>
    </p:spTree>
    <p:extLst>
      <p:ext uri="{BB962C8B-B14F-4D97-AF65-F5344CB8AC3E}">
        <p14:creationId xmlns:p14="http://schemas.microsoft.com/office/powerpoint/2010/main" val="22866591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D4F1496-A810-4DDF-B1D0-9E0B1CC5CA79}" type="slidenum">
              <a:rPr lang="en-US" altLang="ja-JP"/>
              <a:pPr>
                <a:defRPr/>
              </a:pPr>
              <a:t>‹#›</a:t>
            </a:fld>
            <a:endParaRPr lang="en-US" altLang="ja-JP"/>
          </a:p>
        </p:txBody>
      </p:sp>
    </p:spTree>
    <p:extLst>
      <p:ext uri="{BB962C8B-B14F-4D97-AF65-F5344CB8AC3E}">
        <p14:creationId xmlns:p14="http://schemas.microsoft.com/office/powerpoint/2010/main" val="1137501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7A6BF9D-CAB9-4B4F-9823-284F5254687B}" type="slidenum">
              <a:rPr lang="en-US" altLang="ja-JP"/>
              <a:pPr>
                <a:defRPr/>
              </a:pPr>
              <a:t>‹#›</a:t>
            </a:fld>
            <a:endParaRPr lang="en-US" altLang="ja-JP"/>
          </a:p>
        </p:txBody>
      </p:sp>
    </p:spTree>
    <p:extLst>
      <p:ext uri="{BB962C8B-B14F-4D97-AF65-F5344CB8AC3E}">
        <p14:creationId xmlns:p14="http://schemas.microsoft.com/office/powerpoint/2010/main" val="3592937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4E7F6FE-8E71-469E-BF06-24777565CB86}" type="slidenum">
              <a:rPr lang="en-US" altLang="ja-JP"/>
              <a:pPr>
                <a:defRPr/>
              </a:pPr>
              <a:t>‹#›</a:t>
            </a:fld>
            <a:endParaRPr lang="en-US" altLang="ja-JP"/>
          </a:p>
        </p:txBody>
      </p:sp>
    </p:spTree>
    <p:extLst>
      <p:ext uri="{BB962C8B-B14F-4D97-AF65-F5344CB8AC3E}">
        <p14:creationId xmlns:p14="http://schemas.microsoft.com/office/powerpoint/2010/main" val="22758047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8443ADD-6BB1-411B-B9E9-97760EFEF429}" type="slidenum">
              <a:rPr lang="en-US" altLang="ja-JP"/>
              <a:pPr>
                <a:defRPr/>
              </a:pPr>
              <a:t>‹#›</a:t>
            </a:fld>
            <a:endParaRPr lang="en-US" altLang="ja-JP"/>
          </a:p>
        </p:txBody>
      </p:sp>
    </p:spTree>
    <p:extLst>
      <p:ext uri="{BB962C8B-B14F-4D97-AF65-F5344CB8AC3E}">
        <p14:creationId xmlns:p14="http://schemas.microsoft.com/office/powerpoint/2010/main" val="24167442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D3BFE5B-AB6A-4B82-850D-1FA66D33D2C9}" type="slidenum">
              <a:rPr lang="en-US" altLang="ja-JP"/>
              <a:pPr>
                <a:defRPr/>
              </a:pPr>
              <a:t>‹#›</a:t>
            </a:fld>
            <a:endParaRPr lang="en-US" altLang="ja-JP"/>
          </a:p>
        </p:txBody>
      </p:sp>
    </p:spTree>
    <p:extLst>
      <p:ext uri="{BB962C8B-B14F-4D97-AF65-F5344CB8AC3E}">
        <p14:creationId xmlns:p14="http://schemas.microsoft.com/office/powerpoint/2010/main" val="26458412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CDD3CA7-FC85-446B-9E7F-A019D2163F3E}" type="slidenum">
              <a:rPr lang="en-US" altLang="ja-JP"/>
              <a:pPr>
                <a:defRPr/>
              </a:pPr>
              <a:t>‹#›</a:t>
            </a:fld>
            <a:endParaRPr lang="en-US" altLang="ja-JP"/>
          </a:p>
        </p:txBody>
      </p:sp>
    </p:spTree>
    <p:extLst>
      <p:ext uri="{BB962C8B-B14F-4D97-AF65-F5344CB8AC3E}">
        <p14:creationId xmlns:p14="http://schemas.microsoft.com/office/powerpoint/2010/main" val="30898932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EBF8E103-BF79-41B1-A5A8-659339105F61}" type="slidenum">
              <a:rPr lang="en-US" altLang="ja-JP"/>
              <a:pPr>
                <a:defRPr/>
              </a:pPr>
              <a:t>‹#›</a:t>
            </a:fld>
            <a:endParaRPr lang="en-US" altLang="ja-JP"/>
          </a:p>
        </p:txBody>
      </p:sp>
    </p:spTree>
    <p:extLst>
      <p:ext uri="{BB962C8B-B14F-4D97-AF65-F5344CB8AC3E}">
        <p14:creationId xmlns:p14="http://schemas.microsoft.com/office/powerpoint/2010/main" val="26316487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C077E28-6657-4C85-9A7A-392899717853}" type="slidenum">
              <a:rPr lang="en-US" altLang="ja-JP"/>
              <a:pPr>
                <a:defRPr/>
              </a:pPr>
              <a:t>‹#›</a:t>
            </a:fld>
            <a:endParaRPr lang="en-US" altLang="ja-JP"/>
          </a:p>
        </p:txBody>
      </p:sp>
    </p:spTree>
    <p:extLst>
      <p:ext uri="{BB962C8B-B14F-4D97-AF65-F5344CB8AC3E}">
        <p14:creationId xmlns:p14="http://schemas.microsoft.com/office/powerpoint/2010/main" val="1092327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49820E33-D5A0-4DC3-9B9B-2A964FFAB30F}" type="slidenum">
              <a:rPr lang="en-US" altLang="ja-JP"/>
              <a:pPr>
                <a:defRPr/>
              </a:pPr>
              <a:t>‹#›</a:t>
            </a:fld>
            <a:endParaRPr lang="en-US" altLang="ja-JP"/>
          </a:p>
        </p:txBody>
      </p:sp>
    </p:spTree>
    <p:extLst>
      <p:ext uri="{BB962C8B-B14F-4D97-AF65-F5344CB8AC3E}">
        <p14:creationId xmlns:p14="http://schemas.microsoft.com/office/powerpoint/2010/main" val="11081040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2B860BC-B1D7-47AF-8E27-1D6345EC411B}" type="slidenum">
              <a:rPr lang="en-US" altLang="ja-JP"/>
              <a:pPr>
                <a:defRPr/>
              </a:pPr>
              <a:t>‹#›</a:t>
            </a:fld>
            <a:endParaRPr lang="en-US" altLang="ja-JP"/>
          </a:p>
        </p:txBody>
      </p:sp>
    </p:spTree>
    <p:extLst>
      <p:ext uri="{BB962C8B-B14F-4D97-AF65-F5344CB8AC3E}">
        <p14:creationId xmlns:p14="http://schemas.microsoft.com/office/powerpoint/2010/main" val="124242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a:defRPr sz="1800" b="1">
                <a:latin typeface="ＭＳ Ｐゴシック" panose="020B0600070205080204" pitchFamily="50" charset="-128"/>
              </a:defRPr>
            </a:lvl1pPr>
          </a:lstStyle>
          <a:p>
            <a:pPr>
              <a:defRPr/>
            </a:pPr>
            <a:fld id="{A41248C2-D435-4409-945A-DD5A89E178A0}" type="slidenum">
              <a:rPr lang="en-US" altLang="ja-JP"/>
              <a:pPr>
                <a:defRPr/>
              </a:pPr>
              <a:t>‹#›</a:t>
            </a:fld>
            <a:endParaRPr lang="en-US" altLang="ja-JP"/>
          </a:p>
        </p:txBody>
      </p:sp>
    </p:spTree>
    <p:extLst>
      <p:ext uri="{BB962C8B-B14F-4D97-AF65-F5344CB8AC3E}">
        <p14:creationId xmlns:p14="http://schemas.microsoft.com/office/powerpoint/2010/main" val="11614911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50FC4AD-7700-4143-ADD0-BBDFA9566908}" type="slidenum">
              <a:rPr lang="en-US" altLang="ja-JP"/>
              <a:pPr>
                <a:defRPr/>
              </a:pPr>
              <a:t>‹#›</a:t>
            </a:fld>
            <a:endParaRPr lang="en-US" altLang="ja-JP"/>
          </a:p>
        </p:txBody>
      </p:sp>
    </p:spTree>
    <p:extLst>
      <p:ext uri="{BB962C8B-B14F-4D97-AF65-F5344CB8AC3E}">
        <p14:creationId xmlns:p14="http://schemas.microsoft.com/office/powerpoint/2010/main" val="5051973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9534880-7C1F-410A-AD12-E3FEA0FF51D9}" type="slidenum">
              <a:rPr lang="en-US" altLang="ja-JP"/>
              <a:pPr>
                <a:defRPr/>
              </a:pPr>
              <a:t>‹#›</a:t>
            </a:fld>
            <a:endParaRPr lang="en-US" altLang="ja-JP"/>
          </a:p>
        </p:txBody>
      </p:sp>
    </p:spTree>
    <p:extLst>
      <p:ext uri="{BB962C8B-B14F-4D97-AF65-F5344CB8AC3E}">
        <p14:creationId xmlns:p14="http://schemas.microsoft.com/office/powerpoint/2010/main" val="23491395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F4ED9CA-31D7-4C48-AE53-E33F9A3997CB}" type="slidenum">
              <a:rPr lang="en-US" altLang="ja-JP"/>
              <a:pPr>
                <a:defRPr/>
              </a:pPr>
              <a:t>‹#›</a:t>
            </a:fld>
            <a:endParaRPr lang="en-US" altLang="ja-JP"/>
          </a:p>
        </p:txBody>
      </p:sp>
    </p:spTree>
    <p:extLst>
      <p:ext uri="{BB962C8B-B14F-4D97-AF65-F5344CB8AC3E}">
        <p14:creationId xmlns:p14="http://schemas.microsoft.com/office/powerpoint/2010/main" val="2390228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655A32E-0A7E-4240-A9B6-A64477F89535}" type="slidenum">
              <a:rPr lang="en-US" altLang="ja-JP"/>
              <a:pPr>
                <a:defRPr/>
              </a:pPr>
              <a:t>‹#›</a:t>
            </a:fld>
            <a:endParaRPr lang="en-US" altLang="ja-JP"/>
          </a:p>
        </p:txBody>
      </p:sp>
    </p:spTree>
    <p:extLst>
      <p:ext uri="{BB962C8B-B14F-4D97-AF65-F5344CB8AC3E}">
        <p14:creationId xmlns:p14="http://schemas.microsoft.com/office/powerpoint/2010/main" val="20599158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043EA2E-0C42-4DEC-811C-3C1D6F7F6C62}" type="slidenum">
              <a:rPr lang="en-US" altLang="ja-JP"/>
              <a:pPr>
                <a:defRPr/>
              </a:pPr>
              <a:t>‹#›</a:t>
            </a:fld>
            <a:endParaRPr lang="en-US" altLang="ja-JP"/>
          </a:p>
        </p:txBody>
      </p:sp>
    </p:spTree>
    <p:extLst>
      <p:ext uri="{BB962C8B-B14F-4D97-AF65-F5344CB8AC3E}">
        <p14:creationId xmlns:p14="http://schemas.microsoft.com/office/powerpoint/2010/main" val="42236804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2B64A17-EA94-4C70-914C-E22F943498DA}" type="slidenum">
              <a:rPr lang="en-US" altLang="ja-JP"/>
              <a:pPr>
                <a:defRPr/>
              </a:pPr>
              <a:t>‹#›</a:t>
            </a:fld>
            <a:endParaRPr lang="en-US" altLang="ja-JP"/>
          </a:p>
        </p:txBody>
      </p:sp>
    </p:spTree>
    <p:extLst>
      <p:ext uri="{BB962C8B-B14F-4D97-AF65-F5344CB8AC3E}">
        <p14:creationId xmlns:p14="http://schemas.microsoft.com/office/powerpoint/2010/main" val="33989921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66D6F32-15CB-4EFD-AE19-D19F86A991C4}" type="slidenum">
              <a:rPr lang="en-US" altLang="ja-JP"/>
              <a:pPr>
                <a:defRPr/>
              </a:pPr>
              <a:t>‹#›</a:t>
            </a:fld>
            <a:endParaRPr lang="en-US" altLang="ja-JP"/>
          </a:p>
        </p:txBody>
      </p:sp>
    </p:spTree>
    <p:extLst>
      <p:ext uri="{BB962C8B-B14F-4D97-AF65-F5344CB8AC3E}">
        <p14:creationId xmlns:p14="http://schemas.microsoft.com/office/powerpoint/2010/main" val="1916422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272F89C-5477-4C0E-BD1D-D16DCCB17D21}" type="slidenum">
              <a:rPr lang="en-US" altLang="ja-JP"/>
              <a:pPr>
                <a:defRPr/>
              </a:pPr>
              <a:t>‹#›</a:t>
            </a:fld>
            <a:endParaRPr lang="en-US" altLang="ja-JP"/>
          </a:p>
        </p:txBody>
      </p:sp>
    </p:spTree>
    <p:extLst>
      <p:ext uri="{BB962C8B-B14F-4D97-AF65-F5344CB8AC3E}">
        <p14:creationId xmlns:p14="http://schemas.microsoft.com/office/powerpoint/2010/main" val="14098811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346CC396-FA0B-401F-A405-39B5A4C35B71}" type="slidenum">
              <a:rPr lang="en-US" altLang="ja-JP"/>
              <a:pPr>
                <a:defRPr/>
              </a:pPr>
              <a:t>‹#›</a:t>
            </a:fld>
            <a:endParaRPr lang="en-US" altLang="ja-JP"/>
          </a:p>
        </p:txBody>
      </p:sp>
    </p:spTree>
    <p:extLst>
      <p:ext uri="{BB962C8B-B14F-4D97-AF65-F5344CB8AC3E}">
        <p14:creationId xmlns:p14="http://schemas.microsoft.com/office/powerpoint/2010/main" val="31822960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3CC6058-D0FF-40A3-B8D9-CC3E08AC9070}" type="slidenum">
              <a:rPr lang="en-US" altLang="ja-JP"/>
              <a:pPr>
                <a:defRPr/>
              </a:pPr>
              <a:t>‹#›</a:t>
            </a:fld>
            <a:endParaRPr lang="en-US" altLang="ja-JP"/>
          </a:p>
        </p:txBody>
      </p:sp>
    </p:spTree>
    <p:extLst>
      <p:ext uri="{BB962C8B-B14F-4D97-AF65-F5344CB8AC3E}">
        <p14:creationId xmlns:p14="http://schemas.microsoft.com/office/powerpoint/2010/main" val="343063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07112D92-0228-412E-8D0E-13E20707F3D7}" type="slidenum">
              <a:rPr lang="en-US" altLang="ja-JP"/>
              <a:pPr>
                <a:defRPr/>
              </a:pPr>
              <a:t>‹#›</a:t>
            </a:fld>
            <a:endParaRPr lang="en-US" altLang="ja-JP"/>
          </a:p>
        </p:txBody>
      </p:sp>
    </p:spTree>
    <p:extLst>
      <p:ext uri="{BB962C8B-B14F-4D97-AF65-F5344CB8AC3E}">
        <p14:creationId xmlns:p14="http://schemas.microsoft.com/office/powerpoint/2010/main" val="1769666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CD99190D-7FA7-460F-B1C1-061803A63736}" type="slidenum">
              <a:rPr lang="en-US" altLang="ja-JP"/>
              <a:pPr>
                <a:defRPr/>
              </a:pPr>
              <a:t>‹#›</a:t>
            </a:fld>
            <a:endParaRPr lang="en-US" altLang="ja-JP"/>
          </a:p>
        </p:txBody>
      </p:sp>
    </p:spTree>
    <p:extLst>
      <p:ext uri="{BB962C8B-B14F-4D97-AF65-F5344CB8AC3E}">
        <p14:creationId xmlns:p14="http://schemas.microsoft.com/office/powerpoint/2010/main" val="2787422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8C013A8-C254-49B5-A7AB-46891719E5A3}" type="slidenum">
              <a:rPr lang="en-US" altLang="ja-JP"/>
              <a:pPr>
                <a:defRPr/>
              </a:pPr>
              <a:t>‹#›</a:t>
            </a:fld>
            <a:endParaRPr lang="en-US" altLang="ja-JP"/>
          </a:p>
        </p:txBody>
      </p:sp>
    </p:spTree>
    <p:extLst>
      <p:ext uri="{BB962C8B-B14F-4D97-AF65-F5344CB8AC3E}">
        <p14:creationId xmlns:p14="http://schemas.microsoft.com/office/powerpoint/2010/main" val="24245037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F90258A-9C1C-490C-8D86-19AB6D7DBDF1}" type="slidenum">
              <a:rPr lang="en-US" altLang="ja-JP"/>
              <a:pPr>
                <a:defRPr/>
              </a:pPr>
              <a:t>‹#›</a:t>
            </a:fld>
            <a:endParaRPr lang="en-US" altLang="ja-JP"/>
          </a:p>
        </p:txBody>
      </p:sp>
    </p:spTree>
    <p:extLst>
      <p:ext uri="{BB962C8B-B14F-4D97-AF65-F5344CB8AC3E}">
        <p14:creationId xmlns:p14="http://schemas.microsoft.com/office/powerpoint/2010/main" val="32795664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BFC5F69-0320-4F1C-8E31-7A02DF7A9D05}" type="slidenum">
              <a:rPr lang="en-US" altLang="ja-JP"/>
              <a:pPr>
                <a:defRPr/>
              </a:pPr>
              <a:t>‹#›</a:t>
            </a:fld>
            <a:endParaRPr lang="en-US" altLang="ja-JP"/>
          </a:p>
        </p:txBody>
      </p:sp>
    </p:spTree>
    <p:extLst>
      <p:ext uri="{BB962C8B-B14F-4D97-AF65-F5344CB8AC3E}">
        <p14:creationId xmlns:p14="http://schemas.microsoft.com/office/powerpoint/2010/main" val="21467027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2C09849-1490-48B2-B513-784880E16672}" type="slidenum">
              <a:rPr lang="en-US" altLang="ja-JP"/>
              <a:pPr>
                <a:defRPr/>
              </a:pPr>
              <a:t>‹#›</a:t>
            </a:fld>
            <a:endParaRPr lang="en-US" altLang="ja-JP"/>
          </a:p>
        </p:txBody>
      </p:sp>
    </p:spTree>
    <p:extLst>
      <p:ext uri="{BB962C8B-B14F-4D97-AF65-F5344CB8AC3E}">
        <p14:creationId xmlns:p14="http://schemas.microsoft.com/office/powerpoint/2010/main" val="25804178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D1C1A9A8-735F-4D9B-A0B0-16FCF91E8B4B}" type="slidenum">
              <a:rPr lang="en-US" altLang="ja-JP"/>
              <a:pPr>
                <a:defRPr/>
              </a:pPr>
              <a:t>‹#›</a:t>
            </a:fld>
            <a:endParaRPr lang="en-US" altLang="ja-JP"/>
          </a:p>
        </p:txBody>
      </p:sp>
    </p:spTree>
    <p:extLst>
      <p:ext uri="{BB962C8B-B14F-4D97-AF65-F5344CB8AC3E}">
        <p14:creationId xmlns:p14="http://schemas.microsoft.com/office/powerpoint/2010/main" val="8983330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40D6563-B0EA-4F04-9BAC-FFD58B7E1294}" type="slidenum">
              <a:rPr lang="en-US" altLang="ja-JP"/>
              <a:pPr>
                <a:defRPr/>
              </a:pPr>
              <a:t>‹#›</a:t>
            </a:fld>
            <a:endParaRPr lang="en-US" altLang="ja-JP"/>
          </a:p>
        </p:txBody>
      </p:sp>
    </p:spTree>
    <p:extLst>
      <p:ext uri="{BB962C8B-B14F-4D97-AF65-F5344CB8AC3E}">
        <p14:creationId xmlns:p14="http://schemas.microsoft.com/office/powerpoint/2010/main" val="11738993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ACB1366-19A6-482F-A283-B40B2B0374E1}" type="slidenum">
              <a:rPr lang="en-US" altLang="ja-JP"/>
              <a:pPr>
                <a:defRPr/>
              </a:pPr>
              <a:t>‹#›</a:t>
            </a:fld>
            <a:endParaRPr lang="en-US" altLang="ja-JP"/>
          </a:p>
        </p:txBody>
      </p:sp>
    </p:spTree>
    <p:extLst>
      <p:ext uri="{BB962C8B-B14F-4D97-AF65-F5344CB8AC3E}">
        <p14:creationId xmlns:p14="http://schemas.microsoft.com/office/powerpoint/2010/main" val="11564355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7CF751C-1351-4191-8554-40D7FB2E72C2}" type="slidenum">
              <a:rPr lang="en-US" altLang="ja-JP"/>
              <a:pPr>
                <a:defRPr/>
              </a:pPr>
              <a:t>‹#›</a:t>
            </a:fld>
            <a:endParaRPr lang="en-US" altLang="ja-JP"/>
          </a:p>
        </p:txBody>
      </p:sp>
    </p:spTree>
    <p:extLst>
      <p:ext uri="{BB962C8B-B14F-4D97-AF65-F5344CB8AC3E}">
        <p14:creationId xmlns:p14="http://schemas.microsoft.com/office/powerpoint/2010/main" val="1119689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22110F7F-C88F-41CB-9839-818E1E0E41A8}" type="slidenum">
              <a:rPr lang="en-US" altLang="ja-JP"/>
              <a:pPr>
                <a:defRPr/>
              </a:pPr>
              <a:t>‹#›</a:t>
            </a:fld>
            <a:endParaRPr lang="en-US" altLang="ja-JP"/>
          </a:p>
        </p:txBody>
      </p:sp>
    </p:spTree>
    <p:extLst>
      <p:ext uri="{BB962C8B-B14F-4D97-AF65-F5344CB8AC3E}">
        <p14:creationId xmlns:p14="http://schemas.microsoft.com/office/powerpoint/2010/main" val="73764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E1E36A4-CBFC-4647-8BDA-D65F852A0FB3}" type="slidenum">
              <a:rPr lang="en-US" altLang="ja-JP"/>
              <a:pPr>
                <a:defRPr/>
              </a:pPr>
              <a:t>‹#›</a:t>
            </a:fld>
            <a:endParaRPr lang="en-US" altLang="ja-JP"/>
          </a:p>
        </p:txBody>
      </p:sp>
    </p:spTree>
    <p:extLst>
      <p:ext uri="{BB962C8B-B14F-4D97-AF65-F5344CB8AC3E}">
        <p14:creationId xmlns:p14="http://schemas.microsoft.com/office/powerpoint/2010/main" val="4230121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9736087D-EACD-4FF5-B009-76B3A48C753B}" type="slidenum">
              <a:rPr lang="en-US" altLang="ja-JP"/>
              <a:pPr>
                <a:defRPr/>
              </a:pPr>
              <a:t>‹#›</a:t>
            </a:fld>
            <a:endParaRPr lang="en-US" altLang="ja-JP"/>
          </a:p>
        </p:txBody>
      </p:sp>
    </p:spTree>
    <p:extLst>
      <p:ext uri="{BB962C8B-B14F-4D97-AF65-F5344CB8AC3E}">
        <p14:creationId xmlns:p14="http://schemas.microsoft.com/office/powerpoint/2010/main" val="11975359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2437"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a:solidFill>
                <a:srgbClr val="000000"/>
              </a:solidFill>
            </a:endParaRPr>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43313" cy="276225"/>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i="1">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1"/>
            <a:ext cx="8151813" cy="1470025"/>
          </a:xfrm>
        </p:spPr>
        <p:txBody>
          <a:bodyPr/>
          <a:lstStyle>
            <a:lvl1pPr>
              <a:defRPr sz="4000"/>
            </a:lvl1pPr>
          </a:lstStyle>
          <a:p>
            <a:r>
              <a:rPr lang="ja-JP" altLang="en-US"/>
              <a:t>マスター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8"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9"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eaLnBrk="0" hangingPunct="0">
              <a:defRPr/>
            </a:lvl1pPr>
          </a:lstStyle>
          <a:p>
            <a:pPr>
              <a:defRPr/>
            </a:pPr>
            <a:fld id="{746787B4-88AC-4557-8928-E08DC799E26C}" type="slidenum">
              <a:rPr lang="en-US" altLang="ja-JP"/>
              <a:pPr>
                <a:defRPr/>
              </a:pPr>
              <a:t>‹#›</a:t>
            </a:fld>
            <a:endParaRPr lang="en-US" altLang="ja-JP"/>
          </a:p>
        </p:txBody>
      </p:sp>
    </p:spTree>
    <p:extLst>
      <p:ext uri="{BB962C8B-B14F-4D97-AF65-F5344CB8AC3E}">
        <p14:creationId xmlns:p14="http://schemas.microsoft.com/office/powerpoint/2010/main" val="40255439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245288C-320F-4F50-819F-AE1FA56E411A}" type="slidenum">
              <a:rPr lang="en-US" altLang="ja-JP"/>
              <a:pPr>
                <a:defRPr/>
              </a:pPr>
              <a:t>‹#›</a:t>
            </a:fld>
            <a:endParaRPr lang="en-US" altLang="ja-JP"/>
          </a:p>
        </p:txBody>
      </p:sp>
    </p:spTree>
    <p:extLst>
      <p:ext uri="{BB962C8B-B14F-4D97-AF65-F5344CB8AC3E}">
        <p14:creationId xmlns:p14="http://schemas.microsoft.com/office/powerpoint/2010/main" val="12667843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26EE129-2570-4588-8C3A-4D68054DD2AD}" type="slidenum">
              <a:rPr lang="en-US" altLang="ja-JP"/>
              <a:pPr>
                <a:defRPr/>
              </a:pPr>
              <a:t>‹#›</a:t>
            </a:fld>
            <a:endParaRPr lang="en-US" altLang="ja-JP"/>
          </a:p>
        </p:txBody>
      </p:sp>
    </p:spTree>
    <p:extLst>
      <p:ext uri="{BB962C8B-B14F-4D97-AF65-F5344CB8AC3E}">
        <p14:creationId xmlns:p14="http://schemas.microsoft.com/office/powerpoint/2010/main" val="4264699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A932A50-E0AD-46CD-8C46-737BB29DA99C}" type="slidenum">
              <a:rPr lang="en-US" altLang="ja-JP"/>
              <a:pPr>
                <a:defRPr/>
              </a:pPr>
              <a:t>‹#›</a:t>
            </a:fld>
            <a:endParaRPr lang="en-US" altLang="ja-JP"/>
          </a:p>
        </p:txBody>
      </p:sp>
    </p:spTree>
    <p:extLst>
      <p:ext uri="{BB962C8B-B14F-4D97-AF65-F5344CB8AC3E}">
        <p14:creationId xmlns:p14="http://schemas.microsoft.com/office/powerpoint/2010/main" val="11751906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823E40E-8A95-4C1D-A652-BF42035EE53C}" type="slidenum">
              <a:rPr lang="en-US" altLang="ja-JP"/>
              <a:pPr>
                <a:defRPr/>
              </a:pPr>
              <a:t>‹#›</a:t>
            </a:fld>
            <a:endParaRPr lang="en-US" altLang="ja-JP"/>
          </a:p>
        </p:txBody>
      </p:sp>
    </p:spTree>
    <p:extLst>
      <p:ext uri="{BB962C8B-B14F-4D97-AF65-F5344CB8AC3E}">
        <p14:creationId xmlns:p14="http://schemas.microsoft.com/office/powerpoint/2010/main" val="41034218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C2C89CC-F95E-4EBD-943D-3093DD05B452}" type="slidenum">
              <a:rPr lang="en-US" altLang="ja-JP"/>
              <a:pPr>
                <a:defRPr/>
              </a:pPr>
              <a:t>‹#›</a:t>
            </a:fld>
            <a:endParaRPr lang="en-US" altLang="ja-JP"/>
          </a:p>
        </p:txBody>
      </p:sp>
    </p:spTree>
    <p:extLst>
      <p:ext uri="{BB962C8B-B14F-4D97-AF65-F5344CB8AC3E}">
        <p14:creationId xmlns:p14="http://schemas.microsoft.com/office/powerpoint/2010/main" val="16729279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E15B19E2-C623-46DF-B182-D0BE5F518209}" type="slidenum">
              <a:rPr lang="en-US" altLang="ja-JP"/>
              <a:pPr>
                <a:defRPr/>
              </a:pPr>
              <a:t>‹#›</a:t>
            </a:fld>
            <a:endParaRPr lang="en-US" altLang="ja-JP"/>
          </a:p>
        </p:txBody>
      </p:sp>
    </p:spTree>
    <p:extLst>
      <p:ext uri="{BB962C8B-B14F-4D97-AF65-F5344CB8AC3E}">
        <p14:creationId xmlns:p14="http://schemas.microsoft.com/office/powerpoint/2010/main" val="2948440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6CD8D2A-3195-43F8-914A-2C60C5C03B0E}" type="slidenum">
              <a:rPr lang="en-US" altLang="ja-JP"/>
              <a:pPr>
                <a:defRPr/>
              </a:pPr>
              <a:t>‹#›</a:t>
            </a:fld>
            <a:endParaRPr lang="en-US" altLang="ja-JP"/>
          </a:p>
        </p:txBody>
      </p:sp>
    </p:spTree>
    <p:extLst>
      <p:ext uri="{BB962C8B-B14F-4D97-AF65-F5344CB8AC3E}">
        <p14:creationId xmlns:p14="http://schemas.microsoft.com/office/powerpoint/2010/main" val="11038039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5E752F0-C85D-4A92-958B-2A8AAD6E1170}" type="slidenum">
              <a:rPr lang="en-US" altLang="ja-JP"/>
              <a:pPr>
                <a:defRPr/>
              </a:pPr>
              <a:t>‹#›</a:t>
            </a:fld>
            <a:endParaRPr lang="en-US" altLang="ja-JP"/>
          </a:p>
        </p:txBody>
      </p:sp>
    </p:spTree>
    <p:extLst>
      <p:ext uri="{BB962C8B-B14F-4D97-AF65-F5344CB8AC3E}">
        <p14:creationId xmlns:p14="http://schemas.microsoft.com/office/powerpoint/2010/main" val="343717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4488"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1863"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2EDDD907-4151-4E6A-BBDE-1C7325AB9FE5}" type="slidenum">
              <a:rPr lang="en-US" altLang="ja-JP"/>
              <a:pPr>
                <a:defRPr/>
              </a:pPr>
              <a:t>‹#›</a:t>
            </a:fld>
            <a:endParaRPr lang="en-US" altLang="ja-JP"/>
          </a:p>
        </p:txBody>
      </p:sp>
    </p:spTree>
    <p:extLst>
      <p:ext uri="{BB962C8B-B14F-4D97-AF65-F5344CB8AC3E}">
        <p14:creationId xmlns:p14="http://schemas.microsoft.com/office/powerpoint/2010/main" val="12996517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29DBF3-0D44-4A24-AC4D-3C66A4613FB6}" type="slidenum">
              <a:rPr lang="en-US" altLang="ja-JP"/>
              <a:pPr>
                <a:defRPr/>
              </a:pPr>
              <a:t>‹#›</a:t>
            </a:fld>
            <a:endParaRPr lang="en-US" altLang="ja-JP"/>
          </a:p>
        </p:txBody>
      </p:sp>
    </p:spTree>
    <p:extLst>
      <p:ext uri="{BB962C8B-B14F-4D97-AF65-F5344CB8AC3E}">
        <p14:creationId xmlns:p14="http://schemas.microsoft.com/office/powerpoint/2010/main" val="12239416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523E56-D35C-45CD-BF48-46A056C17D8B}" type="slidenum">
              <a:rPr lang="en-US" altLang="ja-JP"/>
              <a:pPr>
                <a:defRPr/>
              </a:pPr>
              <a:t>‹#›</a:t>
            </a:fld>
            <a:endParaRPr lang="en-US" altLang="ja-JP"/>
          </a:p>
        </p:txBody>
      </p:sp>
    </p:spTree>
    <p:extLst>
      <p:ext uri="{BB962C8B-B14F-4D97-AF65-F5344CB8AC3E}">
        <p14:creationId xmlns:p14="http://schemas.microsoft.com/office/powerpoint/2010/main" val="22959835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a:xfrm>
            <a:off x="9382125" y="6477000"/>
            <a:ext cx="498475" cy="365125"/>
          </a:xfrm>
          <a:solidFill>
            <a:schemeClr val="bg1"/>
          </a:solidFill>
          <a:ln>
            <a:solidFill>
              <a:schemeClr val="tx1">
                <a:lumMod val="75000"/>
                <a:lumOff val="25000"/>
              </a:schemeClr>
            </a:solidFill>
          </a:ln>
        </p:spPr>
        <p:txBody>
          <a:bodyPr/>
          <a:lstStyle>
            <a:lvl1pPr algn="ctr" eaLnBrk="0" hangingPunct="0">
              <a:defRPr sz="2000">
                <a:latin typeface="HGP創英角ｺﾞｼｯｸUB" panose="020B0900000000000000" pitchFamily="50" charset="-128"/>
                <a:ea typeface="HGP創英角ｺﾞｼｯｸUB" panose="020B0900000000000000" pitchFamily="50" charset="-128"/>
              </a:defRPr>
            </a:lvl1pPr>
          </a:lstStyle>
          <a:p>
            <a:pPr>
              <a:defRPr/>
            </a:pPr>
            <a:fld id="{B0EAFC27-18F3-4B99-8407-AE3189FDF533}" type="slidenum">
              <a:rPr lang="ja-JP" altLang="en-US"/>
              <a:pPr>
                <a:defRPr/>
              </a:pPr>
              <a:t>‹#›</a:t>
            </a:fld>
            <a:endParaRPr lang="ja-JP" altLang="en-US"/>
          </a:p>
        </p:txBody>
      </p:sp>
    </p:spTree>
    <p:extLst>
      <p:ext uri="{BB962C8B-B14F-4D97-AF65-F5344CB8AC3E}">
        <p14:creationId xmlns:p14="http://schemas.microsoft.com/office/powerpoint/2010/main" val="17533442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51B9B05C-F27F-4301-B1D5-908606DE10E5}" type="slidenum">
              <a:rPr lang="en-US" altLang="ja-JP"/>
              <a:pPr>
                <a:defRPr/>
              </a:pPr>
              <a:t>‹#›</a:t>
            </a:fld>
            <a:endParaRPr lang="en-US" altLang="ja-JP"/>
          </a:p>
        </p:txBody>
      </p:sp>
    </p:spTree>
    <p:extLst>
      <p:ext uri="{BB962C8B-B14F-4D97-AF65-F5344CB8AC3E}">
        <p14:creationId xmlns:p14="http://schemas.microsoft.com/office/powerpoint/2010/main" val="29200024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F932D1C1-C447-4E98-8E59-CDD363DF7729}" type="slidenum">
              <a:rPr lang="en-US" altLang="ja-JP"/>
              <a:pPr>
                <a:defRPr/>
              </a:pPr>
              <a:t>‹#›</a:t>
            </a:fld>
            <a:endParaRPr lang="en-US" altLang="ja-JP"/>
          </a:p>
        </p:txBody>
      </p:sp>
    </p:spTree>
    <p:extLst>
      <p:ext uri="{BB962C8B-B14F-4D97-AF65-F5344CB8AC3E}">
        <p14:creationId xmlns:p14="http://schemas.microsoft.com/office/powerpoint/2010/main" val="13946240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25F5F93-081B-4414-9656-7ECC5418FED8}" type="slidenum">
              <a:rPr lang="en-US" altLang="ja-JP"/>
              <a:pPr>
                <a:defRPr/>
              </a:pPr>
              <a:t>‹#›</a:t>
            </a:fld>
            <a:endParaRPr lang="en-US" altLang="ja-JP"/>
          </a:p>
        </p:txBody>
      </p:sp>
    </p:spTree>
    <p:extLst>
      <p:ext uri="{BB962C8B-B14F-4D97-AF65-F5344CB8AC3E}">
        <p14:creationId xmlns:p14="http://schemas.microsoft.com/office/powerpoint/2010/main" val="7120060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5D74895-5816-4980-AB2D-659923D041DC}" type="slidenum">
              <a:rPr lang="en-US" altLang="ja-JP"/>
              <a:pPr>
                <a:defRPr/>
              </a:pPr>
              <a:t>‹#›</a:t>
            </a:fld>
            <a:endParaRPr lang="en-US" altLang="ja-JP"/>
          </a:p>
        </p:txBody>
      </p:sp>
    </p:spTree>
    <p:extLst>
      <p:ext uri="{BB962C8B-B14F-4D97-AF65-F5344CB8AC3E}">
        <p14:creationId xmlns:p14="http://schemas.microsoft.com/office/powerpoint/2010/main" val="23472604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801B444-577F-41FB-85D0-8E7D165202CE}" type="slidenum">
              <a:rPr lang="en-US" altLang="ja-JP"/>
              <a:pPr>
                <a:defRPr/>
              </a:pPr>
              <a:t>‹#›</a:t>
            </a:fld>
            <a:endParaRPr lang="en-US" altLang="ja-JP"/>
          </a:p>
        </p:txBody>
      </p:sp>
    </p:spTree>
    <p:extLst>
      <p:ext uri="{BB962C8B-B14F-4D97-AF65-F5344CB8AC3E}">
        <p14:creationId xmlns:p14="http://schemas.microsoft.com/office/powerpoint/2010/main" val="11427587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a:xfrm>
            <a:off x="7545388" y="6378575"/>
            <a:ext cx="2311400" cy="476250"/>
          </a:xfrm>
        </p:spPr>
        <p:txBody>
          <a:bodyPr/>
          <a:lstStyle>
            <a:lvl1pPr eaLnBrk="0" hangingPunct="0">
              <a:defRPr sz="1800" b="1">
                <a:latin typeface="ＭＳ Ｐゴシック" panose="020B0600070205080204" pitchFamily="50" charset="-128"/>
              </a:defRPr>
            </a:lvl1pPr>
          </a:lstStyle>
          <a:p>
            <a:pPr>
              <a:defRPr/>
            </a:pPr>
            <a:fld id="{4FB4CF78-9A8F-447D-AD50-6342CE33FC67}" type="slidenum">
              <a:rPr lang="en-US" altLang="ja-JP"/>
              <a:pPr>
                <a:defRPr/>
              </a:pPr>
              <a:t>‹#›</a:t>
            </a:fld>
            <a:endParaRPr lang="en-US" altLang="ja-JP"/>
          </a:p>
        </p:txBody>
      </p:sp>
    </p:spTree>
    <p:extLst>
      <p:ext uri="{BB962C8B-B14F-4D97-AF65-F5344CB8AC3E}">
        <p14:creationId xmlns:p14="http://schemas.microsoft.com/office/powerpoint/2010/main" val="31960535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78575"/>
            <a:ext cx="2311400" cy="476250"/>
          </a:xfrm>
        </p:spPr>
        <p:txBody>
          <a:bodyPr/>
          <a:lstStyle>
            <a:lvl1pPr eaLnBrk="0" hangingPunct="0">
              <a:defRPr sz="1800" b="1">
                <a:latin typeface="ＭＳ Ｐゴシック" panose="020B0600070205080204" pitchFamily="50" charset="-128"/>
              </a:defRPr>
            </a:lvl1pPr>
          </a:lstStyle>
          <a:p>
            <a:pPr>
              <a:defRPr/>
            </a:pPr>
            <a:fld id="{F7D671D4-3DE0-42DD-9000-8FA43390B77B}" type="slidenum">
              <a:rPr lang="en-US" altLang="ja-JP"/>
              <a:pPr>
                <a:defRPr/>
              </a:pPr>
              <a:t>‹#›</a:t>
            </a:fld>
            <a:endParaRPr lang="en-US" altLang="ja-JP"/>
          </a:p>
        </p:txBody>
      </p:sp>
    </p:spTree>
    <p:extLst>
      <p:ext uri="{BB962C8B-B14F-4D97-AF65-F5344CB8AC3E}">
        <p14:creationId xmlns:p14="http://schemas.microsoft.com/office/powerpoint/2010/main" val="272584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21B54AA-4F2C-412F-85CB-691E631FD27C}" type="slidenum">
              <a:rPr lang="en-US" altLang="ja-JP"/>
              <a:pPr>
                <a:defRPr/>
              </a:pPr>
              <a:t>‹#›</a:t>
            </a:fld>
            <a:endParaRPr lang="en-US" altLang="ja-JP"/>
          </a:p>
        </p:txBody>
      </p:sp>
    </p:spTree>
    <p:extLst>
      <p:ext uri="{BB962C8B-B14F-4D97-AF65-F5344CB8AC3E}">
        <p14:creationId xmlns:p14="http://schemas.microsoft.com/office/powerpoint/2010/main" val="8943072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BD6AB5F-175A-48D2-B7A3-7E39A35B71D5}" type="slidenum">
              <a:rPr lang="en-US" altLang="ja-JP"/>
              <a:pPr>
                <a:defRPr/>
              </a:pPr>
              <a:t>‹#›</a:t>
            </a:fld>
            <a:endParaRPr lang="en-US" altLang="ja-JP"/>
          </a:p>
        </p:txBody>
      </p:sp>
    </p:spTree>
    <p:extLst>
      <p:ext uri="{BB962C8B-B14F-4D97-AF65-F5344CB8AC3E}">
        <p14:creationId xmlns:p14="http://schemas.microsoft.com/office/powerpoint/2010/main" val="23181209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5354D51-28DE-4C3D-B2DA-ED777460FA3F}" type="slidenum">
              <a:rPr lang="en-US" altLang="ja-JP"/>
              <a:pPr>
                <a:defRPr/>
              </a:pPr>
              <a:t>‹#›</a:t>
            </a:fld>
            <a:endParaRPr lang="en-US" altLang="ja-JP"/>
          </a:p>
        </p:txBody>
      </p:sp>
    </p:spTree>
    <p:extLst>
      <p:ext uri="{BB962C8B-B14F-4D97-AF65-F5344CB8AC3E}">
        <p14:creationId xmlns:p14="http://schemas.microsoft.com/office/powerpoint/2010/main" val="19660776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4DAC59E-78E9-430A-B75D-0293973050B1}" type="slidenum">
              <a:rPr lang="en-US" altLang="ja-JP"/>
              <a:pPr>
                <a:defRPr/>
              </a:pPr>
              <a:t>‹#›</a:t>
            </a:fld>
            <a:endParaRPr lang="en-US" altLang="ja-JP"/>
          </a:p>
        </p:txBody>
      </p:sp>
    </p:spTree>
    <p:extLst>
      <p:ext uri="{BB962C8B-B14F-4D97-AF65-F5344CB8AC3E}">
        <p14:creationId xmlns:p14="http://schemas.microsoft.com/office/powerpoint/2010/main" val="30932356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90A61111-5309-4658-A171-169472A29EDE}" type="slidenum">
              <a:rPr lang="en-US" altLang="ja-JP"/>
              <a:pPr>
                <a:defRPr/>
              </a:pPr>
              <a:t>‹#›</a:t>
            </a:fld>
            <a:endParaRPr lang="en-US" altLang="ja-JP"/>
          </a:p>
        </p:txBody>
      </p:sp>
    </p:spTree>
    <p:extLst>
      <p:ext uri="{BB962C8B-B14F-4D97-AF65-F5344CB8AC3E}">
        <p14:creationId xmlns:p14="http://schemas.microsoft.com/office/powerpoint/2010/main" val="18157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EB4D729D-99AF-48D6-9030-A058DD867C5B}" type="slidenum">
              <a:rPr lang="en-US" altLang="ja-JP"/>
              <a:pPr>
                <a:defRPr/>
              </a:pPr>
              <a:t>‹#›</a:t>
            </a:fld>
            <a:endParaRPr lang="en-US" altLang="ja-JP"/>
          </a:p>
        </p:txBody>
      </p:sp>
    </p:spTree>
    <p:extLst>
      <p:ext uri="{BB962C8B-B14F-4D97-AF65-F5344CB8AC3E}">
        <p14:creationId xmlns:p14="http://schemas.microsoft.com/office/powerpoint/2010/main" val="285830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9DAC2BAA-13B9-402E-A07A-B545449F0872}" type="slidenum">
              <a:rPr lang="en-US" altLang="ja-JP"/>
              <a:pPr>
                <a:defRPr/>
              </a:pPr>
              <a:t>‹#›</a:t>
            </a:fld>
            <a:endParaRPr lang="en-US" altLang="ja-JP"/>
          </a:p>
        </p:txBody>
      </p:sp>
    </p:spTree>
    <p:extLst>
      <p:ext uri="{BB962C8B-B14F-4D97-AF65-F5344CB8AC3E}">
        <p14:creationId xmlns:p14="http://schemas.microsoft.com/office/powerpoint/2010/main" val="4097478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6D331A05-FE35-4F32-AFFD-DC946C950255}" type="slidenum">
              <a:rPr lang="en-US" altLang="ja-JP"/>
              <a:pPr>
                <a:defRPr/>
              </a:pPr>
              <a:t>‹#›</a:t>
            </a:fld>
            <a:endParaRPr lang="en-US" altLang="ja-JP"/>
          </a:p>
        </p:txBody>
      </p:sp>
    </p:spTree>
    <p:extLst>
      <p:ext uri="{BB962C8B-B14F-4D97-AF65-F5344CB8AC3E}">
        <p14:creationId xmlns:p14="http://schemas.microsoft.com/office/powerpoint/2010/main" val="138384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461733-3FA3-47F5-BFDE-E5F734D5D3FD}" type="slidenum">
              <a:rPr lang="en-US" altLang="ja-JP"/>
              <a:pPr>
                <a:defRPr/>
              </a:pPr>
              <a:t>‹#›</a:t>
            </a:fld>
            <a:endParaRPr lang="en-US" altLang="ja-JP"/>
          </a:p>
        </p:txBody>
      </p:sp>
    </p:spTree>
    <p:extLst>
      <p:ext uri="{BB962C8B-B14F-4D97-AF65-F5344CB8AC3E}">
        <p14:creationId xmlns:p14="http://schemas.microsoft.com/office/powerpoint/2010/main" val="139124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DE629C1-EAF2-4644-AA1C-8809ED8986AF}" type="slidenum">
              <a:rPr lang="en-US" altLang="ja-JP"/>
              <a:pPr>
                <a:defRPr/>
              </a:pPr>
              <a:t>‹#›</a:t>
            </a:fld>
            <a:endParaRPr lang="en-US" altLang="ja-JP"/>
          </a:p>
        </p:txBody>
      </p:sp>
    </p:spTree>
    <p:extLst>
      <p:ext uri="{BB962C8B-B14F-4D97-AF65-F5344CB8AC3E}">
        <p14:creationId xmlns:p14="http://schemas.microsoft.com/office/powerpoint/2010/main" val="3045645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01600"/>
            <a:ext cx="2232025" cy="6030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150" y="101600"/>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52F76723-8B38-458B-A33E-A5891B9FD716}" type="slidenum">
              <a:rPr lang="en-US" altLang="ja-JP"/>
              <a:pPr>
                <a:defRPr/>
              </a:pPr>
              <a:t>‹#›</a:t>
            </a:fld>
            <a:endParaRPr lang="en-US" altLang="ja-JP"/>
          </a:p>
        </p:txBody>
      </p:sp>
    </p:spTree>
    <p:extLst>
      <p:ext uri="{BB962C8B-B14F-4D97-AF65-F5344CB8AC3E}">
        <p14:creationId xmlns:p14="http://schemas.microsoft.com/office/powerpoint/2010/main" val="357977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C56CBB4-EC46-4644-BDFA-197E75260A5B}" type="slidenum">
              <a:rPr lang="en-US" altLang="ja-JP"/>
              <a:pPr>
                <a:defRPr/>
              </a:pPr>
              <a:t>‹#›</a:t>
            </a:fld>
            <a:endParaRPr lang="en-US" altLang="ja-JP"/>
          </a:p>
        </p:txBody>
      </p:sp>
    </p:spTree>
    <p:extLst>
      <p:ext uri="{BB962C8B-B14F-4D97-AF65-F5344CB8AC3E}">
        <p14:creationId xmlns:p14="http://schemas.microsoft.com/office/powerpoint/2010/main" val="7508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958E6F-B9FB-4FD6-BC70-AD68657B249C}" type="slidenum">
              <a:rPr lang="ja-JP" altLang="en-US"/>
              <a:pPr>
                <a:defRPr/>
              </a:pPr>
              <a:t>‹#›</a:t>
            </a:fld>
            <a:endParaRPr lang="en-US" altLang="ja-JP"/>
          </a:p>
        </p:txBody>
      </p:sp>
    </p:spTree>
    <p:extLst>
      <p:ext uri="{BB962C8B-B14F-4D97-AF65-F5344CB8AC3E}">
        <p14:creationId xmlns:p14="http://schemas.microsoft.com/office/powerpoint/2010/main" val="3718667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AA887D-F767-4CB2-9CFC-6C80E5C50DD2}" type="slidenum">
              <a:rPr lang="ja-JP" altLang="en-US"/>
              <a:pPr>
                <a:defRPr/>
              </a:pPr>
              <a:t>‹#›</a:t>
            </a:fld>
            <a:endParaRPr lang="en-US" altLang="ja-JP"/>
          </a:p>
        </p:txBody>
      </p:sp>
    </p:spTree>
    <p:extLst>
      <p:ext uri="{BB962C8B-B14F-4D97-AF65-F5344CB8AC3E}">
        <p14:creationId xmlns:p14="http://schemas.microsoft.com/office/powerpoint/2010/main" val="209214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C3C25C3-B5D9-4448-BAF1-4B9BEDE868E1}" type="slidenum">
              <a:rPr lang="ja-JP" altLang="en-US"/>
              <a:pPr>
                <a:defRPr/>
              </a:pPr>
              <a:t>‹#›</a:t>
            </a:fld>
            <a:endParaRPr lang="en-US" altLang="ja-JP"/>
          </a:p>
        </p:txBody>
      </p:sp>
    </p:spTree>
    <p:extLst>
      <p:ext uri="{BB962C8B-B14F-4D97-AF65-F5344CB8AC3E}">
        <p14:creationId xmlns:p14="http://schemas.microsoft.com/office/powerpoint/2010/main" val="4184946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7477961-FD6F-4F2D-B1AF-7A68A4884428}" type="slidenum">
              <a:rPr lang="ja-JP" altLang="en-US"/>
              <a:pPr>
                <a:defRPr/>
              </a:pPr>
              <a:t>‹#›</a:t>
            </a:fld>
            <a:endParaRPr lang="en-US" altLang="ja-JP"/>
          </a:p>
        </p:txBody>
      </p:sp>
    </p:spTree>
    <p:extLst>
      <p:ext uri="{BB962C8B-B14F-4D97-AF65-F5344CB8AC3E}">
        <p14:creationId xmlns:p14="http://schemas.microsoft.com/office/powerpoint/2010/main" val="357008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2E3A443-1B63-4C21-A520-1BD51B8EC0FC}" type="slidenum">
              <a:rPr lang="ja-JP" altLang="en-US"/>
              <a:pPr>
                <a:defRPr/>
              </a:pPr>
              <a:t>‹#›</a:t>
            </a:fld>
            <a:endParaRPr lang="en-US" altLang="ja-JP"/>
          </a:p>
        </p:txBody>
      </p:sp>
    </p:spTree>
    <p:extLst>
      <p:ext uri="{BB962C8B-B14F-4D97-AF65-F5344CB8AC3E}">
        <p14:creationId xmlns:p14="http://schemas.microsoft.com/office/powerpoint/2010/main" val="113527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F15FCD1-80A0-4E50-8B60-C9651D0039D0}" type="slidenum">
              <a:rPr lang="ja-JP" altLang="en-US"/>
              <a:pPr>
                <a:defRPr/>
              </a:pPr>
              <a:t>‹#›</a:t>
            </a:fld>
            <a:endParaRPr lang="en-US" altLang="ja-JP"/>
          </a:p>
        </p:txBody>
      </p:sp>
    </p:spTree>
    <p:extLst>
      <p:ext uri="{BB962C8B-B14F-4D97-AF65-F5344CB8AC3E}">
        <p14:creationId xmlns:p14="http://schemas.microsoft.com/office/powerpoint/2010/main" val="4127680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C33C907-88B1-4DBE-8A1D-AB3B4BE2F1B6}" type="slidenum">
              <a:rPr lang="ja-JP" altLang="en-US"/>
              <a:pPr>
                <a:defRPr/>
              </a:pPr>
              <a:t>‹#›</a:t>
            </a:fld>
            <a:endParaRPr lang="en-US" altLang="ja-JP"/>
          </a:p>
        </p:txBody>
      </p:sp>
    </p:spTree>
    <p:extLst>
      <p:ext uri="{BB962C8B-B14F-4D97-AF65-F5344CB8AC3E}">
        <p14:creationId xmlns:p14="http://schemas.microsoft.com/office/powerpoint/2010/main" val="304152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FC6A7A-BF47-4428-93A1-D168B2CF4125}" type="slidenum">
              <a:rPr lang="en-US" altLang="ja-JP"/>
              <a:pPr>
                <a:defRPr/>
              </a:pPr>
              <a:t>‹#›</a:t>
            </a:fld>
            <a:endParaRPr lang="en-US" altLang="ja-JP"/>
          </a:p>
        </p:txBody>
      </p:sp>
    </p:spTree>
    <p:extLst>
      <p:ext uri="{BB962C8B-B14F-4D97-AF65-F5344CB8AC3E}">
        <p14:creationId xmlns:p14="http://schemas.microsoft.com/office/powerpoint/2010/main" val="300309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56B26F2-1EE0-4061-93C5-B1C30482BC52}" type="slidenum">
              <a:rPr lang="ja-JP" altLang="en-US"/>
              <a:pPr>
                <a:defRPr/>
              </a:pPr>
              <a:t>‹#›</a:t>
            </a:fld>
            <a:endParaRPr lang="en-US" altLang="ja-JP"/>
          </a:p>
        </p:txBody>
      </p:sp>
    </p:spTree>
    <p:extLst>
      <p:ext uri="{BB962C8B-B14F-4D97-AF65-F5344CB8AC3E}">
        <p14:creationId xmlns:p14="http://schemas.microsoft.com/office/powerpoint/2010/main" val="2334732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C758822-0EB9-4162-B7F6-9F118E24D3D5}" type="slidenum">
              <a:rPr lang="ja-JP" altLang="en-US"/>
              <a:pPr>
                <a:defRPr/>
              </a:pPr>
              <a:t>‹#›</a:t>
            </a:fld>
            <a:endParaRPr lang="en-US" altLang="ja-JP"/>
          </a:p>
        </p:txBody>
      </p:sp>
    </p:spTree>
    <p:extLst>
      <p:ext uri="{BB962C8B-B14F-4D97-AF65-F5344CB8AC3E}">
        <p14:creationId xmlns:p14="http://schemas.microsoft.com/office/powerpoint/2010/main" val="1468621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26A4881-ABBF-4A7F-A8EC-0084255B97D2}" type="slidenum">
              <a:rPr lang="ja-JP" altLang="en-US"/>
              <a:pPr>
                <a:defRPr/>
              </a:pPr>
              <a:t>‹#›</a:t>
            </a:fld>
            <a:endParaRPr lang="en-US" altLang="ja-JP"/>
          </a:p>
        </p:txBody>
      </p:sp>
    </p:spTree>
    <p:extLst>
      <p:ext uri="{BB962C8B-B14F-4D97-AF65-F5344CB8AC3E}">
        <p14:creationId xmlns:p14="http://schemas.microsoft.com/office/powerpoint/2010/main" val="3723743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C2DFAA6-341E-49ED-A02F-626A3ACABFA9}" type="slidenum">
              <a:rPr lang="ja-JP" altLang="en-US"/>
              <a:pPr>
                <a:defRPr/>
              </a:pPr>
              <a:t>‹#›</a:t>
            </a:fld>
            <a:endParaRPr lang="en-US" altLang="ja-JP"/>
          </a:p>
        </p:txBody>
      </p:sp>
    </p:spTree>
    <p:extLst>
      <p:ext uri="{BB962C8B-B14F-4D97-AF65-F5344CB8AC3E}">
        <p14:creationId xmlns:p14="http://schemas.microsoft.com/office/powerpoint/2010/main" val="1806537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46951BB5-A687-4595-B4E9-DF6294BC3A0B}" type="slidenum">
              <a:rPr lang="en-US" altLang="ja-JP"/>
              <a:pPr>
                <a:defRPr/>
              </a:pPr>
              <a:t>‹#›</a:t>
            </a:fld>
            <a:endParaRPr lang="en-US" altLang="ja-JP"/>
          </a:p>
        </p:txBody>
      </p:sp>
    </p:spTree>
    <p:extLst>
      <p:ext uri="{BB962C8B-B14F-4D97-AF65-F5344CB8AC3E}">
        <p14:creationId xmlns:p14="http://schemas.microsoft.com/office/powerpoint/2010/main" val="430714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7B111A2-3B51-491B-B429-3190083432B5}" type="slidenum">
              <a:rPr lang="en-US" altLang="ja-JP"/>
              <a:pPr>
                <a:defRPr/>
              </a:pPr>
              <a:t>‹#›</a:t>
            </a:fld>
            <a:endParaRPr lang="en-US" altLang="ja-JP"/>
          </a:p>
        </p:txBody>
      </p:sp>
    </p:spTree>
    <p:extLst>
      <p:ext uri="{BB962C8B-B14F-4D97-AF65-F5344CB8AC3E}">
        <p14:creationId xmlns:p14="http://schemas.microsoft.com/office/powerpoint/2010/main" val="4100728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4488"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1863" y="981075"/>
            <a:ext cx="4244975" cy="5151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C8A4472B-2585-4B44-B51E-D6865CEF3BEB}" type="slidenum">
              <a:rPr lang="en-US" altLang="ja-JP"/>
              <a:pPr>
                <a:defRPr/>
              </a:pPr>
              <a:t>‹#›</a:t>
            </a:fld>
            <a:endParaRPr lang="en-US" altLang="ja-JP"/>
          </a:p>
        </p:txBody>
      </p:sp>
    </p:spTree>
    <p:extLst>
      <p:ext uri="{BB962C8B-B14F-4D97-AF65-F5344CB8AC3E}">
        <p14:creationId xmlns:p14="http://schemas.microsoft.com/office/powerpoint/2010/main" val="548965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6C851090-6037-4DAE-A762-674367AA2786}" type="slidenum">
              <a:rPr lang="en-US" altLang="ja-JP"/>
              <a:pPr>
                <a:defRPr/>
              </a:pPr>
              <a:t>‹#›</a:t>
            </a:fld>
            <a:endParaRPr lang="en-US" altLang="ja-JP"/>
          </a:p>
        </p:txBody>
      </p:sp>
    </p:spTree>
    <p:extLst>
      <p:ext uri="{BB962C8B-B14F-4D97-AF65-F5344CB8AC3E}">
        <p14:creationId xmlns:p14="http://schemas.microsoft.com/office/powerpoint/2010/main" val="242557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34F7561A-E35D-4460-9BEE-29ED2B4C3299}" type="slidenum">
              <a:rPr lang="en-US" altLang="ja-JP"/>
              <a:pPr>
                <a:defRPr/>
              </a:pPr>
              <a:t>‹#›</a:t>
            </a:fld>
            <a:endParaRPr lang="en-US" altLang="ja-JP"/>
          </a:p>
        </p:txBody>
      </p:sp>
    </p:spTree>
    <p:extLst>
      <p:ext uri="{BB962C8B-B14F-4D97-AF65-F5344CB8AC3E}">
        <p14:creationId xmlns:p14="http://schemas.microsoft.com/office/powerpoint/2010/main" val="1487339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87CEE304-011E-4306-991F-D5867EB4D8DA}" type="slidenum">
              <a:rPr lang="en-US" altLang="ja-JP"/>
              <a:pPr>
                <a:defRPr/>
              </a:pPr>
              <a:t>‹#›</a:t>
            </a:fld>
            <a:endParaRPr lang="en-US" altLang="ja-JP"/>
          </a:p>
        </p:txBody>
      </p:sp>
    </p:spTree>
    <p:extLst>
      <p:ext uri="{BB962C8B-B14F-4D97-AF65-F5344CB8AC3E}">
        <p14:creationId xmlns:p14="http://schemas.microsoft.com/office/powerpoint/2010/main" val="87576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DF9E1B-56B0-4383-9D60-4D8A508D7455}" type="slidenum">
              <a:rPr lang="en-US" altLang="ja-JP"/>
              <a:pPr>
                <a:defRPr/>
              </a:pPr>
              <a:t>‹#›</a:t>
            </a:fld>
            <a:endParaRPr lang="en-US" altLang="ja-JP"/>
          </a:p>
        </p:txBody>
      </p:sp>
    </p:spTree>
    <p:extLst>
      <p:ext uri="{BB962C8B-B14F-4D97-AF65-F5344CB8AC3E}">
        <p14:creationId xmlns:p14="http://schemas.microsoft.com/office/powerpoint/2010/main" val="847583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A9B7C2C6-F049-40AF-8AF2-38AE85311BAC}" type="slidenum">
              <a:rPr lang="en-US" altLang="ja-JP"/>
              <a:pPr>
                <a:defRPr/>
              </a:pPr>
              <a:t>‹#›</a:t>
            </a:fld>
            <a:endParaRPr lang="en-US" altLang="ja-JP"/>
          </a:p>
        </p:txBody>
      </p:sp>
    </p:spTree>
    <p:extLst>
      <p:ext uri="{BB962C8B-B14F-4D97-AF65-F5344CB8AC3E}">
        <p14:creationId xmlns:p14="http://schemas.microsoft.com/office/powerpoint/2010/main" val="65960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8A6F39B0-A55C-4BD0-AF27-CA252D720245}" type="slidenum">
              <a:rPr lang="en-US" altLang="ja-JP"/>
              <a:pPr>
                <a:defRPr/>
              </a:pPr>
              <a:t>‹#›</a:t>
            </a:fld>
            <a:endParaRPr lang="en-US" altLang="ja-JP"/>
          </a:p>
        </p:txBody>
      </p:sp>
    </p:spTree>
    <p:extLst>
      <p:ext uri="{BB962C8B-B14F-4D97-AF65-F5344CB8AC3E}">
        <p14:creationId xmlns:p14="http://schemas.microsoft.com/office/powerpoint/2010/main" val="322988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D34593B5-B010-46E8-8024-27A223ACD4EC}" type="slidenum">
              <a:rPr lang="en-US" altLang="ja-JP"/>
              <a:pPr>
                <a:defRPr/>
              </a:pPr>
              <a:t>‹#›</a:t>
            </a:fld>
            <a:endParaRPr lang="en-US" altLang="ja-JP"/>
          </a:p>
        </p:txBody>
      </p:sp>
    </p:spTree>
    <p:extLst>
      <p:ext uri="{BB962C8B-B14F-4D97-AF65-F5344CB8AC3E}">
        <p14:creationId xmlns:p14="http://schemas.microsoft.com/office/powerpoint/2010/main" val="1415341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01600"/>
            <a:ext cx="2232025" cy="6030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150" y="101600"/>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BC7126D5-93D4-41FF-AC40-83D876627456}" type="slidenum">
              <a:rPr lang="en-US" altLang="ja-JP"/>
              <a:pPr>
                <a:defRPr/>
              </a:pPr>
              <a:t>‹#›</a:t>
            </a:fld>
            <a:endParaRPr lang="en-US" altLang="ja-JP"/>
          </a:p>
        </p:txBody>
      </p:sp>
    </p:spTree>
    <p:extLst>
      <p:ext uri="{BB962C8B-B14F-4D97-AF65-F5344CB8AC3E}">
        <p14:creationId xmlns:p14="http://schemas.microsoft.com/office/powerpoint/2010/main" val="2951372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FC1AC67-89FA-441E-ADE6-3846873D9A31}" type="slidenum">
              <a:rPr lang="en-US" altLang="ja-JP"/>
              <a:pPr>
                <a:defRPr/>
              </a:pPr>
              <a:t>‹#›</a:t>
            </a:fld>
            <a:endParaRPr lang="en-US" altLang="ja-JP"/>
          </a:p>
        </p:txBody>
      </p:sp>
    </p:spTree>
    <p:extLst>
      <p:ext uri="{BB962C8B-B14F-4D97-AF65-F5344CB8AC3E}">
        <p14:creationId xmlns:p14="http://schemas.microsoft.com/office/powerpoint/2010/main" val="241500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80055A8-C4C6-40F0-92C1-EA86B98EED64}" type="slidenum">
              <a:rPr lang="en-US" altLang="ja-JP"/>
              <a:pPr>
                <a:defRPr/>
              </a:pPr>
              <a:t>‹#›</a:t>
            </a:fld>
            <a:endParaRPr lang="en-US" altLang="ja-JP"/>
          </a:p>
        </p:txBody>
      </p:sp>
    </p:spTree>
    <p:extLst>
      <p:ext uri="{BB962C8B-B14F-4D97-AF65-F5344CB8AC3E}">
        <p14:creationId xmlns:p14="http://schemas.microsoft.com/office/powerpoint/2010/main" val="3140735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AD7122F-53F1-432F-94DB-B70F377191AD}" type="slidenum">
              <a:rPr lang="en-US" altLang="ja-JP"/>
              <a:pPr>
                <a:defRPr/>
              </a:pPr>
              <a:t>‹#›</a:t>
            </a:fld>
            <a:endParaRPr lang="en-US" altLang="ja-JP"/>
          </a:p>
        </p:txBody>
      </p:sp>
    </p:spTree>
    <p:extLst>
      <p:ext uri="{BB962C8B-B14F-4D97-AF65-F5344CB8AC3E}">
        <p14:creationId xmlns:p14="http://schemas.microsoft.com/office/powerpoint/2010/main" val="1408968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D8118EF-CFE6-4C99-B395-00F0DBBF66EE}" type="slidenum">
              <a:rPr lang="en-US" altLang="ja-JP"/>
              <a:pPr>
                <a:defRPr/>
              </a:pPr>
              <a:t>‹#›</a:t>
            </a:fld>
            <a:endParaRPr lang="en-US" altLang="ja-JP"/>
          </a:p>
        </p:txBody>
      </p:sp>
    </p:spTree>
    <p:extLst>
      <p:ext uri="{BB962C8B-B14F-4D97-AF65-F5344CB8AC3E}">
        <p14:creationId xmlns:p14="http://schemas.microsoft.com/office/powerpoint/2010/main" val="2696152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F214AAFF-F235-45DA-824B-32789FE12F94}" type="slidenum">
              <a:rPr lang="en-US" altLang="ja-JP"/>
              <a:pPr>
                <a:defRPr/>
              </a:pPr>
              <a:t>‹#›</a:t>
            </a:fld>
            <a:endParaRPr lang="en-US" altLang="ja-JP"/>
          </a:p>
        </p:txBody>
      </p:sp>
    </p:spTree>
    <p:extLst>
      <p:ext uri="{BB962C8B-B14F-4D97-AF65-F5344CB8AC3E}">
        <p14:creationId xmlns:p14="http://schemas.microsoft.com/office/powerpoint/2010/main" val="917927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E323D56-0122-4286-830C-D19AB5D5EF98}" type="slidenum">
              <a:rPr lang="en-US" altLang="ja-JP"/>
              <a:pPr>
                <a:defRPr/>
              </a:pPr>
              <a:t>‹#›</a:t>
            </a:fld>
            <a:endParaRPr lang="en-US" altLang="ja-JP"/>
          </a:p>
        </p:txBody>
      </p:sp>
    </p:spTree>
    <p:extLst>
      <p:ext uri="{BB962C8B-B14F-4D97-AF65-F5344CB8AC3E}">
        <p14:creationId xmlns:p14="http://schemas.microsoft.com/office/powerpoint/2010/main" val="27093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3887A0A-70F3-4212-B67E-8F0AEE301F2B}" type="slidenum">
              <a:rPr lang="en-US" altLang="ja-JP"/>
              <a:pPr>
                <a:defRPr/>
              </a:pPr>
              <a:t>‹#›</a:t>
            </a:fld>
            <a:endParaRPr lang="en-US" altLang="ja-JP"/>
          </a:p>
        </p:txBody>
      </p:sp>
    </p:spTree>
    <p:extLst>
      <p:ext uri="{BB962C8B-B14F-4D97-AF65-F5344CB8AC3E}">
        <p14:creationId xmlns:p14="http://schemas.microsoft.com/office/powerpoint/2010/main" val="335644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6758FA7-6C52-4D50-BBF8-F3C2035ED2E7}" type="slidenum">
              <a:rPr lang="en-US" altLang="ja-JP"/>
              <a:pPr>
                <a:defRPr/>
              </a:pPr>
              <a:t>‹#›</a:t>
            </a:fld>
            <a:endParaRPr lang="en-US" altLang="ja-JP"/>
          </a:p>
        </p:txBody>
      </p:sp>
    </p:spTree>
    <p:extLst>
      <p:ext uri="{BB962C8B-B14F-4D97-AF65-F5344CB8AC3E}">
        <p14:creationId xmlns:p14="http://schemas.microsoft.com/office/powerpoint/2010/main" val="3616456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DDD0FAF-2ED9-49E5-9C48-8EE64F3BCE26}" type="slidenum">
              <a:rPr lang="en-US" altLang="ja-JP"/>
              <a:pPr>
                <a:defRPr/>
              </a:pPr>
              <a:t>‹#›</a:t>
            </a:fld>
            <a:endParaRPr lang="en-US" altLang="ja-JP"/>
          </a:p>
        </p:txBody>
      </p:sp>
    </p:spTree>
    <p:extLst>
      <p:ext uri="{BB962C8B-B14F-4D97-AF65-F5344CB8AC3E}">
        <p14:creationId xmlns:p14="http://schemas.microsoft.com/office/powerpoint/2010/main" val="3481803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449F81F-79DB-4048-8B4E-33D77B59B2F5}" type="slidenum">
              <a:rPr lang="en-US" altLang="ja-JP"/>
              <a:pPr>
                <a:defRPr/>
              </a:pPr>
              <a:t>‹#›</a:t>
            </a:fld>
            <a:endParaRPr lang="en-US" altLang="ja-JP"/>
          </a:p>
        </p:txBody>
      </p:sp>
    </p:spTree>
    <p:extLst>
      <p:ext uri="{BB962C8B-B14F-4D97-AF65-F5344CB8AC3E}">
        <p14:creationId xmlns:p14="http://schemas.microsoft.com/office/powerpoint/2010/main" val="552111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F6BD1BA-0D49-47C1-9417-C1A9703965C5}" type="slidenum">
              <a:rPr lang="en-US" altLang="ja-JP"/>
              <a:pPr>
                <a:defRPr/>
              </a:pPr>
              <a:t>‹#›</a:t>
            </a:fld>
            <a:endParaRPr lang="en-US" altLang="ja-JP"/>
          </a:p>
        </p:txBody>
      </p:sp>
    </p:spTree>
    <p:extLst>
      <p:ext uri="{BB962C8B-B14F-4D97-AF65-F5344CB8AC3E}">
        <p14:creationId xmlns:p14="http://schemas.microsoft.com/office/powerpoint/2010/main" val="137699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2E9DEB9-0936-4B5E-8709-50544AAA06F2}" type="slidenum">
              <a:rPr lang="en-US" altLang="ja-JP"/>
              <a:pPr>
                <a:defRPr/>
              </a:pPr>
              <a:t>‹#›</a:t>
            </a:fld>
            <a:endParaRPr lang="en-US" altLang="ja-JP"/>
          </a:p>
        </p:txBody>
      </p:sp>
    </p:spTree>
    <p:extLst>
      <p:ext uri="{BB962C8B-B14F-4D97-AF65-F5344CB8AC3E}">
        <p14:creationId xmlns:p14="http://schemas.microsoft.com/office/powerpoint/2010/main" val="3814132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1BE6C37-1F60-47F6-B3E9-39FCCE5775F5}" type="slidenum">
              <a:rPr lang="en-US" altLang="ja-JP"/>
              <a:pPr>
                <a:defRPr/>
              </a:pPr>
              <a:t>‹#›</a:t>
            </a:fld>
            <a:endParaRPr lang="en-US" altLang="ja-JP"/>
          </a:p>
        </p:txBody>
      </p:sp>
    </p:spTree>
    <p:extLst>
      <p:ext uri="{BB962C8B-B14F-4D97-AF65-F5344CB8AC3E}">
        <p14:creationId xmlns:p14="http://schemas.microsoft.com/office/powerpoint/2010/main" val="1616521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7623915A-A41F-4A7F-B959-DBF32E677BA2}" type="slidenum">
              <a:rPr lang="ja-JP" altLang="en-US"/>
              <a:pPr>
                <a:defRPr/>
              </a:pPr>
              <a:t>‹#›</a:t>
            </a:fld>
            <a:endParaRPr lang="ja-JP" altLang="en-US"/>
          </a:p>
        </p:txBody>
      </p:sp>
    </p:spTree>
    <p:extLst>
      <p:ext uri="{BB962C8B-B14F-4D97-AF65-F5344CB8AC3E}">
        <p14:creationId xmlns:p14="http://schemas.microsoft.com/office/powerpoint/2010/main" val="3822773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B5DE80F-A600-4F0E-88C7-24927DBFA74A}" type="slidenum">
              <a:rPr lang="en-US" altLang="ja-JP"/>
              <a:pPr>
                <a:defRPr/>
              </a:pPr>
              <a:t>‹#›</a:t>
            </a:fld>
            <a:endParaRPr lang="en-US" altLang="ja-JP"/>
          </a:p>
        </p:txBody>
      </p:sp>
    </p:spTree>
    <p:extLst>
      <p:ext uri="{BB962C8B-B14F-4D97-AF65-F5344CB8AC3E}">
        <p14:creationId xmlns:p14="http://schemas.microsoft.com/office/powerpoint/2010/main" val="459147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8883358-FDFD-403B-8F00-2F25214E35AC}" type="slidenum">
              <a:rPr lang="en-US" altLang="ja-JP"/>
              <a:pPr>
                <a:defRPr/>
              </a:pPr>
              <a:t>‹#›</a:t>
            </a:fld>
            <a:endParaRPr lang="en-US" altLang="ja-JP"/>
          </a:p>
        </p:txBody>
      </p:sp>
    </p:spTree>
    <p:extLst>
      <p:ext uri="{BB962C8B-B14F-4D97-AF65-F5344CB8AC3E}">
        <p14:creationId xmlns:p14="http://schemas.microsoft.com/office/powerpoint/2010/main" val="4213586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131423B-88EE-4F3D-A59F-1F5BD03AD93C}" type="slidenum">
              <a:rPr lang="en-US" altLang="ja-JP"/>
              <a:pPr>
                <a:defRPr/>
              </a:pPr>
              <a:t>‹#›</a:t>
            </a:fld>
            <a:endParaRPr lang="en-US" altLang="ja-JP"/>
          </a:p>
        </p:txBody>
      </p:sp>
    </p:spTree>
    <p:extLst>
      <p:ext uri="{BB962C8B-B14F-4D97-AF65-F5344CB8AC3E}">
        <p14:creationId xmlns:p14="http://schemas.microsoft.com/office/powerpoint/2010/main" val="96827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85A25C8-30FA-49FF-A174-A49B326E37B4}" type="slidenum">
              <a:rPr lang="en-US" altLang="ja-JP"/>
              <a:pPr>
                <a:defRPr/>
              </a:pPr>
              <a:t>‹#›</a:t>
            </a:fld>
            <a:endParaRPr lang="en-US" altLang="ja-JP"/>
          </a:p>
        </p:txBody>
      </p:sp>
    </p:spTree>
    <p:extLst>
      <p:ext uri="{BB962C8B-B14F-4D97-AF65-F5344CB8AC3E}">
        <p14:creationId xmlns:p14="http://schemas.microsoft.com/office/powerpoint/2010/main" val="98662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A68CA0E-2724-40C1-9DFD-737B416C87A7}" type="slidenum">
              <a:rPr lang="en-US" altLang="ja-JP"/>
              <a:pPr>
                <a:defRPr/>
              </a:pPr>
              <a:t>‹#›</a:t>
            </a:fld>
            <a:endParaRPr lang="en-US" altLang="ja-JP"/>
          </a:p>
        </p:txBody>
      </p:sp>
    </p:spTree>
    <p:extLst>
      <p:ext uri="{BB962C8B-B14F-4D97-AF65-F5344CB8AC3E}">
        <p14:creationId xmlns:p14="http://schemas.microsoft.com/office/powerpoint/2010/main" val="1109897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EEBF93D3-9C6E-4EE0-89EF-4B3C56C813C4}" type="slidenum">
              <a:rPr lang="en-US" altLang="ja-JP"/>
              <a:pPr>
                <a:defRPr/>
              </a:pPr>
              <a:t>‹#›</a:t>
            </a:fld>
            <a:endParaRPr lang="en-US" altLang="ja-JP"/>
          </a:p>
        </p:txBody>
      </p:sp>
    </p:spTree>
    <p:extLst>
      <p:ext uri="{BB962C8B-B14F-4D97-AF65-F5344CB8AC3E}">
        <p14:creationId xmlns:p14="http://schemas.microsoft.com/office/powerpoint/2010/main" val="1814930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571ED9E-79AA-46EE-9E88-DA5E66882015}" type="slidenum">
              <a:rPr lang="en-US" altLang="ja-JP"/>
              <a:pPr>
                <a:defRPr/>
              </a:pPr>
              <a:t>‹#›</a:t>
            </a:fld>
            <a:endParaRPr lang="en-US" altLang="ja-JP"/>
          </a:p>
        </p:txBody>
      </p:sp>
    </p:spTree>
    <p:extLst>
      <p:ext uri="{BB962C8B-B14F-4D97-AF65-F5344CB8AC3E}">
        <p14:creationId xmlns:p14="http://schemas.microsoft.com/office/powerpoint/2010/main" val="2952318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CDE477DA-E3F1-42F2-83DC-727540E9BFBF}" type="slidenum">
              <a:rPr lang="en-US" altLang="ja-JP"/>
              <a:pPr>
                <a:defRPr/>
              </a:pPr>
              <a:t>‹#›</a:t>
            </a:fld>
            <a:endParaRPr lang="en-US" altLang="ja-JP"/>
          </a:p>
        </p:txBody>
      </p:sp>
    </p:spTree>
    <p:extLst>
      <p:ext uri="{BB962C8B-B14F-4D97-AF65-F5344CB8AC3E}">
        <p14:creationId xmlns:p14="http://schemas.microsoft.com/office/powerpoint/2010/main" val="1456056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6657FCA-B0A2-4D47-8B86-084FA2687544}" type="slidenum">
              <a:rPr lang="en-US" altLang="ja-JP"/>
              <a:pPr>
                <a:defRPr/>
              </a:pPr>
              <a:t>‹#›</a:t>
            </a:fld>
            <a:endParaRPr lang="en-US" altLang="ja-JP"/>
          </a:p>
        </p:txBody>
      </p:sp>
    </p:spTree>
    <p:extLst>
      <p:ext uri="{BB962C8B-B14F-4D97-AF65-F5344CB8AC3E}">
        <p14:creationId xmlns:p14="http://schemas.microsoft.com/office/powerpoint/2010/main" val="2538794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237030F-D64B-43BE-982F-F4BA438F1546}" type="slidenum">
              <a:rPr lang="en-US" altLang="ja-JP"/>
              <a:pPr>
                <a:defRPr/>
              </a:pPr>
              <a:t>‹#›</a:t>
            </a:fld>
            <a:endParaRPr lang="en-US" altLang="ja-JP"/>
          </a:p>
        </p:txBody>
      </p:sp>
    </p:spTree>
    <p:extLst>
      <p:ext uri="{BB962C8B-B14F-4D97-AF65-F5344CB8AC3E}">
        <p14:creationId xmlns:p14="http://schemas.microsoft.com/office/powerpoint/2010/main" val="3664026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269BC89-4D82-41DC-9326-EFDEF766C196}" type="slidenum">
              <a:rPr lang="en-US" altLang="ja-JP"/>
              <a:pPr>
                <a:defRPr/>
              </a:pPr>
              <a:t>‹#›</a:t>
            </a:fld>
            <a:endParaRPr lang="en-US" altLang="ja-JP"/>
          </a:p>
        </p:txBody>
      </p:sp>
    </p:spTree>
    <p:extLst>
      <p:ext uri="{BB962C8B-B14F-4D97-AF65-F5344CB8AC3E}">
        <p14:creationId xmlns:p14="http://schemas.microsoft.com/office/powerpoint/2010/main" val="4123816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79BB841-E7C1-4E19-A891-01E873C0AF68}" type="slidenum">
              <a:rPr lang="en-US" altLang="ja-JP"/>
              <a:pPr>
                <a:defRPr/>
              </a:pPr>
              <a:t>‹#›</a:t>
            </a:fld>
            <a:endParaRPr lang="en-US" altLang="ja-JP"/>
          </a:p>
        </p:txBody>
      </p:sp>
    </p:spTree>
    <p:extLst>
      <p:ext uri="{BB962C8B-B14F-4D97-AF65-F5344CB8AC3E}">
        <p14:creationId xmlns:p14="http://schemas.microsoft.com/office/powerpoint/2010/main" val="3966665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37EA3D99-E946-4544-A6E5-E84B68D4D026}" type="slidenum">
              <a:rPr lang="ja-JP" altLang="en-US"/>
              <a:pPr>
                <a:defRPr/>
              </a:pPr>
              <a:t>‹#›</a:t>
            </a:fld>
            <a:endParaRPr lang="ja-JP" altLang="en-US"/>
          </a:p>
        </p:txBody>
      </p:sp>
    </p:spTree>
    <p:extLst>
      <p:ext uri="{BB962C8B-B14F-4D97-AF65-F5344CB8AC3E}">
        <p14:creationId xmlns:p14="http://schemas.microsoft.com/office/powerpoint/2010/main" val="3838121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2805F7D-9F29-4154-A306-5FECDE55A102}" type="slidenum">
              <a:rPr lang="en-US" altLang="ja-JP"/>
              <a:pPr>
                <a:defRPr/>
              </a:pPr>
              <a:t>‹#›</a:t>
            </a:fld>
            <a:endParaRPr lang="en-US" altLang="ja-JP"/>
          </a:p>
        </p:txBody>
      </p:sp>
    </p:spTree>
    <p:extLst>
      <p:ext uri="{BB962C8B-B14F-4D97-AF65-F5344CB8AC3E}">
        <p14:creationId xmlns:p14="http://schemas.microsoft.com/office/powerpoint/2010/main" val="36275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3296798-D5F8-44CD-B17E-A85690632780}" type="slidenum">
              <a:rPr lang="en-US" altLang="ja-JP"/>
              <a:pPr>
                <a:defRPr/>
              </a:pPr>
              <a:t>‹#›</a:t>
            </a:fld>
            <a:endParaRPr lang="en-US" altLang="ja-JP"/>
          </a:p>
        </p:txBody>
      </p:sp>
    </p:spTree>
    <p:extLst>
      <p:ext uri="{BB962C8B-B14F-4D97-AF65-F5344CB8AC3E}">
        <p14:creationId xmlns:p14="http://schemas.microsoft.com/office/powerpoint/2010/main" val="4070864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1A5CA67F-7362-490E-B8EA-3AA009FD3154}" type="slidenum">
              <a:rPr lang="en-US" altLang="ja-JP"/>
              <a:pPr>
                <a:defRPr/>
              </a:pPr>
              <a:t>‹#›</a:t>
            </a:fld>
            <a:endParaRPr lang="en-US" altLang="ja-JP"/>
          </a:p>
        </p:txBody>
      </p:sp>
    </p:spTree>
    <p:extLst>
      <p:ext uri="{BB962C8B-B14F-4D97-AF65-F5344CB8AC3E}">
        <p14:creationId xmlns:p14="http://schemas.microsoft.com/office/powerpoint/2010/main" val="1459027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505B9CE-612D-412F-B1B1-793F055A65B6}" type="slidenum">
              <a:rPr lang="en-US" altLang="ja-JP"/>
              <a:pPr>
                <a:defRPr/>
              </a:pPr>
              <a:t>‹#›</a:t>
            </a:fld>
            <a:endParaRPr lang="en-US" altLang="ja-JP"/>
          </a:p>
        </p:txBody>
      </p:sp>
    </p:spTree>
    <p:extLst>
      <p:ext uri="{BB962C8B-B14F-4D97-AF65-F5344CB8AC3E}">
        <p14:creationId xmlns:p14="http://schemas.microsoft.com/office/powerpoint/2010/main" val="3278566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6CE140D-081E-4645-9F5B-00F4AFE15ED8}" type="slidenum">
              <a:rPr lang="en-US" altLang="ja-JP"/>
              <a:pPr>
                <a:defRPr/>
              </a:pPr>
              <a:t>‹#›</a:t>
            </a:fld>
            <a:endParaRPr lang="en-US" altLang="ja-JP"/>
          </a:p>
        </p:txBody>
      </p:sp>
    </p:spTree>
    <p:extLst>
      <p:ext uri="{BB962C8B-B14F-4D97-AF65-F5344CB8AC3E}">
        <p14:creationId xmlns:p14="http://schemas.microsoft.com/office/powerpoint/2010/main" val="2519035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168FD568-C1B1-4FFE-963F-3317CF90415C}" type="slidenum">
              <a:rPr lang="en-US" altLang="ja-JP"/>
              <a:pPr>
                <a:defRPr/>
              </a:pPr>
              <a:t>‹#›</a:t>
            </a:fld>
            <a:endParaRPr lang="en-US" altLang="ja-JP"/>
          </a:p>
        </p:txBody>
      </p:sp>
    </p:spTree>
    <p:extLst>
      <p:ext uri="{BB962C8B-B14F-4D97-AF65-F5344CB8AC3E}">
        <p14:creationId xmlns:p14="http://schemas.microsoft.com/office/powerpoint/2010/main" val="4203428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E20CFDD-660C-4713-92E2-DC766108EE53}" type="slidenum">
              <a:rPr lang="en-US" altLang="ja-JP"/>
              <a:pPr>
                <a:defRPr/>
              </a:pPr>
              <a:t>‹#›</a:t>
            </a:fld>
            <a:endParaRPr lang="en-US" altLang="ja-JP"/>
          </a:p>
        </p:txBody>
      </p:sp>
    </p:spTree>
    <p:extLst>
      <p:ext uri="{BB962C8B-B14F-4D97-AF65-F5344CB8AC3E}">
        <p14:creationId xmlns:p14="http://schemas.microsoft.com/office/powerpoint/2010/main" val="3437862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4FBF89C6-3BBA-4FB1-BC0B-1C178759B35A}" type="slidenum">
              <a:rPr lang="en-US" altLang="ja-JP"/>
              <a:pPr>
                <a:defRPr/>
              </a:pPr>
              <a:t>‹#›</a:t>
            </a:fld>
            <a:endParaRPr lang="en-US" altLang="ja-JP"/>
          </a:p>
        </p:txBody>
      </p:sp>
    </p:spTree>
    <p:extLst>
      <p:ext uri="{BB962C8B-B14F-4D97-AF65-F5344CB8AC3E}">
        <p14:creationId xmlns:p14="http://schemas.microsoft.com/office/powerpoint/2010/main" val="488138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A3B8FD6-6561-4F4F-9E05-4BD2BC7BBA1E}" type="slidenum">
              <a:rPr lang="en-US" altLang="ja-JP"/>
              <a:pPr>
                <a:defRPr/>
              </a:pPr>
              <a:t>‹#›</a:t>
            </a:fld>
            <a:endParaRPr lang="en-US" altLang="ja-JP"/>
          </a:p>
        </p:txBody>
      </p:sp>
    </p:spTree>
    <p:extLst>
      <p:ext uri="{BB962C8B-B14F-4D97-AF65-F5344CB8AC3E}">
        <p14:creationId xmlns:p14="http://schemas.microsoft.com/office/powerpoint/2010/main" val="3548770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6A6F716-E477-428F-9044-57FAECCEEC6E}" type="slidenum">
              <a:rPr lang="en-US" altLang="ja-JP"/>
              <a:pPr>
                <a:defRPr/>
              </a:pPr>
              <a:t>‹#›</a:t>
            </a:fld>
            <a:endParaRPr lang="en-US" altLang="ja-JP"/>
          </a:p>
        </p:txBody>
      </p:sp>
    </p:spTree>
    <p:extLst>
      <p:ext uri="{BB962C8B-B14F-4D97-AF65-F5344CB8AC3E}">
        <p14:creationId xmlns:p14="http://schemas.microsoft.com/office/powerpoint/2010/main" val="771639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5A227D6-76FE-4555-BD3B-1273D4F7617C}" type="slidenum">
              <a:rPr lang="en-US" altLang="ja-JP"/>
              <a:pPr>
                <a:defRPr/>
              </a:pPr>
              <a:t>‹#›</a:t>
            </a:fld>
            <a:endParaRPr lang="en-US" altLang="ja-JP"/>
          </a:p>
        </p:txBody>
      </p:sp>
    </p:spTree>
    <p:extLst>
      <p:ext uri="{BB962C8B-B14F-4D97-AF65-F5344CB8AC3E}">
        <p14:creationId xmlns:p14="http://schemas.microsoft.com/office/powerpoint/2010/main" val="2606780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44D952E-09D8-48CD-8472-DE4FBF9CF1E0}" type="slidenum">
              <a:rPr lang="en-US" altLang="ja-JP"/>
              <a:pPr>
                <a:defRPr/>
              </a:pPr>
              <a:t>‹#›</a:t>
            </a:fld>
            <a:endParaRPr lang="en-US" altLang="ja-JP"/>
          </a:p>
        </p:txBody>
      </p:sp>
    </p:spTree>
    <p:extLst>
      <p:ext uri="{BB962C8B-B14F-4D97-AF65-F5344CB8AC3E}">
        <p14:creationId xmlns:p14="http://schemas.microsoft.com/office/powerpoint/2010/main" val="406435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4EC3333-74D8-4E7D-BC8D-4DE6DCE89055}" type="slidenum">
              <a:rPr lang="en-US" altLang="ja-JP"/>
              <a:pPr>
                <a:defRPr/>
              </a:pPr>
              <a:t>‹#›</a:t>
            </a:fld>
            <a:endParaRPr lang="en-US" altLang="ja-JP"/>
          </a:p>
        </p:txBody>
      </p:sp>
    </p:spTree>
    <p:extLst>
      <p:ext uri="{BB962C8B-B14F-4D97-AF65-F5344CB8AC3E}">
        <p14:creationId xmlns:p14="http://schemas.microsoft.com/office/powerpoint/2010/main" val="15959413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6"/>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Date Placeholder 3"/>
          <p:cNvSpPr>
            <a:spLocks noGrp="1"/>
          </p:cNvSpPr>
          <p:nvPr>
            <p:ph type="dt" sz="half" idx="10"/>
          </p:nvPr>
        </p:nvSpPr>
        <p:spPr/>
        <p:txBody>
          <a:bodyPr/>
          <a:lstStyle>
            <a:lvl1pPr eaLnBrk="0" hangingPunct="0">
              <a:defRPr/>
            </a:lvl1pPr>
          </a:lstStyle>
          <a:p>
            <a:pPr>
              <a:defRPr/>
            </a:pPr>
            <a:endParaRPr lang="ja-JP"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hangingPunct="0">
              <a:defRPr/>
            </a:lvl1pPr>
          </a:lstStyle>
          <a:p>
            <a:pPr>
              <a:defRPr/>
            </a:pPr>
            <a:fld id="{3FF34B3B-6C4E-473C-AE7E-C06468B15A57}" type="slidenum">
              <a:rPr lang="ja-JP" altLang="en-US"/>
              <a:pPr>
                <a:defRPr/>
              </a:pPr>
              <a:t>‹#›</a:t>
            </a:fld>
            <a:endParaRPr lang="ja-JP" altLang="en-US"/>
          </a:p>
        </p:txBody>
      </p:sp>
    </p:spTree>
    <p:extLst>
      <p:ext uri="{BB962C8B-B14F-4D97-AF65-F5344CB8AC3E}">
        <p14:creationId xmlns:p14="http://schemas.microsoft.com/office/powerpoint/2010/main" val="4039691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A374D38A-49FF-4E13-94A7-441EE037AE09}" type="slidenum">
              <a:rPr lang="en-US" altLang="ja-JP"/>
              <a:pPr>
                <a:defRPr/>
              </a:pPr>
              <a:t>‹#›</a:t>
            </a:fld>
            <a:endParaRPr lang="en-US" altLang="ja-JP"/>
          </a:p>
        </p:txBody>
      </p:sp>
    </p:spTree>
    <p:extLst>
      <p:ext uri="{BB962C8B-B14F-4D97-AF65-F5344CB8AC3E}">
        <p14:creationId xmlns:p14="http://schemas.microsoft.com/office/powerpoint/2010/main" val="3896301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8902716E-49C4-4C26-A050-885A72235CAD}" type="slidenum">
              <a:rPr lang="en-US" altLang="ja-JP"/>
              <a:pPr>
                <a:defRPr/>
              </a:pPr>
              <a:t>‹#›</a:t>
            </a:fld>
            <a:endParaRPr lang="en-US" altLang="ja-JP"/>
          </a:p>
        </p:txBody>
      </p:sp>
    </p:spTree>
    <p:extLst>
      <p:ext uri="{BB962C8B-B14F-4D97-AF65-F5344CB8AC3E}">
        <p14:creationId xmlns:p14="http://schemas.microsoft.com/office/powerpoint/2010/main" val="7307805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67865077-917D-4C5F-A87C-4437A9E863AB}" type="slidenum">
              <a:rPr lang="en-US" altLang="ja-JP"/>
              <a:pPr>
                <a:defRPr/>
              </a:pPr>
              <a:t>‹#›</a:t>
            </a:fld>
            <a:endParaRPr lang="en-US" altLang="ja-JP"/>
          </a:p>
        </p:txBody>
      </p:sp>
    </p:spTree>
    <p:extLst>
      <p:ext uri="{BB962C8B-B14F-4D97-AF65-F5344CB8AC3E}">
        <p14:creationId xmlns:p14="http://schemas.microsoft.com/office/powerpoint/2010/main" val="3763455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0DB753E3-3368-4263-A499-46091CD6E5F9}" type="slidenum">
              <a:rPr lang="en-US" altLang="ja-JP"/>
              <a:pPr>
                <a:defRPr/>
              </a:pPr>
              <a:t>‹#›</a:t>
            </a:fld>
            <a:endParaRPr lang="en-US" altLang="ja-JP"/>
          </a:p>
        </p:txBody>
      </p:sp>
    </p:spTree>
    <p:extLst>
      <p:ext uri="{BB962C8B-B14F-4D97-AF65-F5344CB8AC3E}">
        <p14:creationId xmlns:p14="http://schemas.microsoft.com/office/powerpoint/2010/main" val="3155210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6306C00-B061-4D40-9F18-ECC407569F66}" type="slidenum">
              <a:rPr lang="en-US" altLang="ja-JP"/>
              <a:pPr>
                <a:defRPr/>
              </a:pPr>
              <a:t>‹#›</a:t>
            </a:fld>
            <a:endParaRPr lang="en-US" altLang="ja-JP"/>
          </a:p>
        </p:txBody>
      </p:sp>
    </p:spTree>
    <p:extLst>
      <p:ext uri="{BB962C8B-B14F-4D97-AF65-F5344CB8AC3E}">
        <p14:creationId xmlns:p14="http://schemas.microsoft.com/office/powerpoint/2010/main" val="12283638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315E325-DFD2-4FA4-827C-813A1890DA95}" type="slidenum">
              <a:rPr lang="en-US" altLang="ja-JP"/>
              <a:pPr>
                <a:defRPr/>
              </a:pPr>
              <a:t>‹#›</a:t>
            </a:fld>
            <a:endParaRPr lang="en-US" altLang="ja-JP"/>
          </a:p>
        </p:txBody>
      </p:sp>
    </p:spTree>
    <p:extLst>
      <p:ext uri="{BB962C8B-B14F-4D97-AF65-F5344CB8AC3E}">
        <p14:creationId xmlns:p14="http://schemas.microsoft.com/office/powerpoint/2010/main" val="3335016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9AF216B2-72B1-4D17-B8AF-8D15C2C1422A}" type="slidenum">
              <a:rPr lang="en-US" altLang="ja-JP"/>
              <a:pPr>
                <a:defRPr/>
              </a:pPr>
              <a:t>‹#›</a:t>
            </a:fld>
            <a:endParaRPr lang="en-US" altLang="ja-JP"/>
          </a:p>
        </p:txBody>
      </p:sp>
    </p:spTree>
    <p:extLst>
      <p:ext uri="{BB962C8B-B14F-4D97-AF65-F5344CB8AC3E}">
        <p14:creationId xmlns:p14="http://schemas.microsoft.com/office/powerpoint/2010/main" val="51178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9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0AEB7A9-098B-41AD-9E87-9EE74E5A2506}" type="slidenum">
              <a:rPr lang="en-US" altLang="ja-JP"/>
              <a:pPr>
                <a:defRPr/>
              </a:pPr>
              <a:t>‹#›</a:t>
            </a:fld>
            <a:endParaRPr lang="en-US" altLang="ja-JP"/>
          </a:p>
        </p:txBody>
      </p:sp>
    </p:spTree>
    <p:extLst>
      <p:ext uri="{BB962C8B-B14F-4D97-AF65-F5344CB8AC3E}">
        <p14:creationId xmlns:p14="http://schemas.microsoft.com/office/powerpoint/2010/main" val="4032887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DD00A31D-CFDF-4A06-96A3-A56094897DD0}" type="slidenum">
              <a:rPr lang="en-US" altLang="ja-JP"/>
              <a:pPr>
                <a:defRPr/>
              </a:pPr>
              <a:t>‹#›</a:t>
            </a:fld>
            <a:endParaRPr lang="en-US" altLang="ja-JP"/>
          </a:p>
        </p:txBody>
      </p:sp>
    </p:spTree>
    <p:extLst>
      <p:ext uri="{BB962C8B-B14F-4D97-AF65-F5344CB8AC3E}">
        <p14:creationId xmlns:p14="http://schemas.microsoft.com/office/powerpoint/2010/main" val="188432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999530-E325-4194-B76C-5DB2E29AC970}" type="slidenum">
              <a:rPr lang="en-US" altLang="ja-JP"/>
              <a:pPr>
                <a:defRPr/>
              </a:pPr>
              <a:t>‹#›</a:t>
            </a:fld>
            <a:endParaRPr lang="en-US" altLang="ja-JP"/>
          </a:p>
        </p:txBody>
      </p:sp>
    </p:spTree>
    <p:extLst>
      <p:ext uri="{BB962C8B-B14F-4D97-AF65-F5344CB8AC3E}">
        <p14:creationId xmlns:p14="http://schemas.microsoft.com/office/powerpoint/2010/main" val="8143005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B37F6BD9-64C4-478B-B569-5B5D14D8FDF0}" type="slidenum">
              <a:rPr lang="en-US" altLang="ja-JP"/>
              <a:pPr>
                <a:defRPr/>
              </a:pPr>
              <a:t>‹#›</a:t>
            </a:fld>
            <a:endParaRPr lang="en-US" altLang="ja-JP"/>
          </a:p>
        </p:txBody>
      </p:sp>
    </p:spTree>
    <p:extLst>
      <p:ext uri="{BB962C8B-B14F-4D97-AF65-F5344CB8AC3E}">
        <p14:creationId xmlns:p14="http://schemas.microsoft.com/office/powerpoint/2010/main" val="13725975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82"/>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5B10CEFC-52D1-4B36-AF13-3D0E4D35BEA0}" type="slidenum">
              <a:rPr lang="en-US" altLang="ja-JP"/>
              <a:pPr>
                <a:defRPr/>
              </a:pPr>
              <a:t>‹#›</a:t>
            </a:fld>
            <a:endParaRPr lang="en-US" altLang="ja-JP"/>
          </a:p>
        </p:txBody>
      </p:sp>
    </p:spTree>
    <p:extLst>
      <p:ext uri="{BB962C8B-B14F-4D97-AF65-F5344CB8AC3E}">
        <p14:creationId xmlns:p14="http://schemas.microsoft.com/office/powerpoint/2010/main" val="2489443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2" name="タイトル 1"/>
          <p:cNvSpPr>
            <a:spLocks noGrp="1"/>
          </p:cNvSpPr>
          <p:nvPr>
            <p:ph type="title"/>
          </p:nvPr>
        </p:nvSpPr>
        <p:spPr>
          <a:xfrm>
            <a:off x="0" y="-637"/>
            <a:ext cx="9906000" cy="957237"/>
          </a:xfrm>
          <a:solidFill>
            <a:srgbClr val="000066"/>
          </a:solidFill>
        </p:spPr>
        <p:txBody>
          <a:bodyPr>
            <a:normAutofit/>
          </a:bodyPr>
          <a:lstStyle>
            <a:lvl1pPr marL="432000" indent="-432000">
              <a:defRPr sz="3200">
                <a:solidFill>
                  <a:schemeClr val="bg1"/>
                </a:solidFill>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eaLnBrk="0" hangingPunct="0">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eaLnBrk="0" hangingPunct="0">
              <a:defRPr/>
            </a:lvl1pPr>
          </a:lstStyle>
          <a:p>
            <a:pPr>
              <a:defRPr/>
            </a:pPr>
            <a:endParaRPr lang="ja-JP" altLang="en-US"/>
          </a:p>
        </p:txBody>
      </p:sp>
      <p:sp>
        <p:nvSpPr>
          <p:cNvPr id="5" name="Rectangle 6"/>
          <p:cNvSpPr>
            <a:spLocks noGrp="1" noChangeArrowheads="1"/>
          </p:cNvSpPr>
          <p:nvPr>
            <p:ph type="sldNum" sz="quarter" idx="12"/>
          </p:nvPr>
        </p:nvSpPr>
        <p:spPr>
          <a:xfrm>
            <a:off x="7545388" y="6308725"/>
            <a:ext cx="2311400" cy="476250"/>
          </a:xfrm>
        </p:spPr>
        <p:txBody>
          <a:bodyPr/>
          <a:lstStyle>
            <a:lvl1pPr eaLnBrk="0" hangingPunct="0">
              <a:defRPr sz="1800" b="1">
                <a:latin typeface="ＭＳ Ｐゴシック" panose="020B0600070205080204" pitchFamily="50" charset="-128"/>
              </a:defRPr>
            </a:lvl1pPr>
          </a:lstStyle>
          <a:p>
            <a:pPr>
              <a:defRPr/>
            </a:pPr>
            <a:fld id="{442776DE-42DB-4246-AA26-17BF028C1B32}" type="slidenum">
              <a:rPr lang="en-US" altLang="ja-JP"/>
              <a:pPr>
                <a:defRPr/>
              </a:pPr>
              <a:t>‹#›</a:t>
            </a:fld>
            <a:endParaRPr lang="en-US" altLang="ja-JP"/>
          </a:p>
        </p:txBody>
      </p:sp>
    </p:spTree>
    <p:extLst>
      <p:ext uri="{BB962C8B-B14F-4D97-AF65-F5344CB8AC3E}">
        <p14:creationId xmlns:p14="http://schemas.microsoft.com/office/powerpoint/2010/main" val="1491798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7A6A7C46-556F-4A4B-8F11-CBA1306169C5}" type="slidenum">
              <a:rPr lang="en-US" altLang="ja-JP"/>
              <a:pPr>
                <a:defRPr/>
              </a:pPr>
              <a:t>‹#›</a:t>
            </a:fld>
            <a:endParaRPr lang="en-US" altLang="ja-JP"/>
          </a:p>
        </p:txBody>
      </p:sp>
    </p:spTree>
    <p:extLst>
      <p:ext uri="{BB962C8B-B14F-4D97-AF65-F5344CB8AC3E}">
        <p14:creationId xmlns:p14="http://schemas.microsoft.com/office/powerpoint/2010/main" val="36704748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4A7CB14A-FB53-434D-B932-84EC3DEA613B}" type="slidenum">
              <a:rPr lang="en-US" altLang="ja-JP"/>
              <a:pPr>
                <a:defRPr/>
              </a:pPr>
              <a:t>‹#›</a:t>
            </a:fld>
            <a:endParaRPr lang="en-US" altLang="ja-JP"/>
          </a:p>
        </p:txBody>
      </p:sp>
    </p:spTree>
    <p:extLst>
      <p:ext uri="{BB962C8B-B14F-4D97-AF65-F5344CB8AC3E}">
        <p14:creationId xmlns:p14="http://schemas.microsoft.com/office/powerpoint/2010/main" val="5106478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EA1AB0B-8C76-402D-AC5D-9AA4FB42B80B}" type="slidenum">
              <a:rPr lang="en-US" altLang="ja-JP"/>
              <a:pPr>
                <a:defRPr/>
              </a:pPr>
              <a:t>‹#›</a:t>
            </a:fld>
            <a:endParaRPr lang="en-US" altLang="ja-JP"/>
          </a:p>
        </p:txBody>
      </p:sp>
    </p:spTree>
    <p:extLst>
      <p:ext uri="{BB962C8B-B14F-4D97-AF65-F5344CB8AC3E}">
        <p14:creationId xmlns:p14="http://schemas.microsoft.com/office/powerpoint/2010/main" val="27821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C019C9F0-A23B-45BC-8B50-8801249ED7F9}" type="slidenum">
              <a:rPr lang="en-US" altLang="ja-JP"/>
              <a:pPr>
                <a:defRPr/>
              </a:pPr>
              <a:t>‹#›</a:t>
            </a:fld>
            <a:endParaRPr lang="en-US" altLang="ja-JP"/>
          </a:p>
        </p:txBody>
      </p:sp>
    </p:spTree>
    <p:extLst>
      <p:ext uri="{BB962C8B-B14F-4D97-AF65-F5344CB8AC3E}">
        <p14:creationId xmlns:p14="http://schemas.microsoft.com/office/powerpoint/2010/main" val="2070902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3430659E-A826-40A3-83EE-FEDC131C6CF9}" type="slidenum">
              <a:rPr lang="en-US" altLang="ja-JP"/>
              <a:pPr>
                <a:defRPr/>
              </a:pPr>
              <a:t>‹#›</a:t>
            </a:fld>
            <a:endParaRPr lang="en-US" altLang="ja-JP"/>
          </a:p>
        </p:txBody>
      </p:sp>
    </p:spTree>
    <p:extLst>
      <p:ext uri="{BB962C8B-B14F-4D97-AF65-F5344CB8AC3E}">
        <p14:creationId xmlns:p14="http://schemas.microsoft.com/office/powerpoint/2010/main" val="10573686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ＭＳ Ｐゴシック" panose="020B0600070205080204" pitchFamily="50" charset="-128"/>
              </a:defRPr>
            </a:lvl1pPr>
          </a:lstStyle>
          <a:p>
            <a:pPr>
              <a:defRPr/>
            </a:pPr>
            <a:fld id="{E4CB6934-CAAC-4F9E-B6C1-E4CB051A193F}" type="slidenum">
              <a:rPr lang="en-US" altLang="ja-JP"/>
              <a:pPr>
                <a:defRPr/>
              </a:pPr>
              <a:t>‹#›</a:t>
            </a:fld>
            <a:endParaRPr lang="en-US" altLang="ja-JP"/>
          </a:p>
        </p:txBody>
      </p:sp>
    </p:spTree>
    <p:extLst>
      <p:ext uri="{BB962C8B-B14F-4D97-AF65-F5344CB8AC3E}">
        <p14:creationId xmlns:p14="http://schemas.microsoft.com/office/powerpoint/2010/main" val="32925972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a:xfrm>
            <a:off x="7545388" y="6381750"/>
            <a:ext cx="2311400" cy="476250"/>
          </a:xfrm>
        </p:spPr>
        <p:txBody>
          <a:bodyPr/>
          <a:lstStyle>
            <a:lvl1pPr eaLnBrk="0" hangingPunct="0">
              <a:defRPr sz="1800" b="1">
                <a:latin typeface="ＭＳ Ｐゴシック" panose="020B0600070205080204" pitchFamily="50" charset="-128"/>
              </a:defRPr>
            </a:lvl1pPr>
          </a:lstStyle>
          <a:p>
            <a:pPr>
              <a:defRPr/>
            </a:pPr>
            <a:fld id="{6B656FD0-8EB7-42AF-B887-FEFF65ECCC2B}" type="slidenum">
              <a:rPr lang="en-US" altLang="ja-JP"/>
              <a:pPr>
                <a:defRPr/>
              </a:pPr>
              <a:t>‹#›</a:t>
            </a:fld>
            <a:endParaRPr lang="en-US" altLang="ja-JP"/>
          </a:p>
        </p:txBody>
      </p:sp>
    </p:spTree>
    <p:extLst>
      <p:ext uri="{BB962C8B-B14F-4D97-AF65-F5344CB8AC3E}">
        <p14:creationId xmlns:p14="http://schemas.microsoft.com/office/powerpoint/2010/main" val="254399234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5.xml" Type="http://schemas.openxmlformats.org/officeDocument/2006/relationships/slideLayout"/><Relationship Id="rId10" Target="../slideLayouts/slideLayout114.xml" Type="http://schemas.openxmlformats.org/officeDocument/2006/relationships/slideLayout"/><Relationship Id="rId11" Target="../slideLayouts/slideLayout115.xml" Type="http://schemas.openxmlformats.org/officeDocument/2006/relationships/slideLayout"/><Relationship Id="rId12" Target="../slideLayouts/slideLayout116.xml" Type="http://schemas.openxmlformats.org/officeDocument/2006/relationships/slideLayout"/><Relationship Id="rId13" Target="../theme/theme10.xml" Type="http://schemas.openxmlformats.org/officeDocument/2006/relationships/theme"/><Relationship Id="rId2" Target="../slideLayouts/slideLayout106.xml" Type="http://schemas.openxmlformats.org/officeDocument/2006/relationships/slideLayout"/><Relationship Id="rId3" Target="../slideLayouts/slideLayout107.xml" Type="http://schemas.openxmlformats.org/officeDocument/2006/relationships/slideLayout"/><Relationship Id="rId4" Target="../slideLayouts/slideLayout108.xml" Type="http://schemas.openxmlformats.org/officeDocument/2006/relationships/slideLayout"/><Relationship Id="rId5" Target="../slideLayouts/slideLayout109.xml" Type="http://schemas.openxmlformats.org/officeDocument/2006/relationships/slideLayout"/><Relationship Id="rId6" Target="../slideLayouts/slideLayout110.xml" Type="http://schemas.openxmlformats.org/officeDocument/2006/relationships/slideLayout"/><Relationship Id="rId7" Target="../slideLayouts/slideLayout111.xml" Type="http://schemas.openxmlformats.org/officeDocument/2006/relationships/slideLayout"/><Relationship Id="rId8" Target="../slideLayouts/slideLayout112.xml" Type="http://schemas.openxmlformats.org/officeDocument/2006/relationships/slideLayout"/><Relationship Id="rId9" Target="../slideLayouts/slideLayout113.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7.xml" Type="http://schemas.openxmlformats.org/officeDocument/2006/relationships/slideLayout"/><Relationship Id="rId10" Target="../slideLayouts/slideLayout126.xml" Type="http://schemas.openxmlformats.org/officeDocument/2006/relationships/slideLayout"/><Relationship Id="rId11" Target="../slideLayouts/slideLayout127.xml" Type="http://schemas.openxmlformats.org/officeDocument/2006/relationships/slideLayout"/><Relationship Id="rId12" Target="../slideLayouts/slideLayout128.xml" Type="http://schemas.openxmlformats.org/officeDocument/2006/relationships/slideLayout"/><Relationship Id="rId13" Target="../theme/theme11.xml" Type="http://schemas.openxmlformats.org/officeDocument/2006/relationships/theme"/><Relationship Id="rId2" Target="../slideLayouts/slideLayout118.xml" Type="http://schemas.openxmlformats.org/officeDocument/2006/relationships/slideLayout"/><Relationship Id="rId3" Target="../slideLayouts/slideLayout119.xml" Type="http://schemas.openxmlformats.org/officeDocument/2006/relationships/slideLayout"/><Relationship Id="rId4" Target="../slideLayouts/slideLayout120.xml" Type="http://schemas.openxmlformats.org/officeDocument/2006/relationships/slideLayout"/><Relationship Id="rId5" Target="../slideLayouts/slideLayout121.xml" Type="http://schemas.openxmlformats.org/officeDocument/2006/relationships/slideLayout"/><Relationship Id="rId6" Target="../slideLayouts/slideLayout122.xml" Type="http://schemas.openxmlformats.org/officeDocument/2006/relationships/slideLayout"/><Relationship Id="rId7" Target="../slideLayouts/slideLayout123.xml" Type="http://schemas.openxmlformats.org/officeDocument/2006/relationships/slideLayout"/><Relationship Id="rId8" Target="../slideLayouts/slideLayout124.xml" Type="http://schemas.openxmlformats.org/officeDocument/2006/relationships/slideLayout"/><Relationship Id="rId9" Target="../slideLayouts/slideLayout125.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9.xml" Type="http://schemas.openxmlformats.org/officeDocument/2006/relationships/slideLayout"/><Relationship Id="rId10" Target="../slideLayouts/slideLayout138.xml" Type="http://schemas.openxmlformats.org/officeDocument/2006/relationships/slideLayout"/><Relationship Id="rId11" Target="../slideLayouts/slideLayout139.xml" Type="http://schemas.openxmlformats.org/officeDocument/2006/relationships/slideLayout"/><Relationship Id="rId12" Target="../slideLayouts/slideLayout140.xml" Type="http://schemas.openxmlformats.org/officeDocument/2006/relationships/slideLayout"/><Relationship Id="rId13" Target="../theme/theme12.xml" Type="http://schemas.openxmlformats.org/officeDocument/2006/relationships/theme"/><Relationship Id="rId2" Target="../slideLayouts/slideLayout130.xml" Type="http://schemas.openxmlformats.org/officeDocument/2006/relationships/slideLayout"/><Relationship Id="rId3" Target="../slideLayouts/slideLayout131.xml" Type="http://schemas.openxmlformats.org/officeDocument/2006/relationships/slideLayout"/><Relationship Id="rId4" Target="../slideLayouts/slideLayout132.xml" Type="http://schemas.openxmlformats.org/officeDocument/2006/relationships/slideLayout"/><Relationship Id="rId5" Target="../slideLayouts/slideLayout133.xml" Type="http://schemas.openxmlformats.org/officeDocument/2006/relationships/slideLayout"/><Relationship Id="rId6" Target="../slideLayouts/slideLayout134.xml" Type="http://schemas.openxmlformats.org/officeDocument/2006/relationships/slideLayout"/><Relationship Id="rId7" Target="../slideLayouts/slideLayout135.xml" Type="http://schemas.openxmlformats.org/officeDocument/2006/relationships/slideLayout"/><Relationship Id="rId8" Target="../slideLayouts/slideLayout136.xml" Type="http://schemas.openxmlformats.org/officeDocument/2006/relationships/slideLayout"/><Relationship Id="rId9" Target="../slideLayouts/slideLayout137.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141.xml" Type="http://schemas.openxmlformats.org/officeDocument/2006/relationships/slideLayout"/><Relationship Id="rId10" Target="../slideLayouts/slideLayout150.xml" Type="http://schemas.openxmlformats.org/officeDocument/2006/relationships/slideLayout"/><Relationship Id="rId11" Target="../slideLayouts/slideLayout151.xml" Type="http://schemas.openxmlformats.org/officeDocument/2006/relationships/slideLayout"/><Relationship Id="rId12" Target="../slideLayouts/slideLayout152.xml" Type="http://schemas.openxmlformats.org/officeDocument/2006/relationships/slideLayout"/><Relationship Id="rId13" Target="../theme/theme13.xml" Type="http://schemas.openxmlformats.org/officeDocument/2006/relationships/theme"/><Relationship Id="rId14" Target="../media/image1.png" Type="http://schemas.openxmlformats.org/officeDocument/2006/relationships/image"/><Relationship Id="rId15" Target="../media/image2.png" Type="http://schemas.openxmlformats.org/officeDocument/2006/relationships/image"/><Relationship Id="rId16" Target="../media/image3.png" Type="http://schemas.openxmlformats.org/officeDocument/2006/relationships/image"/><Relationship Id="rId17" Target="../media/image4.wmf" Type="http://schemas.openxmlformats.org/officeDocument/2006/relationships/image"/><Relationship Id="rId2" Target="../slideLayouts/slideLayout142.xml" Type="http://schemas.openxmlformats.org/officeDocument/2006/relationships/slideLayout"/><Relationship Id="rId3" Target="../slideLayouts/slideLayout143.xml" Type="http://schemas.openxmlformats.org/officeDocument/2006/relationships/slideLayout"/><Relationship Id="rId4" Target="../slideLayouts/slideLayout144.xml" Type="http://schemas.openxmlformats.org/officeDocument/2006/relationships/slideLayout"/><Relationship Id="rId5" Target="../slideLayouts/slideLayout145.xml" Type="http://schemas.openxmlformats.org/officeDocument/2006/relationships/slideLayout"/><Relationship Id="rId6" Target="../slideLayouts/slideLayout146.xml" Type="http://schemas.openxmlformats.org/officeDocument/2006/relationships/slideLayout"/><Relationship Id="rId7" Target="../slideLayouts/slideLayout147.xml" Type="http://schemas.openxmlformats.org/officeDocument/2006/relationships/slideLayout"/><Relationship Id="rId8" Target="../slideLayouts/slideLayout148.xml" Type="http://schemas.openxmlformats.org/officeDocument/2006/relationships/slideLayout"/><Relationship Id="rId9" Target="../slideLayouts/slideLayout149.xml" Type="http://schemas.openxmlformats.org/officeDocument/2006/relationships/slideLayout"/></Relationships>
</file>

<file path=ppt/slideMasters/_rels/slideMaster14.xml.rels><?xml version="1.0" encoding="UTF-8" standalone="yes"?><Relationships xmlns="http://schemas.openxmlformats.org/package/2006/relationships"><Relationship Id="rId1" Target="../slideLayouts/slideLayout153.xml" Type="http://schemas.openxmlformats.org/officeDocument/2006/relationships/slideLayout"/><Relationship Id="rId10" Target="../slideLayouts/slideLayout162.xml" Type="http://schemas.openxmlformats.org/officeDocument/2006/relationships/slideLayout"/><Relationship Id="rId11" Target="../slideLayouts/slideLayout163.xml" Type="http://schemas.openxmlformats.org/officeDocument/2006/relationships/slideLayout"/><Relationship Id="rId12" Target="../theme/theme14.xml" Type="http://schemas.openxmlformats.org/officeDocument/2006/relationships/theme"/><Relationship Id="rId2" Target="../slideLayouts/slideLayout154.xml" Type="http://schemas.openxmlformats.org/officeDocument/2006/relationships/slideLayout"/><Relationship Id="rId3" Target="../slideLayouts/slideLayout155.xml" Type="http://schemas.openxmlformats.org/officeDocument/2006/relationships/slideLayout"/><Relationship Id="rId4" Target="../slideLayouts/slideLayout156.xml" Type="http://schemas.openxmlformats.org/officeDocument/2006/relationships/slideLayout"/><Relationship Id="rId5" Target="../slideLayouts/slideLayout157.xml" Type="http://schemas.openxmlformats.org/officeDocument/2006/relationships/slideLayout"/><Relationship Id="rId6" Target="../slideLayouts/slideLayout158.xml" Type="http://schemas.openxmlformats.org/officeDocument/2006/relationships/slideLayout"/><Relationship Id="rId7" Target="../slideLayouts/slideLayout159.xml" Type="http://schemas.openxmlformats.org/officeDocument/2006/relationships/slideLayout"/><Relationship Id="rId8" Target="../slideLayouts/slideLayout160.xml" Type="http://schemas.openxmlformats.org/officeDocument/2006/relationships/slideLayout"/><Relationship Id="rId9" Target="../slideLayouts/slideLayout161.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slideLayouts/slideLayout56.xml" Type="http://schemas.openxmlformats.org/officeDocument/2006/relationships/slideLayout"/><Relationship Id="rId13"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slideLayouts/slideLayout104.xml" Type="http://schemas.openxmlformats.org/officeDocument/2006/relationships/slideLayout"/><Relationship Id="rId13"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082137-AE63-40F6-8EB6-A23679EEF65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06" r:id="rId1"/>
    <p:sldLayoutId id="2147498407" r:id="rId2"/>
    <p:sldLayoutId id="2147498408" r:id="rId3"/>
    <p:sldLayoutId id="2147498409" r:id="rId4"/>
    <p:sldLayoutId id="2147498410" r:id="rId5"/>
    <p:sldLayoutId id="2147498411" r:id="rId6"/>
    <p:sldLayoutId id="2147498412" r:id="rId7"/>
    <p:sldLayoutId id="2147498413" r:id="rId8"/>
    <p:sldLayoutId id="2147498414" r:id="rId9"/>
    <p:sldLayoutId id="2147498415" r:id="rId10"/>
    <p:sldLayoutId id="2147498416" r:id="rId11"/>
    <p:sldLayoutId id="214749842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A8CB5B5-CA1E-4698-A794-F6D5C9BD619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22" r:id="rId1"/>
    <p:sldLayoutId id="2147498523" r:id="rId2"/>
    <p:sldLayoutId id="2147498524" r:id="rId3"/>
    <p:sldLayoutId id="2147498525" r:id="rId4"/>
    <p:sldLayoutId id="2147498526" r:id="rId5"/>
    <p:sldLayoutId id="2147498527" r:id="rId6"/>
    <p:sldLayoutId id="2147498528" r:id="rId7"/>
    <p:sldLayoutId id="2147498529" r:id="rId8"/>
    <p:sldLayoutId id="2147498530" r:id="rId9"/>
    <p:sldLayoutId id="2147498531" r:id="rId10"/>
    <p:sldLayoutId id="2147498532" r:id="rId11"/>
    <p:sldLayoutId id="214749853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8DA5A46-8E69-4A1A-A5E0-D67C5869A38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34" r:id="rId1"/>
    <p:sldLayoutId id="2147498535" r:id="rId2"/>
    <p:sldLayoutId id="2147498536" r:id="rId3"/>
    <p:sldLayoutId id="2147498537" r:id="rId4"/>
    <p:sldLayoutId id="2147498538" r:id="rId5"/>
    <p:sldLayoutId id="2147498539" r:id="rId6"/>
    <p:sldLayoutId id="2147498540" r:id="rId7"/>
    <p:sldLayoutId id="2147498541" r:id="rId8"/>
    <p:sldLayoutId id="2147498542" r:id="rId9"/>
    <p:sldLayoutId id="2147498543" r:id="rId10"/>
    <p:sldLayoutId id="2147498544" r:id="rId11"/>
    <p:sldLayoutId id="214749854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4ECBF77-7C3D-4C01-94A2-CF177EAA35D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46" r:id="rId1"/>
    <p:sldLayoutId id="2147498547" r:id="rId2"/>
    <p:sldLayoutId id="2147498548" r:id="rId3"/>
    <p:sldLayoutId id="2147498549" r:id="rId4"/>
    <p:sldLayoutId id="2147498550" r:id="rId5"/>
    <p:sldLayoutId id="2147498551" r:id="rId6"/>
    <p:sldLayoutId id="2147498552" r:id="rId7"/>
    <p:sldLayoutId id="2147498553" r:id="rId8"/>
    <p:sldLayoutId id="2147498554" r:id="rId9"/>
    <p:sldLayoutId id="2147498555" r:id="rId10"/>
    <p:sldLayoutId id="2147498556" r:id="rId11"/>
    <p:sldLayoutId id="2147498557"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B854A91-7B83-493B-A6DB-6D9D5DE54493}" type="slidenum">
              <a:rPr lang="en-US" altLang="ja-JP"/>
              <a:pPr>
                <a:defRPr/>
              </a:pPr>
              <a:t>‹#›</a:t>
            </a:fld>
            <a:endParaRPr lang="en-US" altLang="ja-JP"/>
          </a:p>
        </p:txBody>
      </p:sp>
      <p:grpSp>
        <p:nvGrpSpPr>
          <p:cNvPr id="15366" name="Group 18"/>
          <p:cNvGrpSpPr>
            <a:grpSpLocks/>
          </p:cNvGrpSpPr>
          <p:nvPr userDrawn="1"/>
        </p:nvGrpSpPr>
        <p:grpSpPr bwMode="auto">
          <a:xfrm>
            <a:off x="0" y="0"/>
            <a:ext cx="9906000" cy="546100"/>
            <a:chOff x="0" y="0"/>
            <a:chExt cx="5760" cy="344"/>
          </a:xfrm>
        </p:grpSpPr>
        <p:pic>
          <p:nvPicPr>
            <p:cNvPr id="15369"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Group 17"/>
            <p:cNvGrpSpPr>
              <a:grpSpLocks/>
            </p:cNvGrpSpPr>
            <p:nvPr userDrawn="1"/>
          </p:nvGrpSpPr>
          <p:grpSpPr bwMode="auto">
            <a:xfrm>
              <a:off x="0" y="0"/>
              <a:ext cx="5760" cy="318"/>
              <a:chOff x="0" y="0"/>
              <a:chExt cx="5760" cy="318"/>
            </a:xfrm>
          </p:grpSpPr>
          <p:pic>
            <p:nvPicPr>
              <p:cNvPr id="15371"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7" name="Rectangle 2"/>
          <p:cNvSpPr>
            <a:spLocks noGrp="1" noChangeArrowheads="1"/>
          </p:cNvSpPr>
          <p:nvPr>
            <p:ph type="title"/>
          </p:nvPr>
        </p:nvSpPr>
        <p:spPr bwMode="auto">
          <a:xfrm>
            <a:off x="0" y="0"/>
            <a:ext cx="5343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5368"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8226425" y="0"/>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558" r:id="rId1"/>
    <p:sldLayoutId id="2147498559" r:id="rId2"/>
    <p:sldLayoutId id="2147498560" r:id="rId3"/>
    <p:sldLayoutId id="2147498561" r:id="rId4"/>
    <p:sldLayoutId id="2147498562" r:id="rId5"/>
    <p:sldLayoutId id="2147498563" r:id="rId6"/>
    <p:sldLayoutId id="2147498564" r:id="rId7"/>
    <p:sldLayoutId id="2147498565" r:id="rId8"/>
    <p:sldLayoutId id="2147498566" r:id="rId9"/>
    <p:sldLayoutId id="2147498567" r:id="rId10"/>
    <p:sldLayoutId id="2147498568" r:id="rId11"/>
    <p:sldLayoutId id="2147498569" r:id="rId12"/>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945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1A368C7-63D7-4351-8C60-B4625FC66A8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605" r:id="rId1"/>
    <p:sldLayoutId id="2147498606" r:id="rId2"/>
    <p:sldLayoutId id="2147498607" r:id="rId3"/>
    <p:sldLayoutId id="2147498608" r:id="rId4"/>
    <p:sldLayoutId id="2147498609" r:id="rId5"/>
    <p:sldLayoutId id="2147498610" r:id="rId6"/>
    <p:sldLayoutId id="2147498611" r:id="rId7"/>
    <p:sldLayoutId id="2147498612" r:id="rId8"/>
    <p:sldLayoutId id="2147498613" r:id="rId9"/>
    <p:sldLayoutId id="2147498614" r:id="rId10"/>
    <p:sldLayoutId id="214749861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3888"/>
            <a:ext cx="9906000" cy="39687"/>
            <a:chOff x="0" y="393"/>
            <a:chExt cx="6240" cy="25"/>
          </a:xfrm>
        </p:grpSpPr>
        <p:sp>
          <p:nvSpPr>
            <p:cNvPr id="3081" name="Line 3"/>
            <p:cNvSpPr>
              <a:spLocks noChangeShapeType="1"/>
            </p:cNvSpPr>
            <p:nvPr userDrawn="1"/>
          </p:nvSpPr>
          <p:spPr bwMode="gray">
            <a:xfrm>
              <a:off x="23" y="418"/>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 name="Line 4"/>
            <p:cNvSpPr>
              <a:spLocks noChangeShapeType="1"/>
            </p:cNvSpPr>
            <p:nvPr userDrawn="1"/>
          </p:nvSpPr>
          <p:spPr bwMode="gray">
            <a:xfrm>
              <a:off x="0" y="393"/>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075" name="Rectangle 6"/>
          <p:cNvSpPr>
            <a:spLocks noGrp="1" noChangeArrowheads="1"/>
          </p:cNvSpPr>
          <p:nvPr>
            <p:ph type="body" idx="1"/>
          </p:nvPr>
        </p:nvSpPr>
        <p:spPr bwMode="auto">
          <a:xfrm>
            <a:off x="344488" y="981075"/>
            <a:ext cx="864393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937" name="Rectangle 9"/>
          <p:cNvSpPr>
            <a:spLocks noGrp="1" noChangeArrowheads="1"/>
          </p:cNvSpPr>
          <p:nvPr>
            <p:ph type="sldNum" sz="quarter" idx="4"/>
          </p:nvPr>
        </p:nvSpPr>
        <p:spPr bwMode="auto">
          <a:xfrm>
            <a:off x="3771900" y="6553200"/>
            <a:ext cx="2311400" cy="28575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D214CA49-1BD5-49AF-9B4C-D4E2723CE59C}" type="slidenum">
              <a:rPr lang="en-US" altLang="ja-JP"/>
              <a:pPr>
                <a:defRPr/>
              </a:pPr>
              <a:t>‹#›</a:t>
            </a:fld>
            <a:endParaRPr lang="en-US" altLang="ja-JP"/>
          </a:p>
        </p:txBody>
      </p:sp>
      <p:sp>
        <p:nvSpPr>
          <p:cNvPr id="3077" name="Line 12"/>
          <p:cNvSpPr>
            <a:spLocks noChangeShapeType="1"/>
          </p:cNvSpPr>
          <p:nvPr/>
        </p:nvSpPr>
        <p:spPr bwMode="gray">
          <a:xfrm>
            <a:off x="36513" y="663575"/>
            <a:ext cx="9869487"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 name="Line 13"/>
          <p:cNvSpPr>
            <a:spLocks noChangeShapeType="1"/>
          </p:cNvSpPr>
          <p:nvPr/>
        </p:nvSpPr>
        <p:spPr bwMode="gray">
          <a:xfrm>
            <a:off x="0" y="623888"/>
            <a:ext cx="9869488"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942" name="Line 14"/>
          <p:cNvSpPr>
            <a:spLocks noChangeShapeType="1"/>
          </p:cNvSpPr>
          <p:nvPr/>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eaLnBrk="1" hangingPunct="1">
              <a:defRPr/>
            </a:pPr>
            <a:endParaRPr lang="ja-JP" altLang="en-US" sz="1600">
              <a:solidFill>
                <a:prstClr val="black"/>
              </a:solidFill>
            </a:endParaRPr>
          </a:p>
        </p:txBody>
      </p:sp>
      <p:sp>
        <p:nvSpPr>
          <p:cNvPr id="2056" name="Text Box 18"/>
          <p:cNvSpPr txBox="1">
            <a:spLocks noChangeArrowheads="1"/>
          </p:cNvSpPr>
          <p:nvPr/>
        </p:nvSpPr>
        <p:spPr bwMode="auto">
          <a:xfrm>
            <a:off x="5916613" y="6583363"/>
            <a:ext cx="3962400" cy="228600"/>
          </a:xfrm>
          <a:prstGeom prst="rect">
            <a:avLst/>
          </a:prstGeom>
          <a:noFill/>
          <a:ln>
            <a:noFill/>
          </a:ln>
        </p:spPr>
        <p:txBody>
          <a:bodyPr wrap="none">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r" eaLnBrk="1" hangingPunct="1">
              <a:spcBef>
                <a:spcPct val="50000"/>
              </a:spcBef>
              <a:defRPr/>
            </a:pPr>
            <a:r>
              <a:rPr lang="en-US" altLang="ja-JP" sz="900">
                <a:solidFill>
                  <a:srgbClr val="595757"/>
                </a:solidFill>
                <a:cs typeface="Times New Roman" pitchFamily="18" charset="0"/>
              </a:rPr>
              <a:t>Copyright (C) </a:t>
            </a:r>
            <a:r>
              <a:rPr lang="ja-JP" altLang="en-US" sz="900">
                <a:solidFill>
                  <a:srgbClr val="595757"/>
                </a:solidFill>
                <a:cs typeface="Times New Roman" pitchFamily="18" charset="0"/>
              </a:rPr>
              <a:t>運輸安全マネジメント</a:t>
            </a:r>
            <a:r>
              <a:rPr lang="ja-JP" altLang="ja-JP" sz="900">
                <a:solidFill>
                  <a:srgbClr val="595757"/>
                </a:solidFill>
                <a:cs typeface="Times New Roman" pitchFamily="18" charset="0"/>
              </a:rPr>
              <a:t>普及・啓発</a:t>
            </a:r>
            <a:r>
              <a:rPr lang="ja-JP" altLang="en-US" sz="900">
                <a:solidFill>
                  <a:srgbClr val="595757"/>
                </a:solidFill>
                <a:cs typeface="Times New Roman" pitchFamily="18" charset="0"/>
              </a:rPr>
              <a:t>推進協議会</a:t>
            </a:r>
            <a:r>
              <a:rPr lang="en-US" altLang="ja-JP" sz="900">
                <a:solidFill>
                  <a:srgbClr val="595757"/>
                </a:solidFill>
                <a:cs typeface="Times New Roman" pitchFamily="18" charset="0"/>
              </a:rPr>
              <a:t>. All Rights Reserved</a:t>
            </a:r>
          </a:p>
        </p:txBody>
      </p:sp>
    </p:spTree>
  </p:cSld>
  <p:clrMap bg1="lt1" tx1="dk1" bg2="lt2" tx2="dk2" accent1="accent1" accent2="accent2" accent3="accent3" accent4="accent4" accent5="accent5" accent6="accent6" hlink="hlink" folHlink="folHlink"/>
  <p:sldLayoutIdLst>
    <p:sldLayoutId id="2147498429" r:id="rId1"/>
    <p:sldLayoutId id="2147498430" r:id="rId2"/>
    <p:sldLayoutId id="2147498431" r:id="rId3"/>
    <p:sldLayoutId id="2147498432" r:id="rId4"/>
    <p:sldLayoutId id="2147498433" r:id="rId5"/>
    <p:sldLayoutId id="2147498434" r:id="rId6"/>
    <p:sldLayoutId id="2147498435" r:id="rId7"/>
    <p:sldLayoutId id="2147498436" r:id="rId8"/>
    <p:sldLayoutId id="2147498437" r:id="rId9"/>
    <p:sldLayoutId id="2147498438" r:id="rId10"/>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sz="32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sz="32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sz="32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sz="3200" b="1">
          <a:solidFill>
            <a:schemeClr val="tx2"/>
          </a:solidFill>
          <a:latin typeface="ＭＳ Ｐゴシック" pitchFamily="50" charset="-128"/>
          <a:ea typeface="ＭＳ Ｐゴシック" pitchFamily="50" charset="-128"/>
        </a:defRPr>
      </a:lvl9pPr>
    </p:titleStyle>
    <p:bodyStyle>
      <a:lvl1pPr marL="457200" indent="-457200"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n-lt"/>
          <a:ea typeface="+mn-ea"/>
          <a:cs typeface="+mn-cs"/>
        </a:defRPr>
      </a:lvl1pPr>
      <a:lvl2pPr marL="838200" indent="-381000"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mn-lt"/>
          <a:ea typeface="+mn-ea"/>
        </a:defRPr>
      </a:lvl2pPr>
      <a:lvl3pPr marL="1257300" indent="-342900"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mn-lt"/>
          <a:ea typeface="+mn-ea"/>
        </a:defRPr>
      </a:lvl3pPr>
      <a:lvl4pPr marL="1676400" indent="-304800"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mn-lt"/>
          <a:ea typeface="+mn-ea"/>
        </a:defRPr>
      </a:lvl4pPr>
      <a:lvl5pPr marL="2133600" indent="-304800"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mn-lt"/>
          <a:ea typeface="+mn-ea"/>
        </a:defRPr>
      </a:lvl5pPr>
      <a:lvl6pPr marL="25908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6pPr>
      <a:lvl7pPr marL="30480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7pPr>
      <a:lvl8pPr marL="35052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8pPr>
      <a:lvl9pPr marL="39624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0164" name="Rectangle 4"/>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ea typeface="ＭＳ Ｐゴシック" pitchFamily="50" charset="-128"/>
              </a:defRPr>
            </a:lvl1pPr>
          </a:lstStyle>
          <a:p>
            <a:pPr>
              <a:defRPr/>
            </a:pPr>
            <a:endParaRPr lang="en-US" altLang="ja-JP"/>
          </a:p>
        </p:txBody>
      </p:sp>
      <p:sp>
        <p:nvSpPr>
          <p:cNvPr id="220165" name="Rectangle 5"/>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50" charset="-128"/>
              </a:defRPr>
            </a:lvl1pPr>
          </a:lstStyle>
          <a:p>
            <a:pPr>
              <a:defRPr/>
            </a:pPr>
            <a:endParaRPr lang="en-US" altLang="ja-JP"/>
          </a:p>
        </p:txBody>
      </p:sp>
      <p:sp>
        <p:nvSpPr>
          <p:cNvPr id="220166" name="Rectangle 6"/>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4AB527-8939-4B26-88C1-D25D02AE8078}"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17" r:id="rId1"/>
    <p:sldLayoutId id="2147498418" r:id="rId2"/>
    <p:sldLayoutId id="2147498419" r:id="rId3"/>
    <p:sldLayoutId id="2147498420" r:id="rId4"/>
    <p:sldLayoutId id="2147498421" r:id="rId5"/>
    <p:sldLayoutId id="2147498422" r:id="rId6"/>
    <p:sldLayoutId id="2147498423" r:id="rId7"/>
    <p:sldLayoutId id="2147498424" r:id="rId8"/>
    <p:sldLayoutId id="2147498425" r:id="rId9"/>
    <p:sldLayoutId id="2147498426" r:id="rId10"/>
    <p:sldLayoutId id="214749842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23888"/>
            <a:ext cx="9906000" cy="39687"/>
            <a:chOff x="0" y="393"/>
            <a:chExt cx="6240" cy="25"/>
          </a:xfrm>
        </p:grpSpPr>
        <p:sp>
          <p:nvSpPr>
            <p:cNvPr id="5129" name="Line 3"/>
            <p:cNvSpPr>
              <a:spLocks noChangeShapeType="1"/>
            </p:cNvSpPr>
            <p:nvPr userDrawn="1"/>
          </p:nvSpPr>
          <p:spPr bwMode="gray">
            <a:xfrm>
              <a:off x="23" y="418"/>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30" name="Line 4"/>
            <p:cNvSpPr>
              <a:spLocks noChangeShapeType="1"/>
            </p:cNvSpPr>
            <p:nvPr userDrawn="1"/>
          </p:nvSpPr>
          <p:spPr bwMode="gray">
            <a:xfrm>
              <a:off x="0" y="393"/>
              <a:ext cx="6217"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5123" name="Rectangle 6"/>
          <p:cNvSpPr>
            <a:spLocks noGrp="1" noChangeArrowheads="1"/>
          </p:cNvSpPr>
          <p:nvPr>
            <p:ph type="body" idx="1"/>
          </p:nvPr>
        </p:nvSpPr>
        <p:spPr bwMode="auto">
          <a:xfrm>
            <a:off x="344488" y="981075"/>
            <a:ext cx="864235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937" name="Rectangle 9"/>
          <p:cNvSpPr>
            <a:spLocks noGrp="1" noChangeArrowheads="1"/>
          </p:cNvSpPr>
          <p:nvPr>
            <p:ph type="sldNum" sz="quarter" idx="4"/>
          </p:nvPr>
        </p:nvSpPr>
        <p:spPr bwMode="auto">
          <a:xfrm>
            <a:off x="3771900" y="6553200"/>
            <a:ext cx="2311400" cy="285750"/>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8BF2DF1B-F0EE-4CEF-B541-FE6F885CBCEE}" type="slidenum">
              <a:rPr lang="en-US" altLang="ja-JP"/>
              <a:pPr>
                <a:defRPr/>
              </a:pPr>
              <a:t>‹#›</a:t>
            </a:fld>
            <a:endParaRPr lang="en-US" altLang="ja-JP"/>
          </a:p>
        </p:txBody>
      </p:sp>
      <p:sp>
        <p:nvSpPr>
          <p:cNvPr id="5125" name="Line 12"/>
          <p:cNvSpPr>
            <a:spLocks noChangeShapeType="1"/>
          </p:cNvSpPr>
          <p:nvPr userDrawn="1"/>
        </p:nvSpPr>
        <p:spPr bwMode="gray">
          <a:xfrm>
            <a:off x="36513" y="663575"/>
            <a:ext cx="9869487"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6" name="Line 13"/>
          <p:cNvSpPr>
            <a:spLocks noChangeShapeType="1"/>
          </p:cNvSpPr>
          <p:nvPr userDrawn="1"/>
        </p:nvSpPr>
        <p:spPr bwMode="gray">
          <a:xfrm>
            <a:off x="0" y="623888"/>
            <a:ext cx="9869488"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942" name="Line 14"/>
          <p:cNvSpPr>
            <a:spLocks noChangeShapeType="1"/>
          </p:cNvSpPr>
          <p:nvPr userDrawn="1"/>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eaLnBrk="1" hangingPunct="1">
              <a:defRPr/>
            </a:pPr>
            <a:endParaRPr lang="ja-JP" altLang="en-US" sz="1600">
              <a:solidFill>
                <a:prstClr val="black"/>
              </a:solidFill>
            </a:endParaRPr>
          </a:p>
        </p:txBody>
      </p:sp>
      <p:sp>
        <p:nvSpPr>
          <p:cNvPr id="2056" name="Text Box 18"/>
          <p:cNvSpPr txBox="1">
            <a:spLocks noChangeArrowheads="1"/>
          </p:cNvSpPr>
          <p:nvPr userDrawn="1"/>
        </p:nvSpPr>
        <p:spPr bwMode="auto">
          <a:xfrm>
            <a:off x="5916613" y="6583363"/>
            <a:ext cx="3962400" cy="228600"/>
          </a:xfrm>
          <a:prstGeom prst="rect">
            <a:avLst/>
          </a:prstGeom>
          <a:noFill/>
          <a:ln>
            <a:noFill/>
          </a:ln>
        </p:spPr>
        <p:txBody>
          <a:bodyPr wrap="none">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r" eaLnBrk="1" hangingPunct="1">
              <a:spcBef>
                <a:spcPct val="50000"/>
              </a:spcBef>
              <a:defRPr/>
            </a:pPr>
            <a:r>
              <a:rPr lang="en-US" altLang="ja-JP" sz="900">
                <a:solidFill>
                  <a:srgbClr val="595757"/>
                </a:solidFill>
                <a:cs typeface="Times New Roman" pitchFamily="18" charset="0"/>
              </a:rPr>
              <a:t>Copyright (C) </a:t>
            </a:r>
            <a:r>
              <a:rPr lang="ja-JP" altLang="en-US" sz="900">
                <a:solidFill>
                  <a:srgbClr val="595757"/>
                </a:solidFill>
                <a:cs typeface="Times New Roman" pitchFamily="18" charset="0"/>
              </a:rPr>
              <a:t>運輸安全マネジメント</a:t>
            </a:r>
            <a:r>
              <a:rPr lang="ja-JP" altLang="ja-JP" sz="900">
                <a:solidFill>
                  <a:srgbClr val="595757"/>
                </a:solidFill>
                <a:cs typeface="Times New Roman" pitchFamily="18" charset="0"/>
              </a:rPr>
              <a:t>普及・啓発</a:t>
            </a:r>
            <a:r>
              <a:rPr lang="ja-JP" altLang="en-US" sz="900">
                <a:solidFill>
                  <a:srgbClr val="595757"/>
                </a:solidFill>
                <a:cs typeface="Times New Roman" pitchFamily="18" charset="0"/>
              </a:rPr>
              <a:t>推進協議会</a:t>
            </a:r>
            <a:r>
              <a:rPr lang="en-US" altLang="ja-JP" sz="900">
                <a:solidFill>
                  <a:srgbClr val="595757"/>
                </a:solidFill>
                <a:cs typeface="Times New Roman" pitchFamily="18" charset="0"/>
              </a:rPr>
              <a:t>. All Rights Reserved</a:t>
            </a:r>
          </a:p>
        </p:txBody>
      </p:sp>
    </p:spTree>
  </p:cSld>
  <p:clrMap bg1="lt1" tx1="dk1" bg2="lt2" tx2="dk2" accent1="accent1" accent2="accent2" accent3="accent3" accent4="accent4" accent5="accent5" accent6="accent6" hlink="hlink" folHlink="folHlink"/>
  <p:sldLayoutIdLst>
    <p:sldLayoutId id="2147498439" r:id="rId1"/>
    <p:sldLayoutId id="2147498440" r:id="rId2"/>
    <p:sldLayoutId id="2147498441" r:id="rId3"/>
    <p:sldLayoutId id="2147498442" r:id="rId4"/>
    <p:sldLayoutId id="2147498443" r:id="rId5"/>
    <p:sldLayoutId id="2147498444" r:id="rId6"/>
    <p:sldLayoutId id="2147498445" r:id="rId7"/>
    <p:sldLayoutId id="2147498446" r:id="rId8"/>
    <p:sldLayoutId id="2147498447" r:id="rId9"/>
    <p:sldLayoutId id="2147498448" r:id="rId10"/>
    <p:sldLayoutId id="2147498449" r:id="rId11"/>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sz="32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sz="32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sz="32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sz="32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sz="3200" b="1">
          <a:solidFill>
            <a:schemeClr val="tx2"/>
          </a:solidFill>
          <a:latin typeface="ＭＳ Ｐゴシック" pitchFamily="50" charset="-128"/>
          <a:ea typeface="ＭＳ Ｐゴシック" pitchFamily="50" charset="-128"/>
        </a:defRPr>
      </a:lvl9pPr>
    </p:titleStyle>
    <p:bodyStyle>
      <a:lvl1pPr marL="457200" indent="-457200"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n-lt"/>
          <a:ea typeface="+mn-ea"/>
          <a:cs typeface="+mn-cs"/>
        </a:defRPr>
      </a:lvl1pPr>
      <a:lvl2pPr marL="838200" indent="-381000"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mn-lt"/>
          <a:ea typeface="+mn-ea"/>
        </a:defRPr>
      </a:lvl2pPr>
      <a:lvl3pPr marL="1257300" indent="-342900"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mn-lt"/>
          <a:ea typeface="+mn-ea"/>
        </a:defRPr>
      </a:lvl3pPr>
      <a:lvl4pPr marL="1676400" indent="-304800"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mn-lt"/>
          <a:ea typeface="+mn-ea"/>
        </a:defRPr>
      </a:lvl4pPr>
      <a:lvl5pPr marL="2133600" indent="-304800"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mn-lt"/>
          <a:ea typeface="+mn-ea"/>
        </a:defRPr>
      </a:lvl5pPr>
      <a:lvl6pPr marL="25908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6pPr>
      <a:lvl7pPr marL="30480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7pPr>
      <a:lvl8pPr marL="35052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8pPr>
      <a:lvl9pPr marL="3962400" indent="-304800" algn="l" rtl="0" fontAlgn="base">
        <a:lnSpc>
          <a:spcPct val="90000"/>
        </a:lnSpc>
        <a:spcBef>
          <a:spcPct val="50000"/>
        </a:spcBef>
        <a:spcAft>
          <a:spcPct val="0"/>
        </a:spcAft>
        <a:buClr>
          <a:srgbClr val="0033CC"/>
        </a:buClr>
        <a:buFont typeface="Wingdings" pitchFamily="2" charset="2"/>
        <a:buChar char="ü"/>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43A0C57-02FE-4420-B96B-2D101D9B85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50" r:id="rId1"/>
    <p:sldLayoutId id="2147498451" r:id="rId2"/>
    <p:sldLayoutId id="2147498452" r:id="rId3"/>
    <p:sldLayoutId id="2147498453" r:id="rId4"/>
    <p:sldLayoutId id="2147498454" r:id="rId5"/>
    <p:sldLayoutId id="2147498455" r:id="rId6"/>
    <p:sldLayoutId id="2147498456" r:id="rId7"/>
    <p:sldLayoutId id="2147498457" r:id="rId8"/>
    <p:sldLayoutId id="2147498458" r:id="rId9"/>
    <p:sldLayoutId id="2147498459" r:id="rId10"/>
    <p:sldLayoutId id="2147498460" r:id="rId11"/>
    <p:sldLayoutId id="214749846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1"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0FB94E6-9A44-4EE9-9786-4F3CF72AA29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62" r:id="rId1"/>
    <p:sldLayoutId id="2147498463" r:id="rId2"/>
    <p:sldLayoutId id="2147498464" r:id="rId3"/>
    <p:sldLayoutId id="2147498465" r:id="rId4"/>
    <p:sldLayoutId id="2147498466" r:id="rId5"/>
    <p:sldLayoutId id="2147498467" r:id="rId6"/>
    <p:sldLayoutId id="2147498468" r:id="rId7"/>
    <p:sldLayoutId id="2147498469" r:id="rId8"/>
    <p:sldLayoutId id="2147498470" r:id="rId9"/>
    <p:sldLayoutId id="2147498471" r:id="rId10"/>
    <p:sldLayoutId id="2147498472" r:id="rId11"/>
    <p:sldLayoutId id="214749847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19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4885E86-ECA0-43AF-BB60-7FFB3F49BFE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74" r:id="rId1"/>
    <p:sldLayoutId id="2147498475" r:id="rId2"/>
    <p:sldLayoutId id="2147498476" r:id="rId3"/>
    <p:sldLayoutId id="2147498477" r:id="rId4"/>
    <p:sldLayoutId id="2147498478" r:id="rId5"/>
    <p:sldLayoutId id="2147498479" r:id="rId6"/>
    <p:sldLayoutId id="2147498480" r:id="rId7"/>
    <p:sldLayoutId id="2147498481" r:id="rId8"/>
    <p:sldLayoutId id="2147498482" r:id="rId9"/>
    <p:sldLayoutId id="2147498483" r:id="rId10"/>
    <p:sldLayoutId id="2147498484" r:id="rId11"/>
    <p:sldLayoutId id="214749848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4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AE8D6A6-6192-4985-9B92-C464FEE3016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498" r:id="rId1"/>
    <p:sldLayoutId id="2147498499" r:id="rId2"/>
    <p:sldLayoutId id="2147498500" r:id="rId3"/>
    <p:sldLayoutId id="2147498501" r:id="rId4"/>
    <p:sldLayoutId id="2147498502" r:id="rId5"/>
    <p:sldLayoutId id="2147498503" r:id="rId6"/>
    <p:sldLayoutId id="2147498504" r:id="rId7"/>
    <p:sldLayoutId id="2147498505" r:id="rId8"/>
    <p:sldLayoutId id="2147498506" r:id="rId9"/>
    <p:sldLayoutId id="2147498507" r:id="rId10"/>
    <p:sldLayoutId id="2147498508" r:id="rId11"/>
    <p:sldLayoutId id="2147498509"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26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77FE649-C13E-4A9C-A651-BE677595DFB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8510" r:id="rId1"/>
    <p:sldLayoutId id="2147498511" r:id="rId2"/>
    <p:sldLayoutId id="2147498512" r:id="rId3"/>
    <p:sldLayoutId id="2147498513" r:id="rId4"/>
    <p:sldLayoutId id="2147498514" r:id="rId5"/>
    <p:sldLayoutId id="2147498515" r:id="rId6"/>
    <p:sldLayoutId id="2147498516" r:id="rId7"/>
    <p:sldLayoutId id="2147498517" r:id="rId8"/>
    <p:sldLayoutId id="2147498518" r:id="rId9"/>
    <p:sldLayoutId id="2147498519" r:id="rId10"/>
    <p:sldLayoutId id="2147498520" r:id="rId11"/>
    <p:sldLayoutId id="214749852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0.xml" Type="http://schemas.openxmlformats.org/officeDocument/2006/relationships/slideLayout"/><Relationship Id="rId2" Target="../notesSlides/notesSlide10.xml" Type="http://schemas.openxmlformats.org/officeDocument/2006/relationships/notesSlid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 Id="rId3" Target="../media/image6.emf" Type="http://schemas.openxmlformats.org/officeDocument/2006/relationships/imag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 Id="rId3" Target="../media/image64.jpeg" Type="http://schemas.openxmlformats.org/officeDocument/2006/relationships/image"/><Relationship Id="rId4" Target="../media/image6.emf"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 Id="rId3" Target="../media/image6.emf"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152.xml" Type="http://schemas.openxmlformats.org/officeDocument/2006/relationships/slideLayout"/><Relationship Id="rId2" Target="../notesSlides/notesSlide104.xml" Type="http://schemas.openxmlformats.org/officeDocument/2006/relationships/notesSlide"/></Relationships>
</file>

<file path=ppt/slides/_rels/slide10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5.xml" Type="http://schemas.openxmlformats.org/officeDocument/2006/relationships/notesSlide"/><Relationship Id="rId3" Target="../media/image65.png" Type="http://schemas.openxmlformats.org/officeDocument/2006/relationships/image"/><Relationship Id="rId4" Target="../media/image66.jpeg" Type="http://schemas.openxmlformats.org/officeDocument/2006/relationships/imag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6.xml" Type="http://schemas.openxmlformats.org/officeDocument/2006/relationships/notesSlide"/><Relationship Id="rId3" Target="../media/image6.emf" Type="http://schemas.openxmlformats.org/officeDocument/2006/relationships/image"/><Relationship Id="rId4" Target="../media/image67.png" Type="http://schemas.openxmlformats.org/officeDocument/2006/relationships/image"/><Relationship Id="rId5" Target="../media/image68.png" Type="http://schemas.openxmlformats.org/officeDocument/2006/relationships/image"/><Relationship Id="rId6" Target="../media/image69.png" Type="http://schemas.openxmlformats.org/officeDocument/2006/relationships/image"/><Relationship Id="rId7" Target="../media/image70.png" Type="http://schemas.openxmlformats.org/officeDocument/2006/relationships/image"/><Relationship Id="rId8" Target="../media/image7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6.xml" Type="http://schemas.openxmlformats.org/officeDocument/2006/relationships/slideLayout"/><Relationship Id="rId2" Target="../notesSlides/notesSlide11.xml" Type="http://schemas.openxmlformats.org/officeDocument/2006/relationships/notesSlide"/><Relationship Id="rId3"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 Id="rId4" Target="../media/image17.jpeg" Type="http://schemas.openxmlformats.org/officeDocument/2006/relationships/image"/><Relationship Id="rId5" Target="../media/image8.jpeg" Type="http://schemas.openxmlformats.org/officeDocument/2006/relationships/image"/><Relationship Id="rId6"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6.em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6.em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9.png" Type="http://schemas.openxmlformats.org/officeDocument/2006/relationships/image"/><Relationship Id="rId4" Target="../charts/chart1.xml" Type="http://schemas.openxmlformats.org/officeDocument/2006/relationships/chart"/><Relationship Id="rId5" Target="../media/image6.em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0.emf" Type="http://schemas.openxmlformats.org/officeDocument/2006/relationships/image"/><Relationship Id="rId4" Target="../media/image6.emf" Type="http://schemas.openxmlformats.org/officeDocument/2006/relationships/image"/><Relationship Id="rId5" Target="../media/image21.jpeg" Type="http://schemas.openxmlformats.org/officeDocument/2006/relationships/image"/></Relationships>
</file>

<file path=ppt/slides/_rels/slide17.xml.rels><?xml version="1.0" encoding="UTF-8" standalone="yes"?><Relationships xmlns="http://schemas.openxmlformats.org/package/2006/relationships"><Relationship Id="rId1" Target="../tags/tag1.xml" Type="http://schemas.openxmlformats.org/officeDocument/2006/relationships/tags"/><Relationship Id="rId2" Target="../slideLayouts/slideLayout2.xml" Type="http://schemas.openxmlformats.org/officeDocument/2006/relationships/slideLayout"/><Relationship Id="rId3" Target="../notesSlides/notesSlide17.xml" Type="http://schemas.openxmlformats.org/officeDocument/2006/relationships/notesSlide"/><Relationship Id="rId4" Target="../media/image6.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emf" Type="http://schemas.openxmlformats.org/officeDocument/2006/relationships/image"/></Relationships>
</file>

<file path=ppt/slides/_rels/slide19.xml.rels><?xml version="1.0" encoding="UTF-8" standalone="yes"?><Relationships xmlns="http://schemas.openxmlformats.org/package/2006/relationships"><Relationship Id="rId1" Target="../tags/tag2.xml" Type="http://schemas.openxmlformats.org/officeDocument/2006/relationships/tags"/><Relationship Id="rId10" Target="../media/image28.wmf" Type="http://schemas.openxmlformats.org/officeDocument/2006/relationships/image"/><Relationship Id="rId11" Target="../media/image29.jpeg" Type="http://schemas.openxmlformats.org/officeDocument/2006/relationships/image"/><Relationship Id="rId12" Target="../media/image30.png" Type="http://schemas.openxmlformats.org/officeDocument/2006/relationships/image"/><Relationship Id="rId2" Target="../slideLayouts/slideLayout7.xml" Type="http://schemas.openxmlformats.org/officeDocument/2006/relationships/slideLayout"/><Relationship Id="rId3" Target="../notesSlides/notesSlide19.xml" Type="http://schemas.openxmlformats.org/officeDocument/2006/relationships/notesSlide"/><Relationship Id="rId4" Target="../media/image22.wmf" Type="http://schemas.openxmlformats.org/officeDocument/2006/relationships/image"/><Relationship Id="rId5" Target="../media/image23.wmf" Type="http://schemas.openxmlformats.org/officeDocument/2006/relationships/image"/><Relationship Id="rId6" Target="../media/image24.wmf" Type="http://schemas.openxmlformats.org/officeDocument/2006/relationships/image"/><Relationship Id="rId7" Target="../media/image25.wmf" Type="http://schemas.openxmlformats.org/officeDocument/2006/relationships/image"/><Relationship Id="rId8" Target="../media/image26.wmf" Type="http://schemas.openxmlformats.org/officeDocument/2006/relationships/image"/><Relationship Id="rId9" Target="../media/image2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http://www.mlit.go.jp/unyuanzen/seminar.html" TargetMode="External" Type="http://schemas.openxmlformats.org/officeDocument/2006/relationships/hyperlink"/><Relationship Id="rId4" Target="../media/image6.em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6.em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em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diagrams/drawing2.xml" Type="http://schemas.microsoft.com/office/2007/relationships/diagramDrawing"/><Relationship Id="rId11" Target="../media/image34.jpeg" Type="http://schemas.openxmlformats.org/officeDocument/2006/relationships/image"/><Relationship Id="rId2" Target="../notesSlides/notesSlide22.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 Id="rId5" Target="../media/image33.jpeg" Type="http://schemas.openxmlformats.org/officeDocument/2006/relationships/image"/><Relationship Id="rId6" Target="../diagrams/data2.xml" Type="http://schemas.openxmlformats.org/officeDocument/2006/relationships/diagramData"/><Relationship Id="rId7" Target="../diagrams/layout2.xml" Type="http://schemas.openxmlformats.org/officeDocument/2006/relationships/diagramLayout"/><Relationship Id="rId8" Target="../diagrams/quickStyle2.xml" Type="http://schemas.openxmlformats.org/officeDocument/2006/relationships/diagramQuickStyle"/><Relationship Id="rId9" Target="../diagrams/colors2.xml" Type="http://schemas.openxmlformats.org/officeDocument/2006/relationships/diagramColors"/></Relationships>
</file>

<file path=ppt/slides/_rels/slide23.xml.rels><?xml version="1.0" encoding="UTF-8" standalone="yes"?><Relationships xmlns="http://schemas.openxmlformats.org/package/2006/relationships"><Relationship Id="rId1" Target="../slideLayouts/slideLayout159.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emf"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6.emf"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emf"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emf"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6.emf"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emf"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6.em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37.png" Type="http://schemas.openxmlformats.org/officeDocument/2006/relationships/image"/><Relationship Id="rId4" Target="../media/image6.emf" Type="http://schemas.openxmlformats.org/officeDocument/2006/relationships/image"/></Relationships>
</file>

<file path=ppt/slides/_rels/slide32.xml.rels><?xml version="1.0" encoding="UTF-8" standalone="yes"?><Relationships xmlns="http://schemas.openxmlformats.org/package/2006/relationships"><Relationship Id="rId1" Target="../tags/tag3.xml" Type="http://schemas.openxmlformats.org/officeDocument/2006/relationships/tags"/><Relationship Id="rId2" Target="../slideLayouts/slideLayout2.xml" Type="http://schemas.openxmlformats.org/officeDocument/2006/relationships/slideLayout"/><Relationship Id="rId3"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emf"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emf"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6.emf" Type="http://schemas.openxmlformats.org/officeDocument/2006/relationships/image"/></Relationships>
</file>

<file path=ppt/slides/_rels/slide36.xml.rels><?xml version="1.0" encoding="UTF-8" standalone="yes"?><Relationships xmlns="http://schemas.openxmlformats.org/package/2006/relationships"><Relationship Id="rId1" Target="../tags/tag4.xml" Type="http://schemas.openxmlformats.org/officeDocument/2006/relationships/tags"/><Relationship Id="rId2" Target="../slideLayouts/slideLayout2.xml" Type="http://schemas.openxmlformats.org/officeDocument/2006/relationships/slideLayout"/><Relationship Id="rId3" Target="../notesSlides/notesSlide36.xml" Type="http://schemas.openxmlformats.org/officeDocument/2006/relationships/notesSlide"/><Relationship Id="rId4" Target="../media/image6.emf"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7.xml" Type="http://schemas.openxmlformats.org/officeDocument/2006/relationships/notesSlide"/><Relationship Id="rId3" Target="../media/image6.emf"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6.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6.emf"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8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99.xml" Type="http://schemas.openxmlformats.org/officeDocument/2006/relationships/slideLayout"/><Relationship Id="rId2" Target="../notesSlides/notesSlide42.xml" Type="http://schemas.openxmlformats.org/officeDocument/2006/relationships/notesSlide"/><Relationship Id="rId3" Target="../media/image38.wmf" Type="http://schemas.openxmlformats.org/officeDocument/2006/relationships/image"/><Relationship Id="rId4" Target="../media/image39.wmf"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11.xml" Type="http://schemas.openxmlformats.org/officeDocument/2006/relationships/slideLayout"/><Relationship Id="rId2" Target="../notesSlides/notesSlide43.xml" Type="http://schemas.openxmlformats.org/officeDocument/2006/relationships/notesSlide"/><Relationship Id="rId3" Target="../media/image40.png" Type="http://schemas.openxmlformats.org/officeDocument/2006/relationships/image"/><Relationship Id="rId4" Target="../media/image41.emf"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23.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6.emf"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6.xml" Type="http://schemas.openxmlformats.org/officeDocument/2006/relationships/notesSlide"/><Relationship Id="rId3" Target="../media/image30.png" Type="http://schemas.openxmlformats.org/officeDocument/2006/relationships/image"/><Relationship Id="rId4" Target="../media/image6.emf"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 Id="rId3" Target="../media/image42.png" Type="http://schemas.openxmlformats.org/officeDocument/2006/relationships/image"/><Relationship Id="rId4" Target="https://disaportal.gsi.go.jp/" TargetMode="External" Type="http://schemas.openxmlformats.org/officeDocument/2006/relationships/hyperlink"/><Relationship Id="rId5" Target="../media/image43.png" Type="http://schemas.openxmlformats.org/officeDocument/2006/relationships/image"/><Relationship Id="rId6" Target="../media/image44.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45.png" Type="http://schemas.openxmlformats.org/officeDocument/2006/relationships/image"/><Relationship Id="rId4" Target="http://www.jma.go.jp/jma/menu/menuflash.html" TargetMode="External" Type="http://schemas.openxmlformats.org/officeDocument/2006/relationships/hyperlink"/></Relationships>
</file>

<file path=ppt/slides/_rels/slide4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emf"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0.xml" Type="http://schemas.openxmlformats.org/officeDocument/2006/relationships/notesSlide"/><Relationship Id="rId3" Target="../media/image6.emf"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6.emf"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135.xml" Type="http://schemas.openxmlformats.org/officeDocument/2006/relationships/slideLayout"/><Relationship Id="rId2" Target="../notesSlides/notesSlide52.xml" Type="http://schemas.openxmlformats.org/officeDocument/2006/relationships/notesSlide"/><Relationship Id="rId3" Target="../media/image46.png" Type="http://schemas.openxmlformats.org/officeDocument/2006/relationships/image"/><Relationship Id="rId4" Target="../media/image35.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47.wmf"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6.emf"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emf"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39.xml" Type="http://schemas.openxmlformats.org/officeDocument/2006/relationships/slideLayout"/><Relationship Id="rId2" Target="../notesSlides/notesSlide57.xml" Type="http://schemas.openxmlformats.org/officeDocument/2006/relationships/notesSlide"/><Relationship Id="rId3" Target="../diagrams/data3.xml" Type="http://schemas.openxmlformats.org/officeDocument/2006/relationships/diagramData"/><Relationship Id="rId4" Target="../diagrams/layout3.xml" Type="http://schemas.openxmlformats.org/officeDocument/2006/relationships/diagramLayout"/><Relationship Id="rId5" Target="../diagrams/quickStyle3.xml" Type="http://schemas.openxmlformats.org/officeDocument/2006/relationships/diagramQuickStyle"/><Relationship Id="rId6" Target="../diagrams/colors3.xml" Type="http://schemas.openxmlformats.org/officeDocument/2006/relationships/diagramColors"/><Relationship Id="rId7" Target="../diagrams/drawing3.xml" Type="http://schemas.microsoft.com/office/2007/relationships/diagramDrawing"/></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9.xml" Type="http://schemas.openxmlformats.org/officeDocument/2006/relationships/notesSlid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 Id="rId6" Target="../media/image5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3.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png" Type="http://schemas.openxmlformats.org/officeDocument/2006/relationships/image"/><Relationship Id="rId6" Target="../media/image10.jpeg" Type="http://schemas.openxmlformats.org/officeDocument/2006/relationships/image"/><Relationship Id="rId7" Target="../media/image6.emf" Type="http://schemas.openxmlformats.org/officeDocument/2006/relationships/image"/><Relationship Id="rId8" Target="../media/image11.jpeg" Type="http://schemas.openxmlformats.org/officeDocument/2006/relationships/image"/><Relationship Id="rId9" Target="../media/image12.jpe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64.xml" Type="http://schemas.openxmlformats.org/officeDocument/2006/relationships/notesSlide"/><Relationship Id="rId3" Target="../media/image52.wmf" Type="http://schemas.openxmlformats.org/officeDocument/2006/relationships/image"/><Relationship Id="rId4" Target="../media/image53.png" Type="http://schemas.openxmlformats.org/officeDocument/2006/relationships/image"/><Relationship Id="rId5" Target="../media/image54.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9.xml" Type="http://schemas.openxmlformats.org/officeDocument/2006/relationships/notesSlide"/><Relationship Id="rId3" Target="../media/image6.em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emf"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 Id="rId3" Target="../media/image55.pn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56.png" Type="http://schemas.openxmlformats.org/officeDocument/2006/relationships/image"/><Relationship Id="rId4" Target="../media/image6.emf" Type="http://schemas.openxmlformats.org/officeDocument/2006/relationships/image"/><Relationship Id="rId5" Target="../media/image57.pn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 Id="rId3" Target="../media/image6.emf"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6.emf"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6.emf"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 Id="rId3" Target="../media/image6.emf"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6.emf"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 Id="rId3" Target="../media/image6.emf"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0.xml" Type="http://schemas.openxmlformats.org/officeDocument/2006/relationships/slideLayout"/><Relationship Id="rId2" Target="../notesSlides/notesSlide8.xml" Type="http://schemas.openxmlformats.org/officeDocument/2006/relationships/notesSlide"/><Relationship Id="rId3" Target="../media/image13.wmf" Type="http://schemas.openxmlformats.org/officeDocument/2006/relationships/image"/><Relationship Id="rId4" Target="../media/image14.jpe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0.xml" Type="http://schemas.openxmlformats.org/officeDocument/2006/relationships/notesSlide"/><Relationship Id="rId3" Target="../media/image6.emf"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1.xml" Type="http://schemas.openxmlformats.org/officeDocument/2006/relationships/notesSlide"/><Relationship Id="rId3" Target="../media/image58.png" Type="http://schemas.openxmlformats.org/officeDocument/2006/relationships/image"/><Relationship Id="rId4" Target="../media/image59.jpeg" Type="http://schemas.openxmlformats.org/officeDocument/2006/relationships/image"/><Relationship Id="rId5" Target="../media/image60.png" Type="http://schemas.openxmlformats.org/officeDocument/2006/relationships/image"/><Relationship Id="rId6" Target="../media/image61.png" Type="http://schemas.openxmlformats.org/officeDocument/2006/relationships/image"/><Relationship Id="rId7" Target="../media/image6.emf"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6.emf"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6.emf"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6.emf"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6.emf"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6.emf"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6.emf"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 Id="rId3" Target="../media/image6.emf" Type="http://schemas.openxmlformats.org/officeDocument/2006/relationships/image"/><Relationship Id="rId4" Target="../media/image6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0.xml" Type="http://schemas.openxmlformats.org/officeDocument/2006/relationships/slideLayout"/><Relationship Id="rId2" Target="../notesSlides/notesSlide9.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63.png" Type="http://schemas.openxmlformats.org/officeDocument/2006/relationships/image"/><Relationship Id="rId4" Target="../media/image6.emf"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s>
</file>

<file path=ppt/slides/_rels/slide9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3.xml" Type="http://schemas.openxmlformats.org/officeDocument/2006/relationships/notesSlide"/><Relationship Id="rId3" Target="../media/image6.emf" Type="http://schemas.openxmlformats.org/officeDocument/2006/relationships/imag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 Id="rId3" Target="../media/image6.emf" Type="http://schemas.openxmlformats.org/officeDocument/2006/relationships/image"/><Relationship Id="rId4" Target="../media/image35.png" Type="http://schemas.openxmlformats.org/officeDocument/2006/relationships/imag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 Id="rId3" Target="../media/image6.emf"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6.emf"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0"/>
            <a:ext cx="9906000" cy="6858000"/>
          </a:xfrm>
          <a:prstGeom prst="fram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chemeClr val="tx1"/>
              </a:solidFill>
            </a:endParaRPr>
          </a:p>
        </p:txBody>
      </p:sp>
      <p:sp>
        <p:nvSpPr>
          <p:cNvPr id="215044" name="Text Box 7"/>
          <p:cNvSpPr txBox="1">
            <a:spLocks noChangeArrowheads="1"/>
          </p:cNvSpPr>
          <p:nvPr/>
        </p:nvSpPr>
        <p:spPr bwMode="auto">
          <a:xfrm>
            <a:off x="2073275" y="2204864"/>
            <a:ext cx="622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latin typeface="Times New Roman" panose="02020603050405020304" pitchFamily="18" charset="0"/>
              </a:rPr>
              <a:t>国土交通省　大臣官房　運輸安全監理官室</a:t>
            </a:r>
            <a:endParaRPr lang="ja-JP" altLang="en-US" sz="2400" dirty="0"/>
          </a:p>
        </p:txBody>
      </p:sp>
      <p:pic>
        <p:nvPicPr>
          <p:cNvPr id="215045" name="Picture 10" descr="kokudo_logo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6342063"/>
            <a:ext cx="2016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49" name="Group 41"/>
          <p:cNvGraphicFramePr>
            <a:graphicFrameLocks noGrp="1"/>
          </p:cNvGraphicFramePr>
          <p:nvPr>
            <p:extLst>
              <p:ext uri="{D42A27DB-BD31-4B8C-83A1-F6EECF244321}">
                <p14:modId xmlns:p14="http://schemas.microsoft.com/office/powerpoint/2010/main" val="1124247809"/>
              </p:ext>
            </p:extLst>
          </p:nvPr>
        </p:nvGraphicFramePr>
        <p:xfrm>
          <a:off x="992188" y="2708920"/>
          <a:ext cx="7848601" cy="3048400"/>
        </p:xfrm>
        <a:graphic>
          <a:graphicData uri="http://schemas.openxmlformats.org/drawingml/2006/table">
            <a:tbl>
              <a:tblPr/>
              <a:tblGrid>
                <a:gridCol w="2485467">
                  <a:extLst>
                    <a:ext uri="{9D8B030D-6E8A-4147-A177-3AD203B41FA5}">
                      <a16:colId xmlns:a16="http://schemas.microsoft.com/office/drawing/2014/main" val="20000"/>
                    </a:ext>
                  </a:extLst>
                </a:gridCol>
                <a:gridCol w="2049025">
                  <a:extLst>
                    <a:ext uri="{9D8B030D-6E8A-4147-A177-3AD203B41FA5}">
                      <a16:colId xmlns:a16="http://schemas.microsoft.com/office/drawing/2014/main" val="20001"/>
                    </a:ext>
                  </a:extLst>
                </a:gridCol>
                <a:gridCol w="3314109">
                  <a:extLst>
                    <a:ext uri="{9D8B030D-6E8A-4147-A177-3AD203B41FA5}">
                      <a16:colId xmlns:a16="http://schemas.microsoft.com/office/drawing/2014/main" val="20002"/>
                    </a:ext>
                  </a:extLst>
                </a:gridCol>
              </a:tblGrid>
              <a:tr h="28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charset="0"/>
                          <a:ea typeface="ＭＳ Ｐゴシック" pitchFamily="50" charset="-128"/>
                        </a:rPr>
                        <a:t>VERSION</a:t>
                      </a:r>
                      <a:endParaRPr kumimoji="1" lang="ja-JP" altLang="en-US" sz="14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charset="0"/>
                          <a:ea typeface="ＭＳ Ｐゴシック" pitchFamily="50" charset="-128"/>
                        </a:rPr>
                        <a:t>DATE</a:t>
                      </a:r>
                      <a:endParaRPr kumimoji="1" lang="ja-JP" altLang="en-US" sz="14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Arial" charset="0"/>
                          <a:ea typeface="ＭＳ Ｐゴシック" pitchFamily="50" charset="-128"/>
                        </a:rPr>
                        <a:t>REMARKS</a:t>
                      </a:r>
                      <a:endParaRPr kumimoji="1" lang="ja-JP" altLang="en-US" sz="14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Ver1.1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2010/09/10</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Ver3.1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2014/06/06</a:t>
                      </a:r>
                      <a:endParaRPr kumimoji="1" lang="ja-JP" altLang="en-US" sz="1400" b="1" i="0" u="none" strike="noStrike" cap="none" normalizeH="0" baseline="0" dirty="0">
                        <a:ln>
                          <a:noFill/>
                        </a:ln>
                        <a:solidFill>
                          <a:srgbClr val="FF0000"/>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全面見直し</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2017/08/23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平成</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29</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年ガイドライン対応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Ver4.2</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2017/08/23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74,75,76,90</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改正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Ver4.3</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2018/04/05</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84</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改正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Ver4.4</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2020/12/14</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スライド</a:t>
                      </a:r>
                      <a:r>
                        <a:rPr kumimoji="1" lang="en-US" altLang="ja-JP" sz="1400" b="0" i="0" u="none" strike="noStrike" cap="none" normalizeH="0" baseline="0" dirty="0">
                          <a:ln>
                            <a:noFill/>
                          </a:ln>
                          <a:solidFill>
                            <a:schemeClr val="tx1"/>
                          </a:solidFill>
                          <a:effectLst/>
                          <a:latin typeface="Arial" charset="0"/>
                          <a:ea typeface="ＭＳ Ｐゴシック" pitchFamily="50" charset="-128"/>
                        </a:rPr>
                        <a:t>27</a:t>
                      </a:r>
                      <a:r>
                        <a:rPr kumimoji="1" lang="ja-JP" altLang="en-US" sz="1400" b="0" i="0" u="none" strike="noStrike" cap="none" normalizeH="0" baseline="0" dirty="0">
                          <a:ln>
                            <a:noFill/>
                          </a:ln>
                          <a:solidFill>
                            <a:schemeClr val="tx1"/>
                          </a:solidFill>
                          <a:effectLst/>
                          <a:latin typeface="Arial" charset="0"/>
                          <a:ea typeface="ＭＳ Ｐゴシック" pitchFamily="50" charset="-128"/>
                        </a:rPr>
                        <a:t>挿入</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2023/03/31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ガイドライン改訂及び防マネ対応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793265938"/>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Ver5.2</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2023/07/21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ガイドライン改訂対応</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4214278836"/>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Ver5.2.1</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charset="0"/>
                          <a:ea typeface="ＭＳ Ｐゴシック" pitchFamily="50" charset="-128"/>
                        </a:rPr>
                        <a:t>2025/04/28</a:t>
                      </a:r>
                      <a:endParaRPr kumimoji="1" lang="ja-JP" altLang="en-US" sz="1400" b="0" i="0" u="none" strike="noStrike" cap="none" normalizeH="0" baseline="0" dirty="0">
                        <a:ln>
                          <a:noFill/>
                        </a:ln>
                        <a:solidFill>
                          <a:schemeClr val="tx1"/>
                        </a:solidFill>
                        <a:effectLst/>
                        <a:latin typeface="Arial" charset="0"/>
                        <a:ea typeface="ＭＳ Ｐゴシック" pitchFamily="50" charset="-128"/>
                      </a:endParaRPr>
                    </a:p>
                  </a:txBody>
                  <a:tcPr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charset="0"/>
                          <a:ea typeface="ＭＳ Ｐゴシック" pitchFamily="50" charset="-128"/>
                        </a:rPr>
                        <a:t>誤字脱字等修正</a:t>
                      </a: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2457616486"/>
                  </a:ext>
                </a:extLst>
              </a:tr>
            </a:tbl>
          </a:graphicData>
        </a:graphic>
      </p:graphicFrame>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solidFill>
                  <a:schemeClr val="bg1"/>
                </a:solidFill>
              </a:rPr>
              <a:pPr>
                <a:defRPr/>
              </a:pPr>
              <a:t>1</a:t>
            </a:fld>
            <a:endParaRPr lang="en-US" altLang="ja-JP" dirty="0">
              <a:solidFill>
                <a:schemeClr val="bg1"/>
              </a:solidFill>
            </a:endParaRPr>
          </a:p>
        </p:txBody>
      </p:sp>
      <p:sp>
        <p:nvSpPr>
          <p:cNvPr id="3" name="テキスト ボックス 2">
            <a:extLst>
              <a:ext uri="{FF2B5EF4-FFF2-40B4-BE49-F238E27FC236}">
                <a16:creationId xmlns:a16="http://schemas.microsoft.com/office/drawing/2014/main" id="{8F5DC9E6-23F2-C01F-160A-4E6BFBD4741A}"/>
              </a:ext>
            </a:extLst>
          </p:cNvPr>
          <p:cNvSpPr txBox="1"/>
          <p:nvPr/>
        </p:nvSpPr>
        <p:spPr>
          <a:xfrm>
            <a:off x="992187" y="1055638"/>
            <a:ext cx="7848601" cy="1077218"/>
          </a:xfrm>
          <a:prstGeom prst="rect">
            <a:avLst/>
          </a:prstGeom>
          <a:solidFill>
            <a:srgbClr val="CCECFF"/>
          </a:solidFill>
        </p:spPr>
        <p:txBody>
          <a:bodyPr wrap="square" rtlCol="0">
            <a:spAutoFit/>
          </a:bodyPr>
          <a:lstStyle/>
          <a:p>
            <a:pPr algn="ctr"/>
            <a:r>
              <a:rPr kumimoji="1" lang="ja-JP" altLang="en-US" sz="3200" b="1" dirty="0"/>
              <a:t>運輸事業者における</a:t>
            </a:r>
            <a:endParaRPr kumimoji="1" lang="en-US" altLang="ja-JP" sz="3200" b="1" dirty="0"/>
          </a:p>
          <a:p>
            <a:pPr algn="ctr"/>
            <a:r>
              <a:rPr kumimoji="1" lang="ja-JP" altLang="en-US" sz="3200" b="1" dirty="0"/>
              <a:t>安全管理の進め方に関するガイドライン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2"/>
          <p:cNvSpPr>
            <a:spLocks noChangeArrowheads="1"/>
          </p:cNvSpPr>
          <p:nvPr/>
        </p:nvSpPr>
        <p:spPr bwMode="auto">
          <a:xfrm>
            <a:off x="0" y="139700"/>
            <a:ext cx="9906000" cy="6254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b="1" dirty="0">
                <a:solidFill>
                  <a:srgbClr val="000000"/>
                </a:solidFill>
                <a:latin typeface="ＭＳ Ｐゴシック" panose="020B0600070205080204" pitchFamily="50" charset="-128"/>
              </a:rPr>
              <a:t>人間特性事例：加齢による視覚機能（</a:t>
            </a:r>
            <a:r>
              <a:rPr lang="ja-JP" altLang="en-US" b="1" dirty="0">
                <a:solidFill>
                  <a:srgbClr val="FF0000"/>
                </a:solidFill>
                <a:latin typeface="ＭＳ Ｐゴシック" panose="020B0600070205080204" pitchFamily="50" charset="-128"/>
              </a:rPr>
              <a:t>周辺視野</a:t>
            </a:r>
            <a:r>
              <a:rPr lang="ja-JP" altLang="en-US" b="1" dirty="0">
                <a:solidFill>
                  <a:srgbClr val="000000"/>
                </a:solidFill>
                <a:latin typeface="ＭＳ Ｐゴシック" panose="020B0600070205080204" pitchFamily="50" charset="-128"/>
              </a:rPr>
              <a:t>）の低下</a:t>
            </a:r>
            <a:endParaRPr lang="ja-JP" altLang="en-US" b="1" dirty="0">
              <a:solidFill>
                <a:srgbClr val="000000"/>
              </a:solidFill>
            </a:endParaRPr>
          </a:p>
        </p:txBody>
      </p:sp>
      <p:sp>
        <p:nvSpPr>
          <p:cNvPr id="230408" name="テキスト ボックス 9"/>
          <p:cNvSpPr txBox="1">
            <a:spLocks noChangeArrowheads="1"/>
          </p:cNvSpPr>
          <p:nvPr/>
        </p:nvSpPr>
        <p:spPr bwMode="auto">
          <a:xfrm>
            <a:off x="1111250" y="5629275"/>
            <a:ext cx="765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solidFill>
                  <a:srgbClr val="FF0000"/>
                </a:solidFill>
                <a:latin typeface="ＭＳ Ｐゴシック" panose="020B0600070205080204" pitchFamily="50" charset="-128"/>
              </a:rPr>
              <a:t>40</a:t>
            </a:r>
            <a:r>
              <a:rPr lang="ja-JP" altLang="en-US" sz="2800" b="1" dirty="0">
                <a:solidFill>
                  <a:srgbClr val="FF0000"/>
                </a:solidFill>
                <a:latin typeface="ＭＳ Ｐゴシック" panose="020B0600070205080204" pitchFamily="50" charset="-128"/>
              </a:rPr>
              <a:t>歳以降、周辺視野の能力が徐々に低下していく</a:t>
            </a:r>
          </a:p>
        </p:txBody>
      </p:sp>
      <p:sp>
        <p:nvSpPr>
          <p:cNvPr id="17" name="フリーフォーム 16"/>
          <p:cNvSpPr/>
          <p:nvPr/>
        </p:nvSpPr>
        <p:spPr>
          <a:xfrm>
            <a:off x="2155371" y="2063931"/>
            <a:ext cx="5146766" cy="2795452"/>
          </a:xfrm>
          <a:custGeom>
            <a:avLst/>
            <a:gdLst>
              <a:gd name="connsiteX0" fmla="*/ 0 w 5146766"/>
              <a:gd name="connsiteY0" fmla="*/ 0 h 2795452"/>
              <a:gd name="connsiteX1" fmla="*/ 2939143 w 5146766"/>
              <a:gd name="connsiteY1" fmla="*/ 0 h 2795452"/>
              <a:gd name="connsiteX2" fmla="*/ 3670663 w 5146766"/>
              <a:gd name="connsiteY2" fmla="*/ 156755 h 2795452"/>
              <a:gd name="connsiteX3" fmla="*/ 5146766 w 5146766"/>
              <a:gd name="connsiteY3" fmla="*/ 2299063 h 2795452"/>
              <a:gd name="connsiteX4" fmla="*/ 5146766 w 5146766"/>
              <a:gd name="connsiteY4" fmla="*/ 2795452 h 2795452"/>
              <a:gd name="connsiteX5" fmla="*/ 4415246 w 5146766"/>
              <a:gd name="connsiteY5" fmla="*/ 2730138 h 2795452"/>
              <a:gd name="connsiteX6" fmla="*/ 3670663 w 5146766"/>
              <a:gd name="connsiteY6" fmla="*/ 2312126 h 2795452"/>
              <a:gd name="connsiteX7" fmla="*/ 2939143 w 5146766"/>
              <a:gd name="connsiteY7" fmla="*/ 1031966 h 2795452"/>
              <a:gd name="connsiteX8" fmla="*/ 2207623 w 5146766"/>
              <a:gd name="connsiteY8" fmla="*/ 287383 h 2795452"/>
              <a:gd name="connsiteX9" fmla="*/ 0 w 5146766"/>
              <a:gd name="connsiteY9" fmla="*/ 287383 h 2795452"/>
              <a:gd name="connsiteX10" fmla="*/ 0 w 5146766"/>
              <a:gd name="connsiteY10" fmla="*/ 0 h 279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6766" h="2795452">
                <a:moveTo>
                  <a:pt x="0" y="0"/>
                </a:moveTo>
                <a:lnTo>
                  <a:pt x="2939143" y="0"/>
                </a:lnTo>
                <a:lnTo>
                  <a:pt x="3670663" y="156755"/>
                </a:lnTo>
                <a:lnTo>
                  <a:pt x="5146766" y="2299063"/>
                </a:lnTo>
                <a:lnTo>
                  <a:pt x="5146766" y="2795452"/>
                </a:lnTo>
                <a:lnTo>
                  <a:pt x="4415246" y="2730138"/>
                </a:lnTo>
                <a:lnTo>
                  <a:pt x="3670663" y="2312126"/>
                </a:lnTo>
                <a:lnTo>
                  <a:pt x="2939143" y="1031966"/>
                </a:lnTo>
                <a:lnTo>
                  <a:pt x="2207623" y="287383"/>
                </a:lnTo>
                <a:lnTo>
                  <a:pt x="0" y="287383"/>
                </a:lnTo>
                <a:lnTo>
                  <a:pt x="0" y="0"/>
                </a:ln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9" name="表 18"/>
          <p:cNvGraphicFramePr>
            <a:graphicFrameLocks noGrp="1"/>
          </p:cNvGraphicFramePr>
          <p:nvPr/>
        </p:nvGraphicFramePr>
        <p:xfrm>
          <a:off x="1435643" y="1500734"/>
          <a:ext cx="6604002" cy="3456000"/>
        </p:xfrm>
        <a:graphic>
          <a:graphicData uri="http://schemas.openxmlformats.org/drawingml/2006/table">
            <a:tbl>
              <a:tblPr>
                <a:tableStyleId>{073A0DAA-6AF3-43AB-8588-CEC1D06C72B9}</a:tableStyleId>
              </a:tblPr>
              <a:tblGrid>
                <a:gridCol w="733778">
                  <a:extLst>
                    <a:ext uri="{9D8B030D-6E8A-4147-A177-3AD203B41FA5}">
                      <a16:colId xmlns:a16="http://schemas.microsoft.com/office/drawing/2014/main" val="155434601"/>
                    </a:ext>
                  </a:extLst>
                </a:gridCol>
                <a:gridCol w="733778">
                  <a:extLst>
                    <a:ext uri="{9D8B030D-6E8A-4147-A177-3AD203B41FA5}">
                      <a16:colId xmlns:a16="http://schemas.microsoft.com/office/drawing/2014/main" val="3377819501"/>
                    </a:ext>
                  </a:extLst>
                </a:gridCol>
                <a:gridCol w="733778">
                  <a:extLst>
                    <a:ext uri="{9D8B030D-6E8A-4147-A177-3AD203B41FA5}">
                      <a16:colId xmlns:a16="http://schemas.microsoft.com/office/drawing/2014/main" val="1040137176"/>
                    </a:ext>
                  </a:extLst>
                </a:gridCol>
                <a:gridCol w="733778">
                  <a:extLst>
                    <a:ext uri="{9D8B030D-6E8A-4147-A177-3AD203B41FA5}">
                      <a16:colId xmlns:a16="http://schemas.microsoft.com/office/drawing/2014/main" val="4115740078"/>
                    </a:ext>
                  </a:extLst>
                </a:gridCol>
                <a:gridCol w="733778">
                  <a:extLst>
                    <a:ext uri="{9D8B030D-6E8A-4147-A177-3AD203B41FA5}">
                      <a16:colId xmlns:a16="http://schemas.microsoft.com/office/drawing/2014/main" val="3996004886"/>
                    </a:ext>
                  </a:extLst>
                </a:gridCol>
                <a:gridCol w="733778">
                  <a:extLst>
                    <a:ext uri="{9D8B030D-6E8A-4147-A177-3AD203B41FA5}">
                      <a16:colId xmlns:a16="http://schemas.microsoft.com/office/drawing/2014/main" val="4021600019"/>
                    </a:ext>
                  </a:extLst>
                </a:gridCol>
                <a:gridCol w="733778">
                  <a:extLst>
                    <a:ext uri="{9D8B030D-6E8A-4147-A177-3AD203B41FA5}">
                      <a16:colId xmlns:a16="http://schemas.microsoft.com/office/drawing/2014/main" val="3661301274"/>
                    </a:ext>
                  </a:extLst>
                </a:gridCol>
                <a:gridCol w="733778">
                  <a:extLst>
                    <a:ext uri="{9D8B030D-6E8A-4147-A177-3AD203B41FA5}">
                      <a16:colId xmlns:a16="http://schemas.microsoft.com/office/drawing/2014/main" val="3902244032"/>
                    </a:ext>
                  </a:extLst>
                </a:gridCol>
                <a:gridCol w="733778">
                  <a:extLst>
                    <a:ext uri="{9D8B030D-6E8A-4147-A177-3AD203B41FA5}">
                      <a16:colId xmlns:a16="http://schemas.microsoft.com/office/drawing/2014/main" val="1114259264"/>
                    </a:ext>
                  </a:extLst>
                </a:gridCol>
              </a:tblGrid>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924321"/>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718446"/>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211280"/>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293816"/>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599040"/>
                  </a:ext>
                </a:extLst>
              </a:tr>
              <a:tr h="576000">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61348172"/>
                  </a:ext>
                </a:extLst>
              </a:tr>
            </a:tbl>
          </a:graphicData>
        </a:graphic>
      </p:graphicFrame>
      <p:sp>
        <p:nvSpPr>
          <p:cNvPr id="20" name="下矢印 19"/>
          <p:cNvSpPr/>
          <p:nvPr/>
        </p:nvSpPr>
        <p:spPr>
          <a:xfrm rot="-2460000">
            <a:off x="5801914" y="1890431"/>
            <a:ext cx="435952" cy="324199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ドーナツ 1"/>
          <p:cNvSpPr>
            <a:spLocks noChangeArrowheads="1"/>
          </p:cNvSpPr>
          <p:nvPr/>
        </p:nvSpPr>
        <p:spPr bwMode="auto">
          <a:xfrm>
            <a:off x="3893581" y="1772975"/>
            <a:ext cx="844062" cy="844062"/>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lnTo>
                  <a:pt x="0" y="10800"/>
                </a:lnTo>
                <a:cubicBezTo>
                  <a:pt x="0" y="4835"/>
                  <a:pt x="4835" y="0"/>
                  <a:pt x="10800" y="0"/>
                </a:cubicBezTo>
                <a:cubicBezTo>
                  <a:pt x="16765" y="0"/>
                  <a:pt x="21600" y="4835"/>
                  <a:pt x="21600" y="10800"/>
                </a:cubicBezTo>
                <a:cubicBezTo>
                  <a:pt x="21600" y="10800"/>
                  <a:pt x="21600" y="10800"/>
                  <a:pt x="21600" y="10800"/>
                </a:cubicBezTo>
                <a:cubicBezTo>
                  <a:pt x="21600" y="16765"/>
                  <a:pt x="16765" y="21600"/>
                  <a:pt x="10800" y="21600"/>
                </a:cubicBezTo>
                <a:cubicBezTo>
                  <a:pt x="4835" y="21600"/>
                  <a:pt x="0" y="16765"/>
                  <a:pt x="0" y="10800"/>
                </a:cubicBezTo>
                <a:close/>
                <a:moveTo>
                  <a:pt x="2944" y="10800"/>
                </a:moveTo>
                <a:lnTo>
                  <a:pt x="2944" y="10800"/>
                </a:lnTo>
                <a:cubicBezTo>
                  <a:pt x="2944" y="15139"/>
                  <a:pt x="6461" y="18656"/>
                  <a:pt x="10800" y="18656"/>
                </a:cubicBezTo>
                <a:cubicBezTo>
                  <a:pt x="15139" y="18656"/>
                  <a:pt x="18656" y="15139"/>
                  <a:pt x="18656" y="10800"/>
                </a:cubicBezTo>
                <a:cubicBezTo>
                  <a:pt x="18656" y="6461"/>
                  <a:pt x="15139" y="2944"/>
                  <a:pt x="10800" y="2944"/>
                </a:cubicBezTo>
                <a:cubicBezTo>
                  <a:pt x="10800" y="2944"/>
                  <a:pt x="10800" y="2944"/>
                  <a:pt x="10800" y="2944"/>
                </a:cubicBezTo>
                <a:cubicBezTo>
                  <a:pt x="6461" y="2944"/>
                  <a:pt x="2944" y="6461"/>
                  <a:pt x="2944" y="10800"/>
                </a:cubicBezTo>
                <a:close/>
              </a:path>
            </a:pathLst>
          </a:custGeom>
          <a:solidFill>
            <a:srgbClr val="0000FF"/>
          </a:solidFill>
          <a:ln w="34925" cmpd="sng" algn="ctr">
            <a:solidFill>
              <a:srgbClr val="BBE0E3"/>
            </a:solidFill>
            <a:prstDash val="solid"/>
            <a:round/>
            <a:headEnd/>
            <a:tailEnd/>
          </a:ln>
        </p:spPr>
        <p:txBody>
          <a:bodyPr anchor="ctr"/>
          <a:lstStyle/>
          <a:p>
            <a:pPr algn="ctr" eaLnBrk="0" hangingPunct="0"/>
            <a:endParaRPr lang="ja-JP" altLang="en-US" sz="1662" dirty="0"/>
          </a:p>
        </p:txBody>
      </p:sp>
      <p:sp>
        <p:nvSpPr>
          <p:cNvPr id="22" name="ドーナツ 13"/>
          <p:cNvSpPr>
            <a:spLocks noChangeArrowheads="1"/>
          </p:cNvSpPr>
          <p:nvPr/>
        </p:nvSpPr>
        <p:spPr bwMode="auto">
          <a:xfrm>
            <a:off x="5388952" y="2774024"/>
            <a:ext cx="844062" cy="844062"/>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lnTo>
                  <a:pt x="0" y="10800"/>
                </a:lnTo>
                <a:cubicBezTo>
                  <a:pt x="0" y="4835"/>
                  <a:pt x="4835" y="0"/>
                  <a:pt x="10800" y="0"/>
                </a:cubicBezTo>
                <a:cubicBezTo>
                  <a:pt x="16765" y="0"/>
                  <a:pt x="21600" y="4835"/>
                  <a:pt x="21600" y="10800"/>
                </a:cubicBezTo>
                <a:cubicBezTo>
                  <a:pt x="21600" y="10800"/>
                  <a:pt x="21600" y="10800"/>
                  <a:pt x="21600" y="10800"/>
                </a:cubicBezTo>
                <a:cubicBezTo>
                  <a:pt x="21600" y="16765"/>
                  <a:pt x="16765" y="21600"/>
                  <a:pt x="10800" y="21600"/>
                </a:cubicBezTo>
                <a:cubicBezTo>
                  <a:pt x="4835" y="21600"/>
                  <a:pt x="0" y="16765"/>
                  <a:pt x="0" y="10800"/>
                </a:cubicBezTo>
                <a:close/>
                <a:moveTo>
                  <a:pt x="2944" y="10800"/>
                </a:moveTo>
                <a:lnTo>
                  <a:pt x="2944" y="10800"/>
                </a:lnTo>
                <a:cubicBezTo>
                  <a:pt x="2944" y="15139"/>
                  <a:pt x="6461" y="18656"/>
                  <a:pt x="10800" y="18656"/>
                </a:cubicBezTo>
                <a:cubicBezTo>
                  <a:pt x="15139" y="18656"/>
                  <a:pt x="18656" y="15139"/>
                  <a:pt x="18656" y="10800"/>
                </a:cubicBezTo>
                <a:cubicBezTo>
                  <a:pt x="18656" y="6461"/>
                  <a:pt x="15139" y="2944"/>
                  <a:pt x="10800" y="2944"/>
                </a:cubicBezTo>
                <a:cubicBezTo>
                  <a:pt x="10800" y="2944"/>
                  <a:pt x="10800" y="2944"/>
                  <a:pt x="10800" y="2944"/>
                </a:cubicBezTo>
                <a:cubicBezTo>
                  <a:pt x="6461" y="2944"/>
                  <a:pt x="2944" y="6461"/>
                  <a:pt x="2944" y="10800"/>
                </a:cubicBezTo>
                <a:close/>
              </a:path>
            </a:pathLst>
          </a:custGeom>
          <a:solidFill>
            <a:srgbClr val="0000FF"/>
          </a:solidFill>
          <a:ln w="34925" cmpd="sng" algn="ctr">
            <a:solidFill>
              <a:srgbClr val="BBE0E3"/>
            </a:solidFill>
            <a:prstDash val="solid"/>
            <a:round/>
            <a:headEnd/>
            <a:tailEnd/>
          </a:ln>
        </p:spPr>
        <p:txBody>
          <a:bodyPr anchor="ctr"/>
          <a:lstStyle/>
          <a:p>
            <a:pPr algn="ctr" eaLnBrk="0" hangingPunct="0"/>
            <a:endParaRPr lang="ja-JP" altLang="en-US" sz="1662" dirty="0"/>
          </a:p>
        </p:txBody>
      </p:sp>
      <p:sp>
        <p:nvSpPr>
          <p:cNvPr id="23" name="テキスト ボックス 9"/>
          <p:cNvSpPr txBox="1">
            <a:spLocks noChangeArrowheads="1"/>
          </p:cNvSpPr>
          <p:nvPr/>
        </p:nvSpPr>
        <p:spPr bwMode="auto">
          <a:xfrm>
            <a:off x="3893581" y="1024902"/>
            <a:ext cx="84991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585" b="1" dirty="0">
                <a:latin typeface="ＭＳ Ｐゴシック" panose="020B0600070205080204" pitchFamily="50" charset="-128"/>
              </a:rPr>
              <a:t>40</a:t>
            </a:r>
            <a:r>
              <a:rPr lang="ja-JP" altLang="en-US" sz="2585" b="1" dirty="0">
                <a:latin typeface="ＭＳ Ｐゴシック" panose="020B0600070205080204" pitchFamily="50" charset="-128"/>
              </a:rPr>
              <a:t>代</a:t>
            </a:r>
          </a:p>
        </p:txBody>
      </p:sp>
      <p:sp>
        <p:nvSpPr>
          <p:cNvPr id="24" name="テキスト ボックス 9"/>
          <p:cNvSpPr txBox="1">
            <a:spLocks noChangeArrowheads="1"/>
          </p:cNvSpPr>
          <p:nvPr/>
        </p:nvSpPr>
        <p:spPr bwMode="auto">
          <a:xfrm>
            <a:off x="5388952" y="2168016"/>
            <a:ext cx="849913"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585" b="1" dirty="0">
                <a:latin typeface="ＭＳ Ｐゴシック" panose="020B0600070205080204" pitchFamily="50" charset="-128"/>
              </a:rPr>
              <a:t>60</a:t>
            </a:r>
            <a:r>
              <a:rPr lang="ja-JP" altLang="en-US" sz="2585" b="1" dirty="0">
                <a:latin typeface="ＭＳ Ｐゴシック" panose="020B0600070205080204" pitchFamily="50" charset="-128"/>
              </a:rPr>
              <a:t>代</a:t>
            </a:r>
          </a:p>
        </p:txBody>
      </p:sp>
      <p:sp>
        <p:nvSpPr>
          <p:cNvPr id="25" name="テキスト ボックス 24"/>
          <p:cNvSpPr txBox="1"/>
          <p:nvPr/>
        </p:nvSpPr>
        <p:spPr>
          <a:xfrm>
            <a:off x="980418" y="4975165"/>
            <a:ext cx="6780894" cy="369332"/>
          </a:xfrm>
          <a:prstGeom prst="rect">
            <a:avLst/>
          </a:prstGeom>
          <a:noFill/>
        </p:spPr>
        <p:txBody>
          <a:bodyPr wrap="square" rtlCol="0">
            <a:spAutoFit/>
          </a:bodyPr>
          <a:lstStyle/>
          <a:p>
            <a:r>
              <a:rPr kumimoji="1" lang="ja-JP" altLang="en-US" dirty="0"/>
              <a:t>年齢（歳） </a:t>
            </a:r>
            <a:r>
              <a:rPr kumimoji="1" lang="en-US" altLang="ja-JP" dirty="0"/>
              <a:t>10</a:t>
            </a:r>
            <a:r>
              <a:rPr kumimoji="1" lang="ja-JP" altLang="en-US" dirty="0"/>
              <a:t>　　　</a:t>
            </a:r>
            <a:r>
              <a:rPr kumimoji="1" lang="en-US" altLang="ja-JP" dirty="0"/>
              <a:t>20</a:t>
            </a:r>
            <a:r>
              <a:rPr kumimoji="1" lang="ja-JP" altLang="en-US" dirty="0"/>
              <a:t>　　　</a:t>
            </a:r>
            <a:r>
              <a:rPr kumimoji="1" lang="en-US" altLang="ja-JP" dirty="0"/>
              <a:t>30</a:t>
            </a:r>
            <a:r>
              <a:rPr kumimoji="1" lang="ja-JP" altLang="en-US" dirty="0"/>
              <a:t>　　　</a:t>
            </a:r>
            <a:r>
              <a:rPr kumimoji="1" lang="en-US" altLang="ja-JP" dirty="0"/>
              <a:t>40</a:t>
            </a:r>
            <a:r>
              <a:rPr kumimoji="1" lang="ja-JP" altLang="en-US" dirty="0"/>
              <a:t>　　　</a:t>
            </a:r>
            <a:r>
              <a:rPr kumimoji="1" lang="en-US" altLang="ja-JP" dirty="0"/>
              <a:t>50</a:t>
            </a:r>
            <a:r>
              <a:rPr kumimoji="1" lang="ja-JP" altLang="en-US" dirty="0"/>
              <a:t>　　　 </a:t>
            </a:r>
            <a:r>
              <a:rPr kumimoji="1" lang="en-US" altLang="ja-JP" dirty="0"/>
              <a:t>60</a:t>
            </a:r>
            <a:r>
              <a:rPr kumimoji="1" lang="ja-JP" altLang="en-US" dirty="0"/>
              <a:t>　　　 </a:t>
            </a:r>
            <a:r>
              <a:rPr kumimoji="1" lang="en-US" altLang="ja-JP" dirty="0"/>
              <a:t>70</a:t>
            </a:r>
            <a:r>
              <a:rPr kumimoji="1" lang="ja-JP" altLang="en-US" dirty="0"/>
              <a:t>　　　</a:t>
            </a:r>
            <a:r>
              <a:rPr kumimoji="1" lang="en-US" altLang="ja-JP" dirty="0"/>
              <a:t>80</a:t>
            </a:r>
            <a:endParaRPr kumimoji="1" lang="ja-JP" altLang="en-US" dirty="0"/>
          </a:p>
        </p:txBody>
      </p:sp>
      <p:sp>
        <p:nvSpPr>
          <p:cNvPr id="26" name="テキスト ボックス 25"/>
          <p:cNvSpPr txBox="1"/>
          <p:nvPr/>
        </p:nvSpPr>
        <p:spPr>
          <a:xfrm>
            <a:off x="1227751" y="1124744"/>
            <a:ext cx="628905" cy="3816429"/>
          </a:xfrm>
          <a:prstGeom prst="rect">
            <a:avLst/>
          </a:prstGeom>
          <a:solidFill>
            <a:schemeClr val="bg1"/>
          </a:solidFill>
        </p:spPr>
        <p:txBody>
          <a:bodyPr wrap="square" rtlCol="0" anchor="b">
            <a:spAutoFit/>
          </a:bodyPr>
          <a:lstStyle/>
          <a:p>
            <a:pPr algn="ctr">
              <a:lnSpc>
                <a:spcPct val="150000"/>
              </a:lnSpc>
            </a:pPr>
            <a:r>
              <a:rPr kumimoji="1" lang="ja-JP" altLang="en-US" sz="1400" dirty="0"/>
              <a:t>高</a:t>
            </a:r>
          </a:p>
          <a:p>
            <a:pPr algn="ctr">
              <a:lnSpc>
                <a:spcPts val="4600"/>
              </a:lnSpc>
            </a:pPr>
            <a:r>
              <a:rPr kumimoji="1" lang="en-US" altLang="ja-JP" sz="1400" dirty="0"/>
              <a:t>10</a:t>
            </a:r>
            <a:endParaRPr kumimoji="1" lang="ja-JP" altLang="en-US" sz="1400" dirty="0"/>
          </a:p>
          <a:p>
            <a:pPr algn="ctr">
              <a:lnSpc>
                <a:spcPts val="4600"/>
              </a:lnSpc>
            </a:pPr>
            <a:r>
              <a:rPr kumimoji="1" lang="en-US" altLang="ja-JP" sz="1400" dirty="0"/>
              <a:t>8</a:t>
            </a:r>
            <a:endParaRPr kumimoji="1" lang="ja-JP" altLang="en-US" sz="1400" dirty="0"/>
          </a:p>
          <a:p>
            <a:pPr algn="ctr">
              <a:lnSpc>
                <a:spcPts val="4600"/>
              </a:lnSpc>
            </a:pPr>
            <a:r>
              <a:rPr kumimoji="1" lang="en-US" altLang="ja-JP" sz="1400" dirty="0"/>
              <a:t>6</a:t>
            </a:r>
            <a:endParaRPr kumimoji="1" lang="ja-JP" altLang="en-US" sz="1400" dirty="0"/>
          </a:p>
          <a:p>
            <a:pPr algn="ctr">
              <a:lnSpc>
                <a:spcPts val="4600"/>
              </a:lnSpc>
            </a:pPr>
            <a:r>
              <a:rPr kumimoji="1" lang="en-US" altLang="ja-JP" sz="1400" dirty="0"/>
              <a:t>4</a:t>
            </a:r>
            <a:endParaRPr kumimoji="1" lang="ja-JP" altLang="en-US" sz="1400" dirty="0"/>
          </a:p>
          <a:p>
            <a:pPr algn="ctr">
              <a:lnSpc>
                <a:spcPts val="4600"/>
              </a:lnSpc>
            </a:pPr>
            <a:r>
              <a:rPr kumimoji="1" lang="en-US" altLang="ja-JP" sz="1400" dirty="0"/>
              <a:t>2</a:t>
            </a:r>
            <a:endParaRPr kumimoji="1" lang="ja-JP" altLang="en-US" sz="1400" dirty="0"/>
          </a:p>
          <a:p>
            <a:pPr algn="ctr">
              <a:lnSpc>
                <a:spcPct val="150000"/>
              </a:lnSpc>
            </a:pPr>
            <a:r>
              <a:rPr kumimoji="1" lang="ja-JP" altLang="en-US" sz="1400" dirty="0"/>
              <a:t>低</a:t>
            </a:r>
          </a:p>
        </p:txBody>
      </p:sp>
      <p:cxnSp>
        <p:nvCxnSpPr>
          <p:cNvPr id="27" name="直線矢印コネクタ 26"/>
          <p:cNvCxnSpPr/>
          <p:nvPr/>
        </p:nvCxnSpPr>
        <p:spPr>
          <a:xfrm>
            <a:off x="1011862" y="1921471"/>
            <a:ext cx="0" cy="2577862"/>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92560" y="2711104"/>
            <a:ext cx="461665" cy="998596"/>
          </a:xfrm>
          <a:prstGeom prst="rect">
            <a:avLst/>
          </a:prstGeom>
          <a:noFill/>
        </p:spPr>
        <p:txBody>
          <a:bodyPr vert="eaVert" wrap="square" rtlCol="0">
            <a:spAutoFit/>
          </a:bodyPr>
          <a:lstStyle/>
          <a:p>
            <a:pPr algn="dist"/>
            <a:r>
              <a:rPr kumimoji="1" lang="ja-JP" altLang="en-US" dirty="0"/>
              <a:t>ランク</a:t>
            </a:r>
          </a:p>
        </p:txBody>
      </p:sp>
      <p:sp>
        <p:nvSpPr>
          <p:cNvPr id="29" name="テキスト ボックス 28"/>
          <p:cNvSpPr txBox="1"/>
          <p:nvPr/>
        </p:nvSpPr>
        <p:spPr>
          <a:xfrm>
            <a:off x="8039645" y="4680679"/>
            <a:ext cx="1503938" cy="307777"/>
          </a:xfrm>
          <a:prstGeom prst="rect">
            <a:avLst/>
          </a:prstGeom>
          <a:noFill/>
        </p:spPr>
        <p:txBody>
          <a:bodyPr wrap="none" rtlCol="0">
            <a:spAutoFit/>
          </a:bodyPr>
          <a:lstStyle/>
          <a:p>
            <a:r>
              <a:rPr kumimoji="1" lang="ja-JP" altLang="en-US" sz="1400" dirty="0">
                <a:latin typeface="+mn-ea"/>
                <a:ea typeface="+mn-ea"/>
              </a:rPr>
              <a:t>資料提供</a:t>
            </a:r>
            <a:r>
              <a:rPr kumimoji="1" lang="en-US" altLang="ja-JP" sz="1400" dirty="0">
                <a:latin typeface="+mn-ea"/>
                <a:ea typeface="+mn-ea"/>
              </a:rPr>
              <a:t>:NASVA</a:t>
            </a:r>
            <a:endParaRPr kumimoji="1" lang="ja-JP" altLang="en-US" sz="1400"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10</a:t>
            </a:fld>
            <a:endParaRPr lang="en-US" altLang="ja-JP"/>
          </a:p>
        </p:txBody>
      </p:sp>
    </p:spTree>
    <p:extLst>
      <p:ext uri="{BB962C8B-B14F-4D97-AF65-F5344CB8AC3E}">
        <p14:creationId xmlns:p14="http://schemas.microsoft.com/office/powerpoint/2010/main" val="42497264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100</a:t>
            </a:fld>
            <a:endParaRPr lang="en-US" altLang="ja-JP"/>
          </a:p>
        </p:txBody>
      </p:sp>
    </p:spTree>
    <p:extLst>
      <p:ext uri="{BB962C8B-B14F-4D97-AF65-F5344CB8AC3E}">
        <p14:creationId xmlns:p14="http://schemas.microsoft.com/office/powerpoint/2010/main" val="36666243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body" idx="4294967295"/>
          </p:nvPr>
        </p:nvSpPr>
        <p:spPr>
          <a:xfrm>
            <a:off x="49374" y="548680"/>
            <a:ext cx="9807252" cy="5509200"/>
          </a:xfrm>
        </p:spPr>
        <p:txBody>
          <a:bodyPr wrap="square">
            <a:spAutoFit/>
          </a:bodyPr>
          <a:lstStyle/>
          <a:p>
            <a:pPr marL="363538" indent="-363538" eaLnBrk="1" hangingPunct="1">
              <a:spcBef>
                <a:spcPct val="0"/>
              </a:spcBef>
              <a:buFont typeface="Wingdings" pitchFamily="2" charset="2"/>
              <a:buNone/>
              <a:defRPr/>
            </a:pPr>
            <a:r>
              <a:rPr lang="ja-JP" altLang="en-US" sz="1600" b="1" u="sng" dirty="0"/>
              <a:t>（１３）文書の作成及び管理</a:t>
            </a:r>
            <a:endParaRPr lang="en-US" altLang="ja-JP" sz="1600" b="1" u="sng" dirty="0"/>
          </a:p>
          <a:p>
            <a:pPr marL="363538" indent="-363538" algn="just" eaLnBrk="1" hangingPunct="1">
              <a:spcBef>
                <a:spcPct val="0"/>
              </a:spcBef>
              <a:buFont typeface="Wingdings" pitchFamily="2" charset="2"/>
              <a:buNone/>
              <a:defRPr/>
            </a:pPr>
            <a:r>
              <a:rPr lang="ja-JP" altLang="en-US" sz="1600" b="1" dirty="0"/>
              <a:t>１）	事業者は、安全管理体制を構築・改善するために、</a:t>
            </a:r>
            <a:r>
              <a:rPr lang="ja-JP" altLang="en-US" sz="1600" b="1" dirty="0">
                <a:solidFill>
                  <a:srgbClr val="FF0000"/>
                </a:solidFill>
              </a:rPr>
              <a:t>事業規模等に応じて、次に掲げる文書を作成</a:t>
            </a:r>
            <a:r>
              <a:rPr lang="ja-JP" altLang="en-US" sz="1600" b="1" dirty="0"/>
              <a:t>し、適切に管理する。</a:t>
            </a:r>
          </a:p>
          <a:p>
            <a:pPr marL="540000" indent="-363538" eaLnBrk="1" hangingPunct="1">
              <a:spcBef>
                <a:spcPct val="0"/>
              </a:spcBef>
              <a:buFont typeface="Wingdings" pitchFamily="2" charset="2"/>
              <a:buNone/>
              <a:defRPr/>
            </a:pPr>
            <a:r>
              <a:rPr lang="ja-JP" altLang="en-US" sz="1600" b="1" dirty="0"/>
              <a:t>①	安全管理体制を構築・改善する上で、基本となる必要な手順を規定した文書</a:t>
            </a:r>
          </a:p>
          <a:p>
            <a:pPr marL="648000" lvl="1" indent="-363538" eaLnBrk="1" hangingPunct="1">
              <a:spcBef>
                <a:spcPct val="0"/>
              </a:spcBef>
              <a:buFont typeface="Wingdings" pitchFamily="2" charset="2"/>
              <a:buNone/>
              <a:defRPr/>
            </a:pPr>
            <a:r>
              <a:rPr lang="ja-JP" altLang="en-US" sz="1600" b="1" dirty="0">
                <a:solidFill>
                  <a:srgbClr val="0000FF"/>
                </a:solidFill>
              </a:rPr>
              <a:t>（ア）文書管理手順：文書の承認、発行、改訂等の手順を定めた文書</a:t>
            </a:r>
          </a:p>
          <a:p>
            <a:pPr marL="648000" lvl="1" indent="-363538" eaLnBrk="1" hangingPunct="1">
              <a:spcBef>
                <a:spcPct val="0"/>
              </a:spcBef>
              <a:buFont typeface="Wingdings" pitchFamily="2" charset="2"/>
              <a:buNone/>
              <a:defRPr/>
            </a:pPr>
            <a:r>
              <a:rPr lang="ja-JP" altLang="en-US" sz="1600" b="1" dirty="0">
                <a:solidFill>
                  <a:srgbClr val="0000FF"/>
                </a:solidFill>
              </a:rPr>
              <a:t>（イ）記録管理手順：記録の分類、保管、廃棄等の手順を定めた文書</a:t>
            </a:r>
          </a:p>
          <a:p>
            <a:pPr marL="648000" lvl="1" indent="-363538" eaLnBrk="1" hangingPunct="1">
              <a:spcBef>
                <a:spcPct val="0"/>
              </a:spcBef>
              <a:buFont typeface="Wingdings" pitchFamily="2" charset="2"/>
              <a:buNone/>
              <a:defRPr/>
            </a:pPr>
            <a:r>
              <a:rPr lang="ja-JP" altLang="en-US" sz="1600" b="1" dirty="0">
                <a:solidFill>
                  <a:srgbClr val="0000FF"/>
                </a:solidFill>
              </a:rPr>
              <a:t>（ウ）事故情報等管理手順：事故、ヒヤリ・ハット情報等の収集・活用の手順を定めた文書（</a:t>
            </a:r>
            <a:r>
              <a:rPr lang="en-US" altLang="ja-JP" sz="1600" b="1" dirty="0">
                <a:solidFill>
                  <a:srgbClr val="0000FF"/>
                </a:solidFill>
              </a:rPr>
              <a:t>(7)</a:t>
            </a:r>
            <a:r>
              <a:rPr lang="ja-JP" altLang="en-US" sz="1600" b="1" dirty="0">
                <a:solidFill>
                  <a:srgbClr val="0000FF"/>
                </a:solidFill>
              </a:rPr>
              <a:t>関係）</a:t>
            </a:r>
          </a:p>
          <a:p>
            <a:pPr marL="648000" lvl="1" indent="-363538" eaLnBrk="1" hangingPunct="1">
              <a:spcBef>
                <a:spcPct val="0"/>
              </a:spcBef>
              <a:buFont typeface="Wingdings" pitchFamily="2" charset="2"/>
              <a:buNone/>
              <a:defRPr/>
            </a:pPr>
            <a:r>
              <a:rPr lang="ja-JP" altLang="en-US" sz="1600" b="1" dirty="0">
                <a:solidFill>
                  <a:srgbClr val="0000FF"/>
                </a:solidFill>
              </a:rPr>
              <a:t>（エ）重大な事故等対応手順：重大な事故等の対応の手順を定めた文書</a:t>
            </a:r>
            <a:r>
              <a:rPr lang="en-US" altLang="ja-JP" sz="1600" b="1" dirty="0">
                <a:solidFill>
                  <a:srgbClr val="0000FF"/>
                </a:solidFill>
              </a:rPr>
              <a:t>((8)</a:t>
            </a:r>
            <a:r>
              <a:rPr lang="ja-JP" altLang="en-US" sz="1600" b="1" dirty="0">
                <a:solidFill>
                  <a:srgbClr val="0000FF"/>
                </a:solidFill>
              </a:rPr>
              <a:t>関係</a:t>
            </a:r>
            <a:r>
              <a:rPr lang="en-US" altLang="ja-JP" sz="1600" b="1" dirty="0">
                <a:solidFill>
                  <a:srgbClr val="0000FF"/>
                </a:solidFill>
              </a:rPr>
              <a:t>)</a:t>
            </a:r>
          </a:p>
          <a:p>
            <a:pPr marL="648000" lvl="1" indent="-363538" eaLnBrk="1" hangingPunct="1">
              <a:spcBef>
                <a:spcPct val="0"/>
              </a:spcBef>
              <a:buFont typeface="Wingdings" pitchFamily="2" charset="2"/>
              <a:buNone/>
              <a:defRPr/>
            </a:pPr>
            <a:r>
              <a:rPr lang="ja-JP" altLang="en-US" sz="1600" b="1" dirty="0">
                <a:solidFill>
                  <a:srgbClr val="0000FF"/>
                </a:solidFill>
              </a:rPr>
              <a:t>（オ）内部監査手順：内部監査の手順を定めた文書（（</a:t>
            </a:r>
            <a:r>
              <a:rPr lang="en-US" altLang="ja-JP" sz="1600" b="1" dirty="0">
                <a:solidFill>
                  <a:srgbClr val="0000FF"/>
                </a:solidFill>
              </a:rPr>
              <a:t>11</a:t>
            </a:r>
            <a:r>
              <a:rPr lang="ja-JP" altLang="en-US" sz="1600" b="1" dirty="0">
                <a:solidFill>
                  <a:srgbClr val="0000FF"/>
                </a:solidFill>
              </a:rPr>
              <a:t>）関係）</a:t>
            </a:r>
          </a:p>
          <a:p>
            <a:pPr marL="648000" lvl="1" indent="-363538" eaLnBrk="1" hangingPunct="1">
              <a:spcBef>
                <a:spcPct val="0"/>
              </a:spcBef>
              <a:buFont typeface="Wingdings" pitchFamily="2" charset="2"/>
              <a:buNone/>
              <a:defRPr/>
            </a:pPr>
            <a:r>
              <a:rPr lang="ja-JP" altLang="en-US" sz="1600" b="1" dirty="0">
                <a:solidFill>
                  <a:srgbClr val="0000FF"/>
                </a:solidFill>
              </a:rPr>
              <a:t>（カ）是正及び予防に関する手順：是正措置及び予防措置を決定するための手順を定めた文書（（</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2</a:t>
            </a:r>
            <a:r>
              <a:rPr lang="ja-JP" altLang="en-US" sz="1600" b="1" dirty="0">
                <a:solidFill>
                  <a:srgbClr val="0000FF"/>
                </a:solidFill>
              </a:rPr>
              <a:t>）関係）</a:t>
            </a:r>
          </a:p>
          <a:p>
            <a:pPr marL="540000" indent="-363538" eaLnBrk="1" hangingPunct="1">
              <a:spcBef>
                <a:spcPct val="0"/>
              </a:spcBef>
              <a:buFont typeface="Wingdings" pitchFamily="2" charset="2"/>
              <a:buNone/>
              <a:defRPr/>
            </a:pPr>
            <a:r>
              <a:rPr lang="ja-JP" altLang="en-US" sz="1600" b="1" dirty="0"/>
              <a:t>②　関係法令等により作成を義務付けられている文書</a:t>
            </a:r>
          </a:p>
          <a:p>
            <a:pPr marL="540000" indent="-363538" eaLnBrk="1" hangingPunct="1">
              <a:spcBef>
                <a:spcPct val="0"/>
              </a:spcBef>
              <a:buFont typeface="Wingdings" pitchFamily="2" charset="2"/>
              <a:buNone/>
              <a:defRPr/>
            </a:pPr>
            <a:r>
              <a:rPr lang="ja-JP" altLang="en-US" sz="1600" b="1" dirty="0"/>
              <a:t>③　その他安全管理体制を構築・改善する上で、事業者が必要と判断した文書</a:t>
            </a:r>
          </a:p>
          <a:p>
            <a:pPr marL="363538" indent="-363538" eaLnBrk="1" hangingPunct="1">
              <a:spcBef>
                <a:spcPct val="0"/>
              </a:spcBef>
              <a:buFont typeface="Wingdings" pitchFamily="2" charset="2"/>
              <a:buNone/>
              <a:defRPr/>
            </a:pPr>
            <a:r>
              <a:rPr lang="ja-JP" altLang="en-US" sz="1600" b="1" dirty="0"/>
              <a:t>	</a:t>
            </a:r>
            <a:r>
              <a:rPr lang="ja-JP" altLang="en-US" sz="1600" dirty="0"/>
              <a:t>なお、適切な文書化を行うことのねらいは、以下のとおりである。</a:t>
            </a:r>
          </a:p>
          <a:p>
            <a:pPr marL="540000" indent="-363538" eaLnBrk="1" hangingPunct="1">
              <a:spcBef>
                <a:spcPct val="0"/>
              </a:spcBef>
              <a:buFont typeface="Wingdings" pitchFamily="2" charset="2"/>
              <a:buNone/>
              <a:defRPr/>
            </a:pPr>
            <a:r>
              <a:rPr lang="ja-JP" altLang="en-US" sz="1600" dirty="0"/>
              <a:t>①　安全管理体制の運営上必要な業務内容が明らかとなる。</a:t>
            </a:r>
          </a:p>
          <a:p>
            <a:pPr marL="540000" indent="-363538" eaLnBrk="1" hangingPunct="1">
              <a:spcBef>
                <a:spcPct val="0"/>
              </a:spcBef>
              <a:buFont typeface="Wingdings" pitchFamily="2" charset="2"/>
              <a:buNone/>
              <a:defRPr/>
            </a:pPr>
            <a:r>
              <a:rPr lang="ja-JP" altLang="en-US" sz="1600" dirty="0"/>
              <a:t>②　その内容が必要とされる要員に理解されることとなる。</a:t>
            </a:r>
          </a:p>
          <a:p>
            <a:pPr marL="540000" indent="-363538" eaLnBrk="1" hangingPunct="1">
              <a:spcBef>
                <a:spcPct val="0"/>
              </a:spcBef>
              <a:buFont typeface="Wingdings" pitchFamily="2" charset="2"/>
              <a:buNone/>
              <a:defRPr/>
            </a:pPr>
            <a:r>
              <a:rPr lang="ja-JP" altLang="en-US" sz="1600" dirty="0"/>
              <a:t>③　①及び②により、</a:t>
            </a:r>
            <a:r>
              <a:rPr lang="ja-JP" altLang="en-US" sz="1600" b="1" dirty="0">
                <a:solidFill>
                  <a:srgbClr val="FF0000"/>
                </a:solidFill>
              </a:rPr>
              <a:t>必要な手順が確実な再現性を伴って実施</a:t>
            </a:r>
            <a:r>
              <a:rPr lang="ja-JP" altLang="en-US" sz="1600" dirty="0"/>
              <a:t>される。</a:t>
            </a:r>
          </a:p>
          <a:p>
            <a:pPr marL="540000" indent="-363538" eaLnBrk="1" hangingPunct="1">
              <a:spcBef>
                <a:spcPct val="0"/>
              </a:spcBef>
              <a:buFont typeface="Wingdings" pitchFamily="2" charset="2"/>
              <a:buNone/>
              <a:defRPr/>
            </a:pPr>
            <a:r>
              <a:rPr lang="ja-JP" altLang="en-US" sz="1600" dirty="0"/>
              <a:t>④　当該業務に関し、内外からの評価が容易となる。</a:t>
            </a:r>
            <a:endParaRPr lang="ja-JP" altLang="en-US" sz="1600" b="1" dirty="0"/>
          </a:p>
          <a:p>
            <a:pPr marL="288000" indent="-288000" algn="just" eaLnBrk="1" hangingPunct="1">
              <a:spcBef>
                <a:spcPct val="0"/>
              </a:spcBef>
              <a:buFont typeface="Wingdings" pitchFamily="2" charset="2"/>
              <a:buNone/>
              <a:defRPr/>
            </a:pPr>
            <a:r>
              <a:rPr lang="ja-JP" altLang="en-US" sz="1600" b="1" dirty="0"/>
              <a:t>２）	文書は、文書の様式、書式、形態（電子媒体を含む。）等を含め、文書化すべき文書の範囲、程度、詳細さは、 事業者が１）の文書化のねらいを踏まえ実効性のある文書管理を行うために適切と判断したものとする。</a:t>
            </a:r>
            <a:r>
              <a:rPr lang="ja-JP" altLang="en-US" sz="1600" b="1" dirty="0">
                <a:solidFill>
                  <a:srgbClr val="FF0000"/>
                </a:solidFill>
              </a:rPr>
              <a:t>過剰、複雑な文書化は、かえって文書管理の効率を損なうこととなることから、既存文書をできる限り活用</a:t>
            </a:r>
            <a:r>
              <a:rPr lang="ja-JP" altLang="en-US" sz="1600" b="1" dirty="0"/>
              <a:t>し、過剰に文書を作成しないよう留意し、また、必要に応じて、フローチャート、図、表等を活用する等文書内容を簡明化する。</a:t>
            </a:r>
          </a:p>
        </p:txBody>
      </p:sp>
      <p:sp>
        <p:nvSpPr>
          <p:cNvPr id="366595" name="Rectangle 2"/>
          <p:cNvSpPr>
            <a:spLocks noGrp="1" noChangeArrowheads="1"/>
          </p:cNvSpPr>
          <p:nvPr>
            <p:ph type="title" idx="4294967295"/>
          </p:nvPr>
        </p:nvSpPr>
        <p:spPr>
          <a:xfrm>
            <a:off x="0" y="101600"/>
            <a:ext cx="9791700" cy="457200"/>
          </a:xfrm>
          <a:solidFill>
            <a:srgbClr val="00B0F0">
              <a:alpha val="50195"/>
            </a:srgbClr>
          </a:solidFill>
        </p:spPr>
        <p:txBody>
          <a:bodyPr>
            <a:spAutoFit/>
          </a:bodyPr>
          <a:lstStyle/>
          <a:p>
            <a:pPr eaLnBrk="1" hangingPunct="1"/>
            <a:r>
              <a:rPr lang="ja-JP" altLang="en-US" sz="2400" b="1">
                <a:solidFill>
                  <a:schemeClr val="tx1"/>
                </a:solidFill>
              </a:rPr>
              <a:t>５．（１３）文書の作成及び管理　ガイドライン本文</a:t>
            </a:r>
          </a:p>
        </p:txBody>
      </p:sp>
      <p:sp>
        <p:nvSpPr>
          <p:cNvPr id="366596" name="Text Box 9"/>
          <p:cNvSpPr txBox="1">
            <a:spLocks noChangeArrowheads="1"/>
          </p:cNvSpPr>
          <p:nvPr/>
        </p:nvSpPr>
        <p:spPr bwMode="auto">
          <a:xfrm>
            <a:off x="2216920" y="5811103"/>
            <a:ext cx="5904432" cy="830997"/>
          </a:xfrm>
          <a:prstGeom prst="rect">
            <a:avLst/>
          </a:prstGeom>
          <a:solidFill>
            <a:srgbClr val="FFFFCC"/>
          </a:solidFill>
          <a:ln w="9525" algn="ctr">
            <a:solidFill>
              <a:schemeClr val="tx1"/>
            </a:solidFill>
            <a:miter lim="800000"/>
            <a:headEnd/>
            <a:tailEnd/>
          </a:ln>
        </p:spPr>
        <p:txBody>
          <a:bodyPr wrap="square">
            <a:spAutoFit/>
          </a:bodyPr>
          <a:lstStyle>
            <a:lvl1pPr marL="566738" indent="-566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FF0000"/>
                </a:solidFill>
                <a:latin typeface="ＭＳ Ｐゴシック" panose="020B0600070205080204" pitchFamily="50" charset="-128"/>
              </a:rPr>
              <a:t>取組のポイント</a:t>
            </a:r>
            <a:endParaRPr lang="en-US" altLang="ja-JP" sz="1600" b="1" dirty="0">
              <a:solidFill>
                <a:srgbClr val="FF0000"/>
              </a:solidFill>
              <a:latin typeface="ＭＳ Ｐゴシック" panose="020B0600070205080204" pitchFamily="50" charset="-128"/>
            </a:endParaRPr>
          </a:p>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　（担当者の異動等があったとしても）誰もが業務を引き継げるよう標準化するために適切な文書の作成及び管理が重要。</a:t>
            </a:r>
          </a:p>
        </p:txBody>
      </p:sp>
      <p:pic>
        <p:nvPicPr>
          <p:cNvPr id="3665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101</a:t>
            </a:fld>
            <a:endParaRPr lang="en-US" altLang="ja-JP"/>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body" idx="4294967295"/>
          </p:nvPr>
        </p:nvSpPr>
        <p:spPr>
          <a:xfrm>
            <a:off x="199578" y="548680"/>
            <a:ext cx="9505950" cy="5016758"/>
          </a:xfrm>
        </p:spPr>
        <p:txBody>
          <a:bodyPr>
            <a:spAutoFit/>
          </a:bodyPr>
          <a:lstStyle/>
          <a:p>
            <a:pPr marL="363538" indent="-363538" eaLnBrk="1" hangingPunct="1">
              <a:spcBef>
                <a:spcPct val="0"/>
              </a:spcBef>
              <a:buFont typeface="Wingdings" panose="05000000000000000000" pitchFamily="2" charset="2"/>
              <a:buNone/>
            </a:pPr>
            <a:r>
              <a:rPr lang="ja-JP" altLang="en-US" sz="1600" b="1" u="sng" dirty="0"/>
              <a:t>（１４）記録の作成及び維持</a:t>
            </a:r>
            <a:endParaRPr lang="en-US" altLang="ja-JP" sz="1600" b="1" u="sng" dirty="0"/>
          </a:p>
          <a:p>
            <a:pPr marL="363538" indent="-363538" eaLnBrk="1" hangingPunct="1">
              <a:spcBef>
                <a:spcPct val="0"/>
              </a:spcBef>
              <a:buFont typeface="Wingdings" panose="05000000000000000000" pitchFamily="2" charset="2"/>
              <a:buNone/>
            </a:pPr>
            <a:r>
              <a:rPr lang="ja-JP" altLang="en-US" sz="1600" b="1" dirty="0"/>
              <a:t>１）	事業者は、安全管理体制の運用結果を記録に残すために、次に掲げる記録を作成し適切に維持する。</a:t>
            </a:r>
          </a:p>
          <a:p>
            <a:pPr marL="363538" indent="-363538" eaLnBrk="1" hangingPunct="1">
              <a:spcBef>
                <a:spcPct val="0"/>
              </a:spcBef>
              <a:buFont typeface="Wingdings" panose="05000000000000000000" pitchFamily="2" charset="2"/>
              <a:buNone/>
            </a:pPr>
            <a:r>
              <a:rPr lang="ja-JP" altLang="en-US" sz="1600" b="1" dirty="0"/>
              <a:t>	①　安全管理体制を</a:t>
            </a:r>
            <a:r>
              <a:rPr lang="ja-JP" altLang="en-US" sz="1600" b="1" dirty="0">
                <a:solidFill>
                  <a:srgbClr val="FF0000"/>
                </a:solidFill>
              </a:rPr>
              <a:t>構築・改善する上で、基本となる記録</a:t>
            </a:r>
            <a:endParaRPr lang="ja-JP" altLang="en-US" sz="1600" b="1" dirty="0"/>
          </a:p>
          <a:p>
            <a:pPr marL="363538" indent="-363538" eaLnBrk="1" hangingPunct="1">
              <a:spcBef>
                <a:spcPct val="0"/>
              </a:spcBef>
              <a:buFont typeface="Wingdings" panose="05000000000000000000" pitchFamily="2" charset="2"/>
              <a:buNone/>
            </a:pPr>
            <a:r>
              <a:rPr lang="ja-JP" altLang="en-US" sz="1600" b="1" dirty="0">
                <a:solidFill>
                  <a:srgbClr val="0000FF"/>
                </a:solidFill>
              </a:rPr>
              <a:t>         （ア）安全統括管理者から経営トップへの報告に関する記録</a:t>
            </a:r>
            <a:r>
              <a:rPr lang="en-US" altLang="ja-JP" sz="1600" b="1" dirty="0">
                <a:solidFill>
                  <a:srgbClr val="0000FF"/>
                </a:solidFill>
              </a:rPr>
              <a:t>((4)2)</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（イ）事故、ヒヤリ･ハット情報等の収集・活用に関する記録（（</a:t>
            </a:r>
            <a:r>
              <a:rPr lang="en-US" altLang="ja-JP" sz="1600" b="1" dirty="0">
                <a:solidFill>
                  <a:srgbClr val="0000FF"/>
                </a:solidFill>
              </a:rPr>
              <a:t>7</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（ウ）安全管理体制の構築・改善に必要な教育・訓練に関する記録（（</a:t>
            </a:r>
            <a:r>
              <a:rPr lang="en-US" altLang="ja-JP" sz="1600" b="1" dirty="0">
                <a:solidFill>
                  <a:srgbClr val="0000FF"/>
                </a:solidFill>
              </a:rPr>
              <a:t>10</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（エ）内部監査の実施に関する記録（（</a:t>
            </a:r>
            <a:r>
              <a:rPr lang="en-US" altLang="ja-JP" sz="1600" b="1" dirty="0">
                <a:solidFill>
                  <a:srgbClr val="0000FF"/>
                </a:solidFill>
              </a:rPr>
              <a:t>11</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（オ）マネジメントレビューに関する記録（（</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1</a:t>
            </a:r>
            <a:r>
              <a:rPr lang="ja-JP" altLang="en-US" sz="1600" b="1" dirty="0">
                <a:solidFill>
                  <a:srgbClr val="0000FF"/>
                </a:solidFill>
              </a:rPr>
              <a:t>）関係）</a:t>
            </a:r>
          </a:p>
          <a:p>
            <a:pPr marL="363538" indent="-363538" eaLnBrk="1" hangingPunct="1">
              <a:spcBef>
                <a:spcPct val="0"/>
              </a:spcBef>
              <a:buFont typeface="Wingdings" panose="05000000000000000000" pitchFamily="2" charset="2"/>
              <a:buNone/>
            </a:pPr>
            <a:r>
              <a:rPr lang="ja-JP" altLang="en-US" sz="1600" b="1" dirty="0">
                <a:solidFill>
                  <a:srgbClr val="0000FF"/>
                </a:solidFill>
              </a:rPr>
              <a:t>         （カ）是正措置及び予防措置に関する記録（（</a:t>
            </a:r>
            <a:r>
              <a:rPr lang="en-US" altLang="ja-JP" sz="1600" b="1" dirty="0">
                <a:solidFill>
                  <a:srgbClr val="0000FF"/>
                </a:solidFill>
              </a:rPr>
              <a:t>12</a:t>
            </a:r>
            <a:r>
              <a:rPr lang="ja-JP" altLang="en-US" sz="1600" b="1" dirty="0">
                <a:solidFill>
                  <a:srgbClr val="0000FF"/>
                </a:solidFill>
              </a:rPr>
              <a:t>）</a:t>
            </a:r>
            <a:r>
              <a:rPr lang="en-US" altLang="ja-JP" sz="1600" b="1" dirty="0">
                <a:solidFill>
                  <a:srgbClr val="0000FF"/>
                </a:solidFill>
              </a:rPr>
              <a:t>2</a:t>
            </a:r>
            <a:r>
              <a:rPr lang="ja-JP" altLang="en-US" sz="1600" b="1" dirty="0">
                <a:solidFill>
                  <a:srgbClr val="0000FF"/>
                </a:solidFill>
              </a:rPr>
              <a:t>）関係）</a:t>
            </a:r>
            <a:endParaRPr lang="ja-JP" altLang="en-US" sz="1600" b="1" dirty="0"/>
          </a:p>
          <a:p>
            <a:pPr marL="363538" indent="-363538" eaLnBrk="1" hangingPunct="1">
              <a:spcBef>
                <a:spcPct val="0"/>
              </a:spcBef>
              <a:buFont typeface="Wingdings" panose="05000000000000000000" pitchFamily="2" charset="2"/>
              <a:buNone/>
            </a:pPr>
            <a:r>
              <a:rPr lang="ja-JP" altLang="en-US" sz="1600" b="1" dirty="0"/>
              <a:t>	②　関係法令等により作成を義務付けられている記録</a:t>
            </a:r>
          </a:p>
          <a:p>
            <a:pPr marL="363538" indent="-363538" eaLnBrk="1" hangingPunct="1">
              <a:spcBef>
                <a:spcPct val="0"/>
              </a:spcBef>
              <a:buFont typeface="Wingdings" panose="05000000000000000000" pitchFamily="2" charset="2"/>
              <a:buNone/>
            </a:pPr>
            <a:r>
              <a:rPr lang="ja-JP" altLang="en-US" sz="1600" b="1" dirty="0"/>
              <a:t>	③　その他安全管理体制を構築・改善する上で、事業者が必要と判断した記録</a:t>
            </a:r>
          </a:p>
          <a:p>
            <a:pPr marL="363538" indent="-363538" eaLnBrk="1" hangingPunct="1">
              <a:spcBef>
                <a:spcPct val="0"/>
              </a:spcBef>
              <a:buFont typeface="Wingdings" panose="05000000000000000000" pitchFamily="2" charset="2"/>
              <a:buNone/>
            </a:pPr>
            <a:r>
              <a:rPr lang="ja-JP" altLang="en-US" sz="1600" b="1" dirty="0"/>
              <a:t>	</a:t>
            </a:r>
            <a:r>
              <a:rPr lang="ja-JP" altLang="en-US" sz="1600" dirty="0"/>
              <a:t>なお、適切な記録を行うことのねらいは、以下のとおりである。</a:t>
            </a:r>
          </a:p>
          <a:p>
            <a:pPr marL="363538" indent="-363538" eaLnBrk="1" hangingPunct="1">
              <a:spcBef>
                <a:spcPct val="0"/>
              </a:spcBef>
              <a:buFont typeface="Wingdings" panose="05000000000000000000" pitchFamily="2" charset="2"/>
              <a:buNone/>
            </a:pPr>
            <a:r>
              <a:rPr lang="ja-JP" altLang="en-US" sz="1600" dirty="0"/>
              <a:t>	①　安全管理体制の実施結果が明確になり、内外に達成状況を示すことができる。</a:t>
            </a:r>
          </a:p>
          <a:p>
            <a:pPr marL="363538" indent="-363538" eaLnBrk="1" hangingPunct="1">
              <a:spcBef>
                <a:spcPct val="0"/>
              </a:spcBef>
              <a:buFont typeface="Wingdings" panose="05000000000000000000" pitchFamily="2" charset="2"/>
              <a:buNone/>
            </a:pPr>
            <a:r>
              <a:rPr lang="ja-JP" altLang="en-US" sz="1600" dirty="0"/>
              <a:t>	②　①により、その</a:t>
            </a:r>
            <a:r>
              <a:rPr lang="ja-JP" altLang="en-US" sz="1600" b="1" dirty="0">
                <a:solidFill>
                  <a:srgbClr val="FF0000"/>
                </a:solidFill>
              </a:rPr>
              <a:t>実施結果の評価や「継続的改善等」が可能</a:t>
            </a:r>
            <a:r>
              <a:rPr lang="ja-JP" altLang="en-US" sz="1600" dirty="0"/>
              <a:t>となる。</a:t>
            </a:r>
          </a:p>
          <a:p>
            <a:pPr marL="363538" indent="-363538" eaLnBrk="1" hangingPunct="1">
              <a:spcBef>
                <a:spcPct val="0"/>
              </a:spcBef>
              <a:buFont typeface="Wingdings" panose="05000000000000000000" pitchFamily="2" charset="2"/>
              <a:buNone/>
            </a:pPr>
            <a:r>
              <a:rPr lang="ja-JP" altLang="en-US" sz="1600" dirty="0"/>
              <a:t>	③　データとして蓄積され、業務の一層の効率化が図られる。</a:t>
            </a:r>
            <a:endParaRPr lang="ja-JP" altLang="en-US" sz="1600" b="1" dirty="0"/>
          </a:p>
          <a:p>
            <a:pPr marL="363538" indent="-363538" eaLnBrk="1" hangingPunct="1">
              <a:spcBef>
                <a:spcPct val="0"/>
              </a:spcBef>
              <a:buFont typeface="Wingdings" panose="05000000000000000000" pitchFamily="2" charset="2"/>
              <a:buNone/>
            </a:pPr>
            <a:r>
              <a:rPr lang="ja-JP" altLang="en-US" sz="1600" b="1" dirty="0"/>
              <a:t>２）	記録は、記録の様式、書式、形態（電子媒体を含む。）等を含め、作成・維持すべき記録の範囲、程度、詳細さは、事業者が１）の記録を行うことのねらいを踏まえ、事業者が実効性のある記録管理を行うために適切と判断したものとする。さらに、</a:t>
            </a:r>
            <a:r>
              <a:rPr lang="ja-JP" altLang="en-US" sz="1600" b="1" dirty="0">
                <a:solidFill>
                  <a:srgbClr val="FF0000"/>
                </a:solidFill>
              </a:rPr>
              <a:t>過剰、複雑な記録化は、かえって記録管理の効率を損なうこととなるから既存の記録をできる限り活用し、過剰に記録を作成しないよう留意</a:t>
            </a:r>
            <a:r>
              <a:rPr lang="ja-JP" altLang="en-US" sz="1600" b="1" dirty="0"/>
              <a:t>し、また、記録は読みやすく、容易に識別かつ検索可能なものとする。</a:t>
            </a:r>
          </a:p>
        </p:txBody>
      </p:sp>
      <p:sp>
        <p:nvSpPr>
          <p:cNvPr id="368643" name="Rectangle 2"/>
          <p:cNvSpPr>
            <a:spLocks noGrp="1" noChangeArrowheads="1"/>
          </p:cNvSpPr>
          <p:nvPr>
            <p:ph type="title" idx="4294967295"/>
          </p:nvPr>
        </p:nvSpPr>
        <p:spPr>
          <a:xfrm>
            <a:off x="0" y="101600"/>
            <a:ext cx="9791700" cy="457200"/>
          </a:xfrm>
          <a:solidFill>
            <a:srgbClr val="00B0F0">
              <a:alpha val="50195"/>
            </a:srgbClr>
          </a:solidFill>
        </p:spPr>
        <p:txBody>
          <a:bodyPr>
            <a:spAutoFit/>
          </a:bodyPr>
          <a:lstStyle/>
          <a:p>
            <a:pPr eaLnBrk="1" hangingPunct="1"/>
            <a:r>
              <a:rPr lang="ja-JP" altLang="en-US" sz="2400" b="1" dirty="0">
                <a:solidFill>
                  <a:schemeClr val="tx1"/>
                </a:solidFill>
              </a:rPr>
              <a:t>５．（１４）記録の作成及び維持　ガイドライン本文</a:t>
            </a:r>
          </a:p>
        </p:txBody>
      </p:sp>
      <p:pic>
        <p:nvPicPr>
          <p:cNvPr id="368644" name="Picture 6" desc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850" y="1844675"/>
            <a:ext cx="16954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5" name="Text Box 9"/>
          <p:cNvSpPr txBox="1">
            <a:spLocks noChangeArrowheads="1"/>
          </p:cNvSpPr>
          <p:nvPr/>
        </p:nvSpPr>
        <p:spPr bwMode="auto">
          <a:xfrm>
            <a:off x="858330" y="5589240"/>
            <a:ext cx="8075039" cy="830997"/>
          </a:xfrm>
          <a:prstGeom prst="rect">
            <a:avLst/>
          </a:prstGeom>
          <a:solidFill>
            <a:srgbClr val="FFFFCC"/>
          </a:solidFill>
          <a:ln w="9525" algn="ctr">
            <a:solidFill>
              <a:schemeClr val="tx1"/>
            </a:solidFill>
            <a:miter lim="800000"/>
            <a:headEnd/>
            <a:tailEnd/>
          </a:ln>
        </p:spPr>
        <p:txBody>
          <a:bodyPr wrap="square">
            <a:spAutoFit/>
          </a:bodyPr>
          <a:lstStyle>
            <a:lvl1pPr marL="566738" indent="-5667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取組のポイント：</a:t>
            </a:r>
            <a:endParaRPr lang="en-US" altLang="ja-JP" sz="1600" b="1" dirty="0">
              <a:solidFill>
                <a:srgbClr val="FF0000"/>
              </a:solidFill>
              <a:latin typeface="ＭＳ Ｐゴシック" panose="020B0600070205080204" pitchFamily="50" charset="-128"/>
            </a:endParaRPr>
          </a:p>
          <a:p>
            <a:pPr marL="0" indent="0" eaLnBrk="1" hangingPunct="1">
              <a:spcBef>
                <a:spcPct val="0"/>
              </a:spcBef>
              <a:buFontTx/>
              <a:buNone/>
            </a:pPr>
            <a:r>
              <a:rPr lang="ja-JP" altLang="en-US" sz="1600" b="1" dirty="0">
                <a:solidFill>
                  <a:srgbClr val="FF0000"/>
                </a:solidFill>
                <a:latin typeface="ＭＳ Ｐゴシック" panose="020B0600070205080204" pitchFamily="50" charset="-128"/>
              </a:rPr>
              <a:t>次のマネジメントレビュー時等に、過去の安全対策の実施状況を把握するために適切な記録の作成及び維持が重要。</a:t>
            </a:r>
          </a:p>
        </p:txBody>
      </p:sp>
      <p:pic>
        <p:nvPicPr>
          <p:cNvPr id="3686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102</a:t>
            </a:fld>
            <a:endParaRPr lang="en-US" altLang="ja-JP"/>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400"/>
              <a:t>３．運輸安全マネジメント評価について</a:t>
            </a:r>
            <a:endParaRPr lang="en-US" altLang="ja-JP" sz="4400"/>
          </a:p>
        </p:txBody>
      </p:sp>
      <p:pic>
        <p:nvPicPr>
          <p:cNvPr id="3727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103</a:t>
            </a:fld>
            <a:endParaRPr lang="en-US" altLang="ja-JP"/>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角丸四角形 103"/>
          <p:cNvSpPr/>
          <p:nvPr/>
        </p:nvSpPr>
        <p:spPr bwMode="auto">
          <a:xfrm>
            <a:off x="5334000" y="2924175"/>
            <a:ext cx="4500563" cy="3738563"/>
          </a:xfrm>
          <a:prstGeom prst="roundRect">
            <a:avLst>
              <a:gd name="adj" fmla="val 0"/>
            </a:avLst>
          </a:prstGeom>
          <a:ln>
            <a:solidFill>
              <a:srgbClr val="4087C8"/>
            </a:solidFill>
            <a:headEnd/>
            <a:tailEnd/>
          </a:ln>
        </p:spPr>
        <p:style>
          <a:lnRef idx="2">
            <a:schemeClr val="accent1"/>
          </a:lnRef>
          <a:fillRef idx="1">
            <a:schemeClr val="lt1"/>
          </a:fillRef>
          <a:effectRef idx="0">
            <a:schemeClr val="accent1"/>
          </a:effectRef>
          <a:fontRef idx="minor">
            <a:schemeClr val="dk1"/>
          </a:fontRef>
        </p:style>
        <p:txBody>
          <a:bodyPr wrap="none" lIns="86406" tIns="43203" rIns="86406" bIns="43203" anchor="ctr"/>
          <a:lstStyle/>
          <a:p>
            <a:pPr algn="ctr" eaLnBrk="1" hangingPunct="1">
              <a:defRPr/>
            </a:pPr>
            <a:endParaRPr lang="ja-JP" altLang="en-US" sz="2215" b="1" dirty="0">
              <a:solidFill>
                <a:srgbClr val="FFFFFF"/>
              </a:solidFill>
              <a:latin typeface="Calibri" pitchFamily="34" charset="0"/>
            </a:endParaRPr>
          </a:p>
        </p:txBody>
      </p:sp>
      <p:sp>
        <p:nvSpPr>
          <p:cNvPr id="7" name="角丸四角形 6"/>
          <p:cNvSpPr/>
          <p:nvPr/>
        </p:nvSpPr>
        <p:spPr bwMode="auto">
          <a:xfrm>
            <a:off x="115888" y="2924175"/>
            <a:ext cx="4584700" cy="3738563"/>
          </a:xfrm>
          <a:prstGeom prst="roundRect">
            <a:avLst>
              <a:gd name="adj" fmla="val 0"/>
            </a:avLst>
          </a:prstGeom>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none" lIns="86406" tIns="43203" rIns="86406" bIns="43203" anchor="ctr"/>
          <a:lstStyle/>
          <a:p>
            <a:pPr algn="ctr" eaLnBrk="1" hangingPunct="1">
              <a:defRPr/>
            </a:pPr>
            <a:endParaRPr lang="ja-JP" altLang="en-US" sz="2215" b="1" dirty="0">
              <a:solidFill>
                <a:srgbClr val="FFFFFF"/>
              </a:solidFill>
              <a:latin typeface="Calibri" pitchFamily="34" charset="0"/>
            </a:endParaRPr>
          </a:p>
        </p:txBody>
      </p:sp>
      <p:sp>
        <p:nvSpPr>
          <p:cNvPr id="16390" name="Rectangle 32"/>
          <p:cNvSpPr>
            <a:spLocks noChangeArrowheads="1"/>
          </p:cNvSpPr>
          <p:nvPr/>
        </p:nvSpPr>
        <p:spPr bwMode="auto">
          <a:xfrm>
            <a:off x="90488" y="765175"/>
            <a:ext cx="9748837" cy="1752600"/>
          </a:xfrm>
          <a:prstGeom prst="rect">
            <a:avLst/>
          </a:prstGeom>
          <a:noFill/>
          <a:ln w="57150" cmpd="thickThin">
            <a:solidFill>
              <a:srgbClr val="9999FF"/>
            </a:solidFill>
            <a:miter lim="800000"/>
            <a:headEnd/>
            <a:tailEnd/>
          </a:ln>
        </p:spPr>
        <p:txBody>
          <a:bodyPr lIns="86404" tIns="43202" rIns="86404" bIns="43202"/>
          <a:lstStyle>
            <a:lvl1pPr marL="180975" indent="-1809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defRPr/>
            </a:pPr>
            <a:endParaRPr lang="en-US" altLang="ja-JP" sz="369" dirty="0">
              <a:solidFill>
                <a:srgbClr val="000000"/>
              </a:solidFill>
              <a:latin typeface="ＭＳ Ｐゴシック" panose="020B0600070205080204" pitchFamily="50" charset="-128"/>
            </a:endParaRPr>
          </a:p>
          <a:p>
            <a:pPr eaLnBrk="1" hangingPunct="1">
              <a:buFontTx/>
              <a:buNone/>
              <a:defRPr/>
            </a:pPr>
            <a:endParaRPr lang="en-US" altLang="ja-JP" sz="1200" dirty="0">
              <a:solidFill>
                <a:srgbClr val="000000"/>
              </a:solidFill>
              <a:latin typeface="Times New Roman" panose="02020603050405020304" pitchFamily="18" charset="0"/>
              <a:ea typeface="ＭＳ ゴシック" panose="020B0609070205080204" pitchFamily="49" charset="-128"/>
            </a:endParaRPr>
          </a:p>
        </p:txBody>
      </p:sp>
      <p:grpSp>
        <p:nvGrpSpPr>
          <p:cNvPr id="374789" name="グループ化 30"/>
          <p:cNvGrpSpPr>
            <a:grpSpLocks/>
          </p:cNvGrpSpPr>
          <p:nvPr/>
        </p:nvGrpSpPr>
        <p:grpSpPr bwMode="auto">
          <a:xfrm>
            <a:off x="115888" y="584200"/>
            <a:ext cx="9686925" cy="1836738"/>
            <a:chOff x="116546" y="1839855"/>
            <a:chExt cx="9686568" cy="1836407"/>
          </a:xfrm>
        </p:grpSpPr>
        <p:sp>
          <p:nvSpPr>
            <p:cNvPr id="374803" name="AutoShape 33"/>
            <p:cNvSpPr>
              <a:spLocks noChangeArrowheads="1"/>
            </p:cNvSpPr>
            <p:nvPr/>
          </p:nvSpPr>
          <p:spPr bwMode="auto">
            <a:xfrm>
              <a:off x="116546" y="1839855"/>
              <a:ext cx="2909144" cy="324240"/>
            </a:xfrm>
            <a:prstGeom prst="roundRect">
              <a:avLst>
                <a:gd name="adj" fmla="val 16667"/>
              </a:avLst>
            </a:prstGeom>
            <a:solidFill>
              <a:schemeClr val="bg1"/>
            </a:solidFill>
            <a:ln w="25400">
              <a:solidFill>
                <a:srgbClr val="9999FF"/>
              </a:solidFill>
              <a:round/>
              <a:headEnd/>
              <a:tailEnd/>
            </a:ln>
          </p:spPr>
          <p:txBody>
            <a:bodyPr wrap="none" lIns="86404" tIns="10206" rIns="86404" bIns="10206"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000000"/>
                  </a:solidFill>
                  <a:latin typeface="Times New Roman" panose="02020603050405020304" pitchFamily="18" charset="0"/>
                </a:rPr>
                <a:t>運輸安全マネジメント制度</a:t>
              </a:r>
            </a:p>
          </p:txBody>
        </p:sp>
        <p:sp>
          <p:nvSpPr>
            <p:cNvPr id="16393" name="Rectangle 36"/>
            <p:cNvSpPr>
              <a:spLocks noChangeArrowheads="1"/>
            </p:cNvSpPr>
            <p:nvPr/>
          </p:nvSpPr>
          <p:spPr bwMode="auto">
            <a:xfrm>
              <a:off x="5790062" y="2379508"/>
              <a:ext cx="3943205" cy="1296754"/>
            </a:xfrm>
            <a:prstGeom prst="rect">
              <a:avLst/>
            </a:prstGeom>
            <a:noFill/>
            <a:ln w="57150" cmpd="thickThin">
              <a:solidFill>
                <a:srgbClr val="FF9900"/>
              </a:solidFill>
              <a:miter lim="800000"/>
              <a:headEnd/>
              <a:tailEnd/>
            </a:ln>
          </p:spPr>
          <p:txBody>
            <a:bodyPr lIns="86404" tIns="43202" rIns="86404" bIns="43202"/>
            <a:lstStyle>
              <a:lvl1pPr marL="180975" indent="-1809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defRPr/>
              </a:pPr>
              <a:endParaRPr lang="en-US" altLang="ja-JP" sz="369" dirty="0">
                <a:solidFill>
                  <a:srgbClr val="000000"/>
                </a:solidFill>
                <a:latin typeface="ＭＳ Ｐゴシック" panose="020B0600070205080204" pitchFamily="50" charset="-128"/>
              </a:endParaRPr>
            </a:p>
            <a:p>
              <a:pPr eaLnBrk="1" hangingPunct="1">
                <a:buFontTx/>
                <a:buNone/>
                <a:defRPr/>
              </a:pPr>
              <a:endParaRPr lang="en-US" altLang="ja-JP" sz="1200" dirty="0">
                <a:solidFill>
                  <a:srgbClr val="000000"/>
                </a:solidFill>
                <a:latin typeface="Times New Roman" panose="02020603050405020304" pitchFamily="18" charset="0"/>
                <a:ea typeface="ＭＳ ゴシック" panose="020B0609070205080204" pitchFamily="49" charset="-128"/>
              </a:endParaRPr>
            </a:p>
          </p:txBody>
        </p:sp>
        <p:sp>
          <p:nvSpPr>
            <p:cNvPr id="374805" name="AutoShape 37"/>
            <p:cNvSpPr>
              <a:spLocks noChangeArrowheads="1"/>
            </p:cNvSpPr>
            <p:nvPr/>
          </p:nvSpPr>
          <p:spPr bwMode="auto">
            <a:xfrm>
              <a:off x="5817096" y="2092087"/>
              <a:ext cx="3744416" cy="216024"/>
            </a:xfrm>
            <a:prstGeom prst="roundRect">
              <a:avLst>
                <a:gd name="adj" fmla="val 16667"/>
              </a:avLst>
            </a:prstGeom>
            <a:solidFill>
              <a:schemeClr val="bg1"/>
            </a:solidFill>
            <a:ln w="25400">
              <a:solidFill>
                <a:srgbClr val="FF9900"/>
              </a:solidFill>
              <a:round/>
              <a:headEnd/>
              <a:tailEnd/>
            </a:ln>
          </p:spPr>
          <p:txBody>
            <a:bodyPr wrap="none" lIns="86404" tIns="10206" rIns="86404" bIns="10206"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u="sng">
                  <a:solidFill>
                    <a:srgbClr val="FF0000"/>
                  </a:solidFill>
                  <a:latin typeface="Times New Roman" panose="02020603050405020304" pitchFamily="18" charset="0"/>
                </a:rPr>
                <a:t>国土交通省の運輸安全マネジメント評価</a:t>
              </a:r>
            </a:p>
          </p:txBody>
        </p:sp>
        <p:grpSp>
          <p:nvGrpSpPr>
            <p:cNvPr id="374807" name="グループ化 8"/>
            <p:cNvGrpSpPr>
              <a:grpSpLocks/>
            </p:cNvGrpSpPr>
            <p:nvPr/>
          </p:nvGrpSpPr>
          <p:grpSpPr bwMode="auto">
            <a:xfrm>
              <a:off x="5047178" y="2668151"/>
              <a:ext cx="757400" cy="521704"/>
              <a:chOff x="4972174" y="2713391"/>
              <a:chExt cx="757399" cy="565180"/>
            </a:xfrm>
          </p:grpSpPr>
          <p:sp>
            <p:nvSpPr>
              <p:cNvPr id="16467" name="AutoShape 35"/>
              <p:cNvSpPr>
                <a:spLocks noChangeArrowheads="1"/>
              </p:cNvSpPr>
              <p:nvPr/>
            </p:nvSpPr>
            <p:spPr bwMode="auto">
              <a:xfrm>
                <a:off x="4972135" y="2713640"/>
                <a:ext cx="636563" cy="565711"/>
              </a:xfrm>
              <a:prstGeom prst="leftArrow">
                <a:avLst>
                  <a:gd name="adj1" fmla="val 69683"/>
                  <a:gd name="adj2" fmla="val 40501"/>
                </a:avLst>
              </a:prstGeom>
              <a:solidFill>
                <a:srgbClr val="639BD5"/>
              </a:solidFill>
              <a:ln w="9525">
                <a:solidFill>
                  <a:schemeClr val="tx1"/>
                </a:solidFill>
                <a:miter lim="800000"/>
                <a:headEnd/>
                <a:tailEnd/>
              </a:ln>
            </p:spPr>
            <p:txBody>
              <a:bodyPr wrap="none" lIns="86415" tIns="43207" rIns="86415" bIns="43207"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ja-JP" sz="1477" dirty="0">
                  <a:solidFill>
                    <a:srgbClr val="000000"/>
                  </a:solidFill>
                  <a:latin typeface="Arial" panose="020B0604020202020204" pitchFamily="34" charset="0"/>
                  <a:ea typeface="HGP創英角ｺﾞｼｯｸUB" panose="020B0900000000000000" pitchFamily="50" charset="-128"/>
                </a:endParaRPr>
              </a:p>
            </p:txBody>
          </p:sp>
          <p:sp>
            <p:nvSpPr>
              <p:cNvPr id="16468" name="テキスト ボックス 38"/>
              <p:cNvSpPr txBox="1">
                <a:spLocks noChangeArrowheads="1"/>
              </p:cNvSpPr>
              <p:nvPr/>
            </p:nvSpPr>
            <p:spPr bwMode="auto">
              <a:xfrm>
                <a:off x="5014995" y="2791017"/>
                <a:ext cx="714348" cy="378286"/>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662" b="1" dirty="0">
                    <a:solidFill>
                      <a:srgbClr val="FFFFFF"/>
                    </a:solidFill>
                    <a:latin typeface="Arial" panose="020B0604020202020204" pitchFamily="34" charset="0"/>
                  </a:rPr>
                  <a:t>評価</a:t>
                </a:r>
              </a:p>
            </p:txBody>
          </p:sp>
        </p:grpSp>
        <p:sp>
          <p:nvSpPr>
            <p:cNvPr id="374809" name="正方形/長方形 7"/>
            <p:cNvSpPr>
              <a:spLocks noChangeArrowheads="1"/>
            </p:cNvSpPr>
            <p:nvPr/>
          </p:nvSpPr>
          <p:spPr bwMode="auto">
            <a:xfrm>
              <a:off x="5854055" y="2524135"/>
              <a:ext cx="39490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rPr>
                <a:t>本省・地方運輸局の評価チームが事業者に赴き、輸送の安全に関する取組状況を確認し、</a:t>
              </a:r>
              <a:r>
                <a:rPr lang="ja-JP" altLang="en-US" sz="1600" b="1" u="sng">
                  <a:solidFill>
                    <a:srgbClr val="FF0000"/>
                  </a:solidFill>
                </a:rPr>
                <a:t>継続的改善</a:t>
              </a:r>
              <a:r>
                <a:rPr lang="ja-JP" altLang="en-US" sz="1600">
                  <a:solidFill>
                    <a:srgbClr val="000000"/>
                  </a:solidFill>
                </a:rPr>
                <a:t>に向けてプラス評価や助言を実施。</a:t>
              </a:r>
            </a:p>
          </p:txBody>
        </p:sp>
      </p:grpSp>
      <p:sp>
        <p:nvSpPr>
          <p:cNvPr id="6" name="対角する 2 つの角を丸めた四角形 5"/>
          <p:cNvSpPr/>
          <p:nvPr/>
        </p:nvSpPr>
        <p:spPr bwMode="auto">
          <a:xfrm>
            <a:off x="273050" y="2636838"/>
            <a:ext cx="4248150" cy="347662"/>
          </a:xfrm>
          <a:prstGeom prst="round2DiagRect">
            <a:avLst>
              <a:gd name="adj1" fmla="val 40897"/>
              <a:gd name="adj2" fmla="val 0"/>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wrap="none" lIns="86406" tIns="43203" rIns="86406" bIns="43203" anchor="ctr"/>
          <a:lstStyle/>
          <a:p>
            <a:pPr algn="ctr" eaLnBrk="1" hangingPunct="1">
              <a:defRPr/>
            </a:pPr>
            <a:r>
              <a:rPr lang="ja-JP" altLang="en-US" sz="2000" b="1" dirty="0">
                <a:solidFill>
                  <a:srgbClr val="000000"/>
                </a:solidFill>
                <a:latin typeface="Calibri" pitchFamily="34" charset="0"/>
              </a:rPr>
              <a:t>運輸安全マネジメント評価</a:t>
            </a:r>
          </a:p>
        </p:txBody>
      </p:sp>
      <p:sp>
        <p:nvSpPr>
          <p:cNvPr id="100" name="対角する 2 つの角を丸めた四角形 99"/>
          <p:cNvSpPr/>
          <p:nvPr/>
        </p:nvSpPr>
        <p:spPr bwMode="auto">
          <a:xfrm>
            <a:off x="5384800" y="2636838"/>
            <a:ext cx="4248150" cy="347662"/>
          </a:xfrm>
          <a:prstGeom prst="round2DiagRect">
            <a:avLst>
              <a:gd name="adj1" fmla="val 32820"/>
              <a:gd name="adj2" fmla="val 0"/>
            </a:avLst>
          </a:prstGeom>
          <a:solidFill>
            <a:srgbClr val="449BD5"/>
          </a:solidFill>
          <a:ln>
            <a:headEnd/>
            <a:tailEnd/>
          </a:ln>
        </p:spPr>
        <p:style>
          <a:lnRef idx="1">
            <a:schemeClr val="accent1"/>
          </a:lnRef>
          <a:fillRef idx="2">
            <a:schemeClr val="accent1"/>
          </a:fillRef>
          <a:effectRef idx="1">
            <a:schemeClr val="accent1"/>
          </a:effectRef>
          <a:fontRef idx="minor">
            <a:schemeClr val="dk1"/>
          </a:fontRef>
        </p:style>
        <p:txBody>
          <a:bodyPr wrap="none" lIns="86406" tIns="43203" rIns="86406" bIns="43203" anchor="ctr"/>
          <a:lstStyle/>
          <a:p>
            <a:pPr algn="ctr" eaLnBrk="1" hangingPunct="1">
              <a:defRPr/>
            </a:pPr>
            <a:r>
              <a:rPr lang="ja-JP" altLang="en-US" sz="2000" b="1" dirty="0">
                <a:solidFill>
                  <a:srgbClr val="000000"/>
                </a:solidFill>
                <a:latin typeface="Calibri" pitchFamily="34" charset="0"/>
              </a:rPr>
              <a:t>保 安 監 査</a:t>
            </a:r>
          </a:p>
        </p:txBody>
      </p:sp>
      <p:sp>
        <p:nvSpPr>
          <p:cNvPr id="374793" name="テキスト ボックス 9"/>
          <p:cNvSpPr txBox="1">
            <a:spLocks noChangeArrowheads="1"/>
          </p:cNvSpPr>
          <p:nvPr/>
        </p:nvSpPr>
        <p:spPr bwMode="auto">
          <a:xfrm>
            <a:off x="200025" y="3068638"/>
            <a:ext cx="4505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rPr>
              <a:t>事業者の経営トップ等</a:t>
            </a:r>
            <a:r>
              <a:rPr lang="ja-JP" altLang="en-US" sz="1800" u="sng" dirty="0">
                <a:solidFill>
                  <a:srgbClr val="FF0000"/>
                </a:solidFill>
              </a:rPr>
              <a:t>経営管理部門</a:t>
            </a:r>
            <a:r>
              <a:rPr lang="ja-JP" altLang="en-US" sz="1800" dirty="0">
                <a:solidFill>
                  <a:srgbClr val="000000"/>
                </a:solidFill>
              </a:rPr>
              <a:t>に対するインタビュー等を通じた</a:t>
            </a:r>
            <a:r>
              <a:rPr lang="ja-JP" altLang="en-US" sz="1800" u="sng" dirty="0">
                <a:solidFill>
                  <a:srgbClr val="FF0000"/>
                </a:solidFill>
              </a:rPr>
              <a:t>予防安全型の支援制度</a:t>
            </a:r>
            <a:endParaRPr lang="en-US" altLang="ja-JP" sz="1800" u="sng" dirty="0">
              <a:solidFill>
                <a:srgbClr val="FF0000"/>
              </a:solidFill>
            </a:endParaRPr>
          </a:p>
        </p:txBody>
      </p:sp>
      <p:sp>
        <p:nvSpPr>
          <p:cNvPr id="374794" name="テキスト ボックス 104"/>
          <p:cNvSpPr txBox="1">
            <a:spLocks noChangeArrowheads="1"/>
          </p:cNvSpPr>
          <p:nvPr/>
        </p:nvSpPr>
        <p:spPr bwMode="auto">
          <a:xfrm>
            <a:off x="5313363" y="3068638"/>
            <a:ext cx="4503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rPr>
              <a:t>事業者の</a:t>
            </a:r>
            <a:r>
              <a:rPr lang="ja-JP" altLang="en-US" sz="1800" u="sng">
                <a:solidFill>
                  <a:srgbClr val="FF0000"/>
                </a:solidFill>
              </a:rPr>
              <a:t>現場</a:t>
            </a:r>
            <a:r>
              <a:rPr lang="ja-JP" altLang="en-US" sz="1800">
                <a:solidFill>
                  <a:srgbClr val="000000"/>
                </a:solidFill>
              </a:rPr>
              <a:t>における業務実施状況のチェックを通じた</a:t>
            </a:r>
            <a:r>
              <a:rPr lang="ja-JP" altLang="en-US" sz="1800" u="sng">
                <a:solidFill>
                  <a:srgbClr val="FF0000"/>
                </a:solidFill>
              </a:rPr>
              <a:t>事後監督制度</a:t>
            </a:r>
            <a:endParaRPr lang="en-US" altLang="ja-JP" sz="1800" u="sng">
              <a:solidFill>
                <a:srgbClr val="FF0000"/>
              </a:solidFill>
            </a:endParaRPr>
          </a:p>
        </p:txBody>
      </p:sp>
      <p:sp>
        <p:nvSpPr>
          <p:cNvPr id="374795" name="テキスト ボックス 18"/>
          <p:cNvSpPr txBox="1">
            <a:spLocks noChangeArrowheads="1"/>
          </p:cNvSpPr>
          <p:nvPr/>
        </p:nvSpPr>
        <p:spPr bwMode="auto">
          <a:xfrm>
            <a:off x="179388" y="3882534"/>
            <a:ext cx="1592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rPr>
              <a:t>【</a:t>
            </a:r>
            <a:r>
              <a:rPr lang="ja-JP" altLang="en-US" sz="1600" b="1" dirty="0">
                <a:solidFill>
                  <a:srgbClr val="000000"/>
                </a:solidFill>
              </a:rPr>
              <a:t>主な特徴</a:t>
            </a:r>
            <a:r>
              <a:rPr lang="en-US" altLang="ja-JP" sz="1600" b="1" dirty="0">
                <a:solidFill>
                  <a:srgbClr val="000000"/>
                </a:solidFill>
              </a:rPr>
              <a:t>】</a:t>
            </a:r>
            <a:endParaRPr lang="ja-JP" altLang="en-US" sz="1600" b="1" dirty="0">
              <a:solidFill>
                <a:srgbClr val="000000"/>
              </a:solidFill>
            </a:endParaRPr>
          </a:p>
        </p:txBody>
      </p:sp>
      <p:sp>
        <p:nvSpPr>
          <p:cNvPr id="374796" name="テキスト ボックス 105"/>
          <p:cNvSpPr txBox="1">
            <a:spLocks noChangeArrowheads="1"/>
          </p:cNvSpPr>
          <p:nvPr/>
        </p:nvSpPr>
        <p:spPr bwMode="auto">
          <a:xfrm>
            <a:off x="5316538" y="3738518"/>
            <a:ext cx="1592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000000"/>
                </a:solidFill>
              </a:rPr>
              <a:t>【</a:t>
            </a:r>
            <a:r>
              <a:rPr lang="ja-JP" altLang="en-US" sz="1600" b="1" dirty="0">
                <a:solidFill>
                  <a:srgbClr val="000000"/>
                </a:solidFill>
              </a:rPr>
              <a:t>主な特徴</a:t>
            </a:r>
            <a:r>
              <a:rPr lang="en-US" altLang="ja-JP" sz="1600" b="1" dirty="0">
                <a:solidFill>
                  <a:srgbClr val="000000"/>
                </a:solidFill>
              </a:rPr>
              <a:t>】</a:t>
            </a:r>
            <a:endParaRPr lang="ja-JP" altLang="en-US" sz="1600" b="1" dirty="0">
              <a:solidFill>
                <a:srgbClr val="000000"/>
              </a:solidFill>
            </a:endParaRPr>
          </a:p>
        </p:txBody>
      </p:sp>
      <p:sp>
        <p:nvSpPr>
          <p:cNvPr id="374797" name="テキスト ボックス 20"/>
          <p:cNvSpPr txBox="1">
            <a:spLocks noChangeArrowheads="1"/>
          </p:cNvSpPr>
          <p:nvPr/>
        </p:nvSpPr>
        <p:spPr bwMode="auto">
          <a:xfrm>
            <a:off x="206375" y="4114815"/>
            <a:ext cx="44942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rPr>
              <a:t>○事業者の安全管理体制の構築・改善の状況等を確認し</a:t>
            </a:r>
            <a:r>
              <a:rPr lang="ja-JP" altLang="en-US" sz="1600" u="sng" dirty="0">
                <a:solidFill>
                  <a:srgbClr val="000000"/>
                </a:solidFill>
              </a:rPr>
              <a:t>ガイドラインに沿って評価・助言</a:t>
            </a:r>
            <a:r>
              <a:rPr lang="ja-JP" altLang="en-US" sz="1600" dirty="0">
                <a:solidFill>
                  <a:srgbClr val="000000"/>
                </a:solidFill>
              </a:rPr>
              <a:t>（自らのやる気喚起型）</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経営トップの主体的関与</a:t>
            </a:r>
            <a:r>
              <a:rPr lang="ja-JP" altLang="en-US" sz="1600" dirty="0">
                <a:solidFill>
                  <a:srgbClr val="000000"/>
                </a:solidFill>
              </a:rPr>
              <a:t>の下での</a:t>
            </a:r>
            <a:r>
              <a:rPr lang="ja-JP" altLang="en-US" sz="1600" u="sng" dirty="0">
                <a:solidFill>
                  <a:srgbClr val="000000"/>
                </a:solidFill>
              </a:rPr>
              <a:t>自律的な安全管理体制の構築・改善</a:t>
            </a:r>
            <a:r>
              <a:rPr lang="ja-JP" altLang="en-US" sz="1600" dirty="0">
                <a:solidFill>
                  <a:srgbClr val="000000"/>
                </a:solidFill>
              </a:rPr>
              <a:t>（スパイラルアップ）を期待</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自主的な取組の促進</a:t>
            </a:r>
            <a:r>
              <a:rPr lang="ja-JP" altLang="en-US" sz="1600" dirty="0">
                <a:solidFill>
                  <a:srgbClr val="000000"/>
                </a:solidFill>
              </a:rPr>
              <a:t>を期待（結果に強制力なし）</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○漢方薬のように</a:t>
            </a:r>
            <a:r>
              <a:rPr lang="ja-JP" altLang="en-US" sz="1600" u="sng" dirty="0">
                <a:solidFill>
                  <a:srgbClr val="000000"/>
                </a:solidFill>
              </a:rPr>
              <a:t>中長期的に効果が発現</a:t>
            </a:r>
            <a:r>
              <a:rPr lang="ja-JP" altLang="en-US" sz="1600" dirty="0">
                <a:solidFill>
                  <a:srgbClr val="000000"/>
                </a:solidFill>
              </a:rPr>
              <a:t>することを期待（体質改善）</a:t>
            </a:r>
          </a:p>
        </p:txBody>
      </p:sp>
      <p:sp>
        <p:nvSpPr>
          <p:cNvPr id="374798" name="テキスト ボックス 114"/>
          <p:cNvSpPr txBox="1">
            <a:spLocks noChangeArrowheads="1"/>
          </p:cNvSpPr>
          <p:nvPr/>
        </p:nvSpPr>
        <p:spPr bwMode="auto">
          <a:xfrm>
            <a:off x="5322888" y="4073004"/>
            <a:ext cx="44799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rPr>
              <a:t>○事業者の法令、命令事項等に対する遵守状況等を</a:t>
            </a:r>
            <a:endParaRPr lang="en-US" altLang="ja-JP" sz="1600" dirty="0">
              <a:solidFill>
                <a:srgbClr val="000000"/>
              </a:solidFill>
            </a:endParaRPr>
          </a:p>
          <a:p>
            <a:pPr eaLnBrk="1" hangingPunct="1">
              <a:spcBef>
                <a:spcPct val="0"/>
              </a:spcBef>
              <a:buFontTx/>
              <a:buNone/>
            </a:pPr>
            <a:r>
              <a:rPr lang="en-US" altLang="ja-JP" sz="1600" dirty="0">
                <a:solidFill>
                  <a:srgbClr val="000000"/>
                </a:solidFill>
              </a:rPr>
              <a:t>    </a:t>
            </a:r>
            <a:r>
              <a:rPr lang="ja-JP" altLang="en-US" sz="1600" dirty="0">
                <a:solidFill>
                  <a:srgbClr val="000000"/>
                </a:solidFill>
              </a:rPr>
              <a:t>確認し</a:t>
            </a:r>
            <a:r>
              <a:rPr lang="ja-JP" altLang="en-US" sz="1600" u="sng" dirty="0">
                <a:solidFill>
                  <a:srgbClr val="000000"/>
                </a:solidFill>
              </a:rPr>
              <a:t>改善命令</a:t>
            </a:r>
            <a:r>
              <a:rPr lang="ja-JP" altLang="en-US" sz="1600" dirty="0">
                <a:solidFill>
                  <a:srgbClr val="000000"/>
                </a:solidFill>
              </a:rPr>
              <a:t>（是正型）</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現場における施設や取組内容等の法令等への適合</a:t>
            </a:r>
            <a:r>
              <a:rPr lang="ja-JP" altLang="en-US" sz="1600" dirty="0">
                <a:solidFill>
                  <a:srgbClr val="000000"/>
                </a:solidFill>
              </a:rPr>
              <a:t>を意図</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a:t>
            </a:r>
            <a:r>
              <a:rPr lang="ja-JP" altLang="en-US" sz="1600" u="sng" dirty="0">
                <a:solidFill>
                  <a:srgbClr val="000000"/>
                </a:solidFill>
              </a:rPr>
              <a:t>改善命令等による改善</a:t>
            </a:r>
            <a:r>
              <a:rPr lang="ja-JP" altLang="en-US" sz="1600" dirty="0">
                <a:solidFill>
                  <a:srgbClr val="000000"/>
                </a:solidFill>
              </a:rPr>
              <a:t>を意図</a:t>
            </a:r>
            <a:endParaRPr lang="en-US" altLang="ja-JP" sz="1600" dirty="0">
              <a:solidFill>
                <a:srgbClr val="000000"/>
              </a:solidFill>
            </a:endParaRPr>
          </a:p>
          <a:p>
            <a:pPr eaLnBrk="1" hangingPunct="1">
              <a:spcBef>
                <a:spcPct val="0"/>
              </a:spcBef>
              <a:buFontTx/>
              <a:buNone/>
            </a:pPr>
            <a:r>
              <a:rPr lang="ja-JP" altLang="en-US" sz="1600" dirty="0">
                <a:solidFill>
                  <a:srgbClr val="000000"/>
                </a:solidFill>
              </a:rPr>
              <a:t>○外科療法や風邪薬のように</a:t>
            </a:r>
            <a:r>
              <a:rPr lang="ja-JP" altLang="en-US" sz="1600" u="sng" dirty="0">
                <a:solidFill>
                  <a:srgbClr val="000000"/>
                </a:solidFill>
              </a:rPr>
              <a:t>短期的に効果が発現</a:t>
            </a:r>
            <a:r>
              <a:rPr lang="ja-JP" altLang="en-US" sz="1600" dirty="0">
                <a:solidFill>
                  <a:srgbClr val="000000"/>
                </a:solidFill>
              </a:rPr>
              <a:t>する</a:t>
            </a:r>
            <a:endParaRPr lang="en-US" altLang="ja-JP" sz="1600" dirty="0">
              <a:solidFill>
                <a:srgbClr val="000000"/>
              </a:solidFill>
            </a:endParaRPr>
          </a:p>
          <a:p>
            <a:pPr eaLnBrk="1" hangingPunct="1">
              <a:spcBef>
                <a:spcPct val="0"/>
              </a:spcBef>
              <a:buFontTx/>
              <a:buNone/>
            </a:pPr>
            <a:r>
              <a:rPr lang="en-US" altLang="ja-JP" sz="1600" dirty="0">
                <a:solidFill>
                  <a:srgbClr val="000000"/>
                </a:solidFill>
              </a:rPr>
              <a:t>    </a:t>
            </a:r>
            <a:r>
              <a:rPr lang="ja-JP" altLang="en-US" sz="1600" dirty="0">
                <a:solidFill>
                  <a:srgbClr val="000000"/>
                </a:solidFill>
              </a:rPr>
              <a:t>ことを意図（即効性）</a:t>
            </a:r>
          </a:p>
        </p:txBody>
      </p:sp>
      <p:sp>
        <p:nvSpPr>
          <p:cNvPr id="374799" name="円/楕円 4"/>
          <p:cNvSpPr>
            <a:spLocks noChangeArrowheads="1"/>
          </p:cNvSpPr>
          <p:nvPr/>
        </p:nvSpPr>
        <p:spPr bwMode="auto">
          <a:xfrm>
            <a:off x="4789488" y="2708275"/>
            <a:ext cx="415925" cy="3954463"/>
          </a:xfrm>
          <a:prstGeom prst="ellipse">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86406" tIns="43203" rIns="86406" bIns="43203"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latin typeface="Calibri" panose="020F0502020204030204" pitchFamily="34" charset="0"/>
              </a:rPr>
              <a:t>相互補完的に密接に作用</a:t>
            </a:r>
            <a:endParaRPr lang="en-US" altLang="ja-JP" sz="1800" b="1" dirty="0">
              <a:latin typeface="Calibri" panose="020F0502020204030204" pitchFamily="34" charset="0"/>
            </a:endParaRPr>
          </a:p>
        </p:txBody>
      </p:sp>
      <p:sp>
        <p:nvSpPr>
          <p:cNvPr id="374801" name="Rectangle 2"/>
          <p:cNvSpPr>
            <a:spLocks noGrp="1" noChangeArrowheads="1"/>
          </p:cNvSpPr>
          <p:nvPr>
            <p:ph type="title"/>
          </p:nvPr>
        </p:nvSpPr>
        <p:spPr>
          <a:xfrm>
            <a:off x="1644650" y="0"/>
            <a:ext cx="6908800" cy="476250"/>
          </a:xfrm>
          <a:noFill/>
          <a:extLst>
            <a:ext uri="{909E8E84-426E-40DD-AFC4-6F175D3DCCD1}">
              <a14:hiddenFill xmlns:a14="http://schemas.microsoft.com/office/drawing/2010/main">
                <a:solidFill>
                  <a:srgbClr val="FFFFFF"/>
                </a:solidFill>
              </a14:hiddenFill>
            </a:ext>
          </a:extLst>
        </p:spPr>
        <p:txBody>
          <a:bodyPr>
            <a:normAutofit/>
          </a:bodyPr>
          <a:lstStyle/>
          <a:p>
            <a:pPr marL="431800" indent="-431800" eaLnBrk="1" hangingPunct="1"/>
            <a:r>
              <a:rPr lang="ja-JP" altLang="en-US" sz="2400">
                <a:solidFill>
                  <a:srgbClr val="4087C8"/>
                </a:solidFill>
              </a:rPr>
              <a:t>運輸安全マネジメント制度、評価、保安監査の概要</a:t>
            </a:r>
          </a:p>
        </p:txBody>
      </p:sp>
      <p:sp>
        <p:nvSpPr>
          <p:cNvPr id="31" name="角丸四角形 30"/>
          <p:cNvSpPr/>
          <p:nvPr/>
        </p:nvSpPr>
        <p:spPr bwMode="auto">
          <a:xfrm>
            <a:off x="144966" y="908720"/>
            <a:ext cx="4952049" cy="1512218"/>
          </a:xfrm>
          <a:prstGeom prst="roundRect">
            <a:avLst>
              <a:gd name="adj" fmla="val 4928"/>
            </a:avLst>
          </a:prstGeom>
          <a:noFill/>
          <a:ln w="3175">
            <a:solidFill>
              <a:schemeClr val="tx1"/>
            </a:solidFill>
            <a:miter lim="800000"/>
            <a:headEnd/>
            <a:tailEnd/>
          </a:ln>
        </p:spPr>
        <p:txBody>
          <a:bodyPr wrap="square" lIns="86406" tIns="43203" rIns="86406" bIns="43203" anchor="t" anchorCtr="0"/>
          <a:lstStyle/>
          <a:p>
            <a:pPr marL="171450" indent="-171450" algn="just" eaLnBrk="1" hangingPunct="1">
              <a:buFont typeface="Wingdings" panose="05000000000000000000" pitchFamily="2" charset="2"/>
              <a:buChar char="l"/>
              <a:defRPr/>
            </a:pPr>
            <a:r>
              <a:rPr lang="ja-JP" altLang="en-US" sz="1100" dirty="0">
                <a:solidFill>
                  <a:srgbClr val="000000"/>
                </a:solidFill>
              </a:rPr>
              <a:t>運輸事業者において、</a:t>
            </a:r>
            <a:r>
              <a:rPr lang="ja-JP" altLang="en-US" sz="1100" dirty="0">
                <a:solidFill>
                  <a:srgbClr val="FF0000"/>
                </a:solidFill>
              </a:rPr>
              <a:t>経営トップのリーダーシップ</a:t>
            </a:r>
            <a:r>
              <a:rPr lang="ja-JP" altLang="en-US" sz="1100" dirty="0">
                <a:solidFill>
                  <a:srgbClr val="000000"/>
                </a:solidFill>
              </a:rPr>
              <a:t>の下、</a:t>
            </a:r>
            <a:r>
              <a:rPr lang="ja-JP" altLang="en-US" sz="1100" dirty="0">
                <a:solidFill>
                  <a:srgbClr val="FF0000"/>
                </a:solidFill>
              </a:rPr>
              <a:t>①輸送の安全の確保が最も重要であることを自覚し、絶えず輸送の安全性の向上に努める、</a:t>
            </a:r>
            <a:br>
              <a:rPr lang="ja-JP" altLang="en-US" sz="1100" dirty="0">
                <a:solidFill>
                  <a:srgbClr val="FF0000"/>
                </a:solidFill>
              </a:rPr>
            </a:br>
            <a:r>
              <a:rPr lang="ja-JP" altLang="en-US" sz="1100" dirty="0">
                <a:solidFill>
                  <a:srgbClr val="FF0000"/>
                </a:solidFill>
              </a:rPr>
              <a:t>②安全管理規程の作成、③安全統括管理者（役員以上）の選任を義務付け等</a:t>
            </a:r>
          </a:p>
          <a:p>
            <a:pPr marL="171450" indent="-171450" algn="just" eaLnBrk="1" hangingPunct="1">
              <a:buFont typeface="Wingdings" panose="05000000000000000000" pitchFamily="2" charset="2"/>
              <a:buChar char="l"/>
              <a:defRPr/>
            </a:pPr>
            <a:r>
              <a:rPr lang="ja-JP" altLang="en-US" sz="1100" b="1" dirty="0">
                <a:latin typeface="Calibri" pitchFamily="34" charset="0"/>
                <a:ea typeface="ＭＳ Ｐゴシック" charset="-128"/>
              </a:rPr>
              <a:t>経営トップのリーダーシップの下、自主的な安全管理体制を構築・運営</a:t>
            </a:r>
          </a:p>
        </p:txBody>
      </p:sp>
      <p:sp>
        <p:nvSpPr>
          <p:cNvPr id="33" name="角丸四角形 32"/>
          <p:cNvSpPr/>
          <p:nvPr/>
        </p:nvSpPr>
        <p:spPr bwMode="auto">
          <a:xfrm>
            <a:off x="338137" y="1676117"/>
            <a:ext cx="4614863" cy="688059"/>
          </a:xfrm>
          <a:prstGeom prst="roundRect">
            <a:avLst>
              <a:gd name="adj" fmla="val 13200"/>
            </a:avLst>
          </a:prstGeom>
          <a:solidFill>
            <a:srgbClr val="9999FF"/>
          </a:solidFill>
          <a:ln/>
        </p:spPr>
        <p:style>
          <a:lnRef idx="1">
            <a:schemeClr val="accent5"/>
          </a:lnRef>
          <a:fillRef idx="2">
            <a:schemeClr val="accent5"/>
          </a:fillRef>
          <a:effectRef idx="1">
            <a:schemeClr val="accent5"/>
          </a:effectRef>
          <a:fontRef idx="minor">
            <a:schemeClr val="dk1"/>
          </a:fontRef>
        </p:style>
        <p:txBody>
          <a:bodyPr anchor="ctr"/>
          <a:lstStyle/>
          <a:p>
            <a:pPr eaLnBrk="1" hangingPunct="1">
              <a:defRPr/>
            </a:pPr>
            <a:r>
              <a:rPr lang="ja-JP" altLang="en-US" sz="1000" dirty="0">
                <a:solidFill>
                  <a:srgbClr val="000000"/>
                </a:solidFill>
                <a:latin typeface="Arial" panose="020B0604020202020204" pitchFamily="34" charset="0"/>
              </a:rPr>
              <a:t>＜安全管理体制の主な内容＞</a:t>
            </a:r>
          </a:p>
          <a:p>
            <a:pPr eaLnBrk="1" hangingPunct="1">
              <a:defRPr/>
            </a:pPr>
            <a:r>
              <a:rPr lang="ja-JP" altLang="en-US" sz="1000" dirty="0">
                <a:solidFill>
                  <a:srgbClr val="000000"/>
                </a:solidFill>
                <a:latin typeface="Arial" panose="020B0604020202020204" pitchFamily="34" charset="0"/>
              </a:rPr>
              <a:t>①　安全方針の策定・周知	④　事故、ヒヤリ・ハット情報の収集・活用</a:t>
            </a:r>
            <a:endParaRPr lang="en-US" altLang="ja-JP" sz="1000" dirty="0">
              <a:solidFill>
                <a:srgbClr val="000000"/>
              </a:solidFill>
              <a:latin typeface="Arial" panose="020B0604020202020204" pitchFamily="34" charset="0"/>
            </a:endParaRPr>
          </a:p>
          <a:p>
            <a:pPr eaLnBrk="1" hangingPunct="1">
              <a:defRPr/>
            </a:pPr>
            <a:r>
              <a:rPr lang="ja-JP" altLang="en-US" sz="1000" dirty="0">
                <a:solidFill>
                  <a:srgbClr val="000000"/>
                </a:solidFill>
                <a:latin typeface="Arial" panose="020B0604020202020204" pitchFamily="34" charset="0"/>
              </a:rPr>
              <a:t>②　安全重点施策の策定、見直し	⑤　教育・訓練の実施 </a:t>
            </a:r>
          </a:p>
          <a:p>
            <a:pPr eaLnBrk="1" hangingPunct="1">
              <a:defRPr/>
            </a:pPr>
            <a:r>
              <a:rPr lang="ja-JP" altLang="en-US" sz="1000" dirty="0">
                <a:solidFill>
                  <a:srgbClr val="000000"/>
                </a:solidFill>
                <a:latin typeface="Arial" panose="020B0604020202020204" pitchFamily="34" charset="0"/>
              </a:rPr>
              <a:t>③　コミュニケーションの確保	⑥　内部監査の実施　等　（１４項目）　</a:t>
            </a:r>
            <a:endParaRPr lang="ja-JP" altLang="en-US" sz="1000" dirty="0">
              <a:solidFill>
                <a:prstClr val="black"/>
              </a:solidFill>
            </a:endParaRPr>
          </a:p>
        </p:txBody>
      </p:sp>
      <p:sp>
        <p:nvSpPr>
          <p:cNvPr id="27" name="スライド番号プレースホルダー 1"/>
          <p:cNvSpPr>
            <a:spLocks noGrp="1"/>
          </p:cNvSpPr>
          <p:nvPr>
            <p:ph type="sldNum" sz="quarter" idx="12"/>
          </p:nvPr>
        </p:nvSpPr>
        <p:spPr>
          <a:xfrm>
            <a:off x="9167887" y="6381328"/>
            <a:ext cx="641276" cy="340147"/>
          </a:xfrm>
          <a:noFill/>
          <a:ln>
            <a:noFill/>
          </a:ln>
        </p:spPr>
        <p:txBody>
          <a:bodyPr/>
          <a:lstStyle/>
          <a:p>
            <a:pPr>
              <a:defRPr/>
            </a:pPr>
            <a:fld id="{D3296798-D5F8-44CD-B17E-A85690632780}" type="slidenum">
              <a:rPr lang="en-US" altLang="ja-JP" sz="1400" smtClean="0">
                <a:latin typeface="Arial" panose="020B0604020202020204" pitchFamily="34" charset="0"/>
                <a:cs typeface="Arial" panose="020B0604020202020204" pitchFamily="34" charset="0"/>
              </a:rPr>
              <a:pPr>
                <a:defRPr/>
              </a:pPr>
              <a:t>104</a:t>
            </a:fld>
            <a:endParaRPr lang="en-US" altLang="ja-JP" sz="1400" dirty="0">
              <a:latin typeface="Arial" panose="020B0604020202020204" pitchFamily="34" charset="0"/>
              <a:cs typeface="Arial"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descr="格子 (小)"/>
          <p:cNvSpPr>
            <a:spLocks noChangeArrowheads="1"/>
          </p:cNvSpPr>
          <p:nvPr/>
        </p:nvSpPr>
        <p:spPr bwMode="auto">
          <a:xfrm>
            <a:off x="641350" y="1747838"/>
            <a:ext cx="3798888" cy="1609725"/>
          </a:xfrm>
          <a:prstGeom prst="rect">
            <a:avLst/>
          </a:prstGeom>
          <a:blipFill dpi="0" rotWithShape="0">
            <a:blip r:embed="rId3"/>
            <a:srcRect/>
            <a:tile tx="0" ty="0" sx="100000" sy="100000" flip="none" algn="tl"/>
          </a:blip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35" name="Rectangle 3"/>
          <p:cNvSpPr>
            <a:spLocks noChangeArrowheads="1"/>
          </p:cNvSpPr>
          <p:nvPr/>
        </p:nvSpPr>
        <p:spPr bwMode="auto">
          <a:xfrm>
            <a:off x="647700" y="623888"/>
            <a:ext cx="1443038"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評価計画の策定</a:t>
            </a:r>
          </a:p>
        </p:txBody>
      </p:sp>
      <p:sp>
        <p:nvSpPr>
          <p:cNvPr id="376836" name="Rectangle 4"/>
          <p:cNvSpPr>
            <a:spLocks noChangeArrowheads="1"/>
          </p:cNvSpPr>
          <p:nvPr/>
        </p:nvSpPr>
        <p:spPr bwMode="auto">
          <a:xfrm>
            <a:off x="647700" y="1189038"/>
            <a:ext cx="1803400"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評価日程の事前調整</a:t>
            </a:r>
          </a:p>
        </p:txBody>
      </p:sp>
      <p:sp>
        <p:nvSpPr>
          <p:cNvPr id="376837" name="Rectangle 5"/>
          <p:cNvSpPr>
            <a:spLocks noChangeArrowheads="1"/>
          </p:cNvSpPr>
          <p:nvPr/>
        </p:nvSpPr>
        <p:spPr bwMode="auto">
          <a:xfrm>
            <a:off x="623888" y="4251325"/>
            <a:ext cx="3683000"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運輸安全マネジメント評価報告書の作成・提示</a:t>
            </a:r>
          </a:p>
        </p:txBody>
      </p:sp>
      <p:sp>
        <p:nvSpPr>
          <p:cNvPr id="376838" name="Rectangle 6"/>
          <p:cNvSpPr>
            <a:spLocks noChangeArrowheads="1"/>
          </p:cNvSpPr>
          <p:nvPr/>
        </p:nvSpPr>
        <p:spPr bwMode="auto">
          <a:xfrm>
            <a:off x="720725" y="1841500"/>
            <a:ext cx="3538538"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安全管理体制に係る総合的な把握及び分析</a:t>
            </a:r>
          </a:p>
        </p:txBody>
      </p:sp>
      <p:sp>
        <p:nvSpPr>
          <p:cNvPr id="376839" name="Rectangle 7"/>
          <p:cNvSpPr>
            <a:spLocks noChangeArrowheads="1"/>
          </p:cNvSpPr>
          <p:nvPr/>
        </p:nvSpPr>
        <p:spPr bwMode="auto">
          <a:xfrm>
            <a:off x="720725" y="2921000"/>
            <a:ext cx="3592513" cy="30797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t>運輸安全マネジメント評価実施通知書の送付</a:t>
            </a:r>
          </a:p>
        </p:txBody>
      </p:sp>
      <p:sp>
        <p:nvSpPr>
          <p:cNvPr id="376840" name="Line 8"/>
          <p:cNvSpPr>
            <a:spLocks noChangeShapeType="1"/>
          </p:cNvSpPr>
          <p:nvPr/>
        </p:nvSpPr>
        <p:spPr bwMode="auto">
          <a:xfrm>
            <a:off x="641350" y="2816225"/>
            <a:ext cx="3798888" cy="0"/>
          </a:xfrm>
          <a:prstGeom prst="line">
            <a:avLst/>
          </a:prstGeom>
          <a:noFill/>
          <a:ln w="952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376841" name="AutoShape 9"/>
          <p:cNvSpPr>
            <a:spLocks noChangeArrowheads="1"/>
          </p:cNvSpPr>
          <p:nvPr/>
        </p:nvSpPr>
        <p:spPr bwMode="auto">
          <a:xfrm>
            <a:off x="1001713" y="2176463"/>
            <a:ext cx="779462" cy="179387"/>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42" name="Rectangle 10"/>
          <p:cNvSpPr>
            <a:spLocks noChangeArrowheads="1"/>
          </p:cNvSpPr>
          <p:nvPr/>
        </p:nvSpPr>
        <p:spPr bwMode="auto">
          <a:xfrm>
            <a:off x="646113" y="3608388"/>
            <a:ext cx="3146425" cy="392112"/>
          </a:xfrm>
          <a:prstGeom prst="rect">
            <a:avLst/>
          </a:prstGeom>
          <a:solidFill>
            <a:srgbClr val="FFFF66"/>
          </a:solidFill>
          <a:ln w="57150" cmpd="thinThick">
            <a:solidFill>
              <a:srgbClr val="A50021"/>
            </a:solidFill>
            <a:miter lim="800000"/>
            <a:headEnd/>
            <a:tailEnd/>
          </a:ln>
          <a:effectLst>
            <a:outerShdw dist="107763" dir="2700000" algn="ctr" rotWithShape="0">
              <a:schemeClr val="bg2">
                <a:alpha val="50000"/>
              </a:schemeClr>
            </a:outerShdw>
          </a:effectLst>
        </p:spPr>
        <p:txBody>
          <a:bodyPr wrap="none" lIns="92384" tIns="46193" rIns="92384" bIns="46193" anchor="ct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運輸安全マネジメント評価の実施</a:t>
            </a:r>
          </a:p>
        </p:txBody>
      </p:sp>
      <p:sp>
        <p:nvSpPr>
          <p:cNvPr id="376843" name="Rectangle 11"/>
          <p:cNvSpPr>
            <a:spLocks noChangeArrowheads="1"/>
          </p:cNvSpPr>
          <p:nvPr/>
        </p:nvSpPr>
        <p:spPr bwMode="auto">
          <a:xfrm>
            <a:off x="523875" y="69850"/>
            <a:ext cx="9096375" cy="479425"/>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4568" tIns="47285" rIns="94568" bIns="47285" anchor="ctr"/>
          <a:lstStyle>
            <a:lvl1pPr defTabSz="9461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461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461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461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461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461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「運輸安全マネジメント評価」の実施イメージ（全体の流れ）</a:t>
            </a:r>
            <a:r>
              <a:rPr lang="ja-JP" altLang="en-US" sz="2400" b="1">
                <a:solidFill>
                  <a:schemeClr val="bg1"/>
                </a:solidFill>
              </a:rPr>
              <a:t>　</a:t>
            </a:r>
          </a:p>
        </p:txBody>
      </p:sp>
      <p:sp>
        <p:nvSpPr>
          <p:cNvPr id="376844" name="Rectangle 12"/>
          <p:cNvSpPr>
            <a:spLocks noChangeArrowheads="1"/>
          </p:cNvSpPr>
          <p:nvPr/>
        </p:nvSpPr>
        <p:spPr bwMode="auto">
          <a:xfrm>
            <a:off x="727075" y="2389188"/>
            <a:ext cx="2170113" cy="339725"/>
          </a:xfrm>
          <a:prstGeom prst="rect">
            <a:avLst/>
          </a:prstGeom>
          <a:solidFill>
            <a:srgbClr val="FFFF66"/>
          </a:solidFill>
          <a:ln w="12700">
            <a:solidFill>
              <a:srgbClr val="A50021"/>
            </a:solidFill>
            <a:miter lim="800000"/>
            <a:headEnd/>
            <a:tailEnd/>
          </a:ln>
          <a:effectLst>
            <a:outerShdw dist="107763" dir="2700000" algn="ctr" rotWithShape="0">
              <a:schemeClr val="bg2">
                <a:alpha val="50000"/>
              </a:schemeClr>
            </a:outerShdw>
          </a:effectLst>
        </p:spPr>
        <p:txBody>
          <a:bodyPr wrap="none" lIns="92384" tIns="46193" rIns="92384" bIns="46193" anchor="ctr">
            <a:spAutoFit/>
          </a:bodyPr>
          <a:lstStyle>
            <a:lvl1pPr defTabSz="9239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239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239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239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239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t>評価実施方針の策定　</a:t>
            </a:r>
          </a:p>
        </p:txBody>
      </p:sp>
      <p:pic>
        <p:nvPicPr>
          <p:cNvPr id="376845" name="Picture 13" descr="IMGP0035"/>
          <p:cNvPicPr>
            <a:picLocks noChangeAspect="1" noChangeArrowheads="1"/>
          </p:cNvPicPr>
          <p:nvPr/>
        </p:nvPicPr>
        <p:blipFill>
          <a:blip r:embed="rId4">
            <a:extLst>
              <a:ext uri="{28A0092B-C50C-407E-A947-70E740481C1C}">
                <a14:useLocalDpi xmlns:a14="http://schemas.microsoft.com/office/drawing/2010/main" val="0"/>
              </a:ext>
            </a:extLst>
          </a:blip>
          <a:srcRect l="6425" b="9525"/>
          <a:stretch>
            <a:fillRect/>
          </a:stretch>
        </p:blipFill>
        <p:spPr bwMode="auto">
          <a:xfrm>
            <a:off x="5216525" y="642938"/>
            <a:ext cx="445293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46" name="Rectangle 14"/>
          <p:cNvSpPr>
            <a:spLocks noChangeArrowheads="1"/>
          </p:cNvSpPr>
          <p:nvPr/>
        </p:nvSpPr>
        <p:spPr bwMode="auto">
          <a:xfrm>
            <a:off x="5213350" y="3500438"/>
            <a:ext cx="4456113" cy="284162"/>
          </a:xfrm>
          <a:prstGeom prst="rect">
            <a:avLst/>
          </a:prstGeom>
          <a:solidFill>
            <a:schemeClr val="bg1"/>
          </a:solidFill>
          <a:ln w="9525"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ＭＳ ゴシック" panose="020B0609070205080204" pitchFamily="49" charset="-128"/>
              </a:rPr>
              <a:t>運輸安全マネジメント評価の実施の様子</a:t>
            </a:r>
          </a:p>
        </p:txBody>
      </p:sp>
      <p:sp>
        <p:nvSpPr>
          <p:cNvPr id="376847" name="AutoShape 15"/>
          <p:cNvSpPr>
            <a:spLocks noChangeArrowheads="1"/>
          </p:cNvSpPr>
          <p:nvPr/>
        </p:nvSpPr>
        <p:spPr bwMode="auto">
          <a:xfrm>
            <a:off x="4881563" y="4017963"/>
            <a:ext cx="4824412" cy="768350"/>
          </a:xfrm>
          <a:prstGeom prst="wedgeRectCallout">
            <a:avLst>
              <a:gd name="adj1" fmla="val -72671"/>
              <a:gd name="adj2" fmla="val -7220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ea typeface="ＭＳ ゴシック" panose="020B0609070205080204" pitchFamily="49" charset="-128"/>
              </a:rPr>
              <a:t>○</a:t>
            </a:r>
            <a:r>
              <a:rPr lang="ja-JP" altLang="en-US" sz="1100" dirty="0">
                <a:ea typeface="ＭＳ ゴシック" panose="020B0609070205080204" pitchFamily="49" charset="-128"/>
              </a:rPr>
              <a:t>実施期間</a:t>
            </a:r>
            <a:r>
              <a:rPr lang="ja-JP" altLang="en-US" sz="1100" dirty="0">
                <a:latin typeface="Times New Roman" panose="02020603050405020304" pitchFamily="18" charset="0"/>
                <a:ea typeface="ＭＳ ゴシック" panose="020B0609070205080204" pitchFamily="49" charset="-128"/>
              </a:rPr>
              <a:t>：２～３日間で実施</a:t>
            </a:r>
          </a:p>
          <a:p>
            <a:pPr eaLnBrk="1" hangingPunct="1">
              <a:spcBef>
                <a:spcPct val="0"/>
              </a:spcBef>
              <a:buFontTx/>
              <a:buNone/>
            </a:pPr>
            <a:r>
              <a:rPr lang="ja-JP" altLang="en-US" sz="1100" dirty="0">
                <a:ea typeface="ＭＳ ゴシック" panose="020B0609070205080204" pitchFamily="49" charset="-128"/>
              </a:rPr>
              <a:t>○場　　所：事業者の本社等</a:t>
            </a:r>
          </a:p>
          <a:p>
            <a:pPr eaLnBrk="1" hangingPunct="1">
              <a:spcBef>
                <a:spcPct val="0"/>
              </a:spcBef>
              <a:buFontTx/>
              <a:buNone/>
            </a:pPr>
            <a:r>
              <a:rPr lang="ja-JP" altLang="en-US" sz="1100" dirty="0">
                <a:ea typeface="ＭＳ ゴシック" panose="020B0609070205080204" pitchFamily="49" charset="-128"/>
              </a:rPr>
              <a:t>○作業内容：経営トップほか経営管理部門へのインタビューと書類の確認</a:t>
            </a:r>
          </a:p>
          <a:p>
            <a:pPr eaLnBrk="1" hangingPunct="1">
              <a:spcBef>
                <a:spcPct val="0"/>
              </a:spcBef>
              <a:buFontTx/>
              <a:buNone/>
            </a:pPr>
            <a:r>
              <a:rPr lang="ja-JP" altLang="en-US" sz="1100" dirty="0">
                <a:ea typeface="ＭＳ ゴシック" panose="020B0609070205080204" pitchFamily="49" charset="-128"/>
              </a:rPr>
              <a:t>○評価指針：</a:t>
            </a:r>
            <a:r>
              <a:rPr lang="ja-JP" altLang="en-US" sz="1100" dirty="0">
                <a:solidFill>
                  <a:srgbClr val="000000"/>
                </a:solidFill>
                <a:latin typeface="Calibri" panose="020F0502020204030204" pitchFamily="34" charset="0"/>
                <a:ea typeface="ＭＳ ゴシック" panose="020B0609070205080204" pitchFamily="49" charset="-128"/>
              </a:rPr>
              <a:t>運輸事業者における安全管理の進め方に関するガイドライン</a:t>
            </a:r>
            <a:endParaRPr lang="ja-JP" altLang="en-US" sz="1100" dirty="0">
              <a:solidFill>
                <a:schemeClr val="accent2"/>
              </a:solidFill>
              <a:ea typeface="ＭＳ ゴシック" panose="020B0609070205080204" pitchFamily="49" charset="-128"/>
            </a:endParaRPr>
          </a:p>
        </p:txBody>
      </p:sp>
      <p:sp>
        <p:nvSpPr>
          <p:cNvPr id="376848" name="Rectangle 16"/>
          <p:cNvSpPr>
            <a:spLocks noChangeArrowheads="1"/>
          </p:cNvSpPr>
          <p:nvPr/>
        </p:nvSpPr>
        <p:spPr bwMode="auto">
          <a:xfrm>
            <a:off x="0" y="3692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75856" name="Group 80"/>
          <p:cNvGraphicFramePr>
            <a:graphicFrameLocks noGrp="1"/>
          </p:cNvGraphicFramePr>
          <p:nvPr/>
        </p:nvGraphicFramePr>
        <p:xfrm>
          <a:off x="633413" y="5084763"/>
          <a:ext cx="3879850" cy="1665288"/>
        </p:xfrm>
        <a:graphic>
          <a:graphicData uri="http://schemas.openxmlformats.org/drawingml/2006/table">
            <a:tbl>
              <a:tblPr/>
              <a:tblGrid>
                <a:gridCol w="288925">
                  <a:extLst>
                    <a:ext uri="{9D8B030D-6E8A-4147-A177-3AD203B41FA5}">
                      <a16:colId xmlns:a16="http://schemas.microsoft.com/office/drawing/2014/main" val="20000"/>
                    </a:ext>
                  </a:extLst>
                </a:gridCol>
                <a:gridCol w="576262">
                  <a:extLst>
                    <a:ext uri="{9D8B030D-6E8A-4147-A177-3AD203B41FA5}">
                      <a16:colId xmlns:a16="http://schemas.microsoft.com/office/drawing/2014/main" val="20001"/>
                    </a:ext>
                  </a:extLst>
                </a:gridCol>
                <a:gridCol w="3014663">
                  <a:extLst>
                    <a:ext uri="{9D8B030D-6E8A-4147-A177-3AD203B41FA5}">
                      <a16:colId xmlns:a16="http://schemas.microsoft.com/office/drawing/2014/main" val="20002"/>
                    </a:ext>
                  </a:extLst>
                </a:gridCol>
              </a:tblGrid>
              <a:tr h="274320">
                <a:tc rowSpan="6">
                  <a:txBody>
                    <a:bodyPr/>
                    <a:lstStyle/>
                    <a:p>
                      <a:pPr marL="0" marR="0" lvl="0" indent="0" algn="ctr" defTabSz="94615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１日目</a:t>
                      </a:r>
                    </a:p>
                  </a:txBody>
                  <a:tcPr marL="97500" marR="975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10:00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オープニングミーティング</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rPr>
                        <a:t>10:30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トップインタビュー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688">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13:00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安全統括管理者インタビュー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14:30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安全推進室長インタビュー</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文書・記録の確認</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20">
                <a:tc v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17:00</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初日終了</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75860" name="Group 84"/>
          <p:cNvGraphicFramePr>
            <a:graphicFrameLocks noGrp="1"/>
          </p:cNvGraphicFramePr>
          <p:nvPr/>
        </p:nvGraphicFramePr>
        <p:xfrm>
          <a:off x="5313363" y="5200650"/>
          <a:ext cx="3956050" cy="1096968"/>
        </p:xfrm>
        <a:graphic>
          <a:graphicData uri="http://schemas.openxmlformats.org/drawingml/2006/table">
            <a:tbl>
              <a:tblPr/>
              <a:tblGrid>
                <a:gridCol w="274637">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3084513">
                  <a:extLst>
                    <a:ext uri="{9D8B030D-6E8A-4147-A177-3AD203B41FA5}">
                      <a16:colId xmlns:a16="http://schemas.microsoft.com/office/drawing/2014/main" val="20002"/>
                    </a:ext>
                  </a:extLst>
                </a:gridCol>
              </a:tblGrid>
              <a:tr h="274241">
                <a:tc rowSpan="4">
                  <a:txBody>
                    <a:bodyPr/>
                    <a:lstStyle/>
                    <a:p>
                      <a:pPr marL="0" marR="0" lvl="0" indent="0" algn="ctr" defTabSz="94615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２日目</a:t>
                      </a:r>
                    </a:p>
                  </a:txBody>
                  <a:tcPr marL="97500" marR="97500" marT="46760" marB="467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9:30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文書・記録の確認</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10:30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評価担当者打合せ</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16:00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クロージングミーティング</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41">
                <a:tc vMerge="1">
                  <a:txBody>
                    <a:bodyPr/>
                    <a:lstStyle/>
                    <a:p>
                      <a:endParaRPr kumimoji="1" lang="ja-JP" altLang="en-US"/>
                    </a:p>
                  </a:txBody>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Ｐゴシック" pitchFamily="50" charset="-128"/>
                          <a:ea typeface="ＭＳ Ｐゴシック" pitchFamily="50" charset="-128"/>
                        </a:rPr>
                        <a:t>16:30</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ＭＳ Ｐゴシック" pitchFamily="50" charset="-128"/>
                          <a:ea typeface="ＭＳ Ｐゴシック" pitchFamily="50" charset="-128"/>
                        </a:rPr>
                        <a:t>評価終了</a:t>
                      </a:r>
                    </a:p>
                  </a:txBody>
                  <a:tcPr marL="99060" marR="99060" marT="45681" marB="456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76893" name="Rectangle 73"/>
          <p:cNvSpPr>
            <a:spLocks noChangeArrowheads="1"/>
          </p:cNvSpPr>
          <p:nvPr/>
        </p:nvSpPr>
        <p:spPr bwMode="auto">
          <a:xfrm>
            <a:off x="1293813" y="4624388"/>
            <a:ext cx="2803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＜運輸安全マネジメント評価日程例＞</a:t>
            </a:r>
          </a:p>
          <a:p>
            <a:pPr algn="ctr" eaLnBrk="1" hangingPunct="1">
              <a:spcBef>
                <a:spcPct val="0"/>
              </a:spcBef>
              <a:buFontTx/>
              <a:buNone/>
            </a:pPr>
            <a:r>
              <a:rPr lang="ja-JP" altLang="en-US" sz="1200">
                <a:ea typeface="ＭＳ ゴシック" panose="020B0609070205080204" pitchFamily="49" charset="-128"/>
                <a:cs typeface="Times New Roman" panose="02020603050405020304" pitchFamily="18" charset="0"/>
              </a:rPr>
              <a:t>～　２日間の場合　～</a:t>
            </a:r>
          </a:p>
        </p:txBody>
      </p:sp>
      <p:sp>
        <p:nvSpPr>
          <p:cNvPr id="376894" name="AutoShape 75"/>
          <p:cNvSpPr>
            <a:spLocks noChangeArrowheads="1"/>
          </p:cNvSpPr>
          <p:nvPr/>
        </p:nvSpPr>
        <p:spPr bwMode="auto">
          <a:xfrm>
            <a:off x="1039813" y="989013"/>
            <a:ext cx="719137" cy="144462"/>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5" name="AutoShape 76"/>
          <p:cNvSpPr>
            <a:spLocks noChangeArrowheads="1"/>
          </p:cNvSpPr>
          <p:nvPr/>
        </p:nvSpPr>
        <p:spPr bwMode="auto">
          <a:xfrm>
            <a:off x="1039813" y="1566863"/>
            <a:ext cx="719137" cy="144462"/>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6" name="AutoShape 77"/>
          <p:cNvSpPr>
            <a:spLocks noChangeArrowheads="1"/>
          </p:cNvSpPr>
          <p:nvPr/>
        </p:nvSpPr>
        <p:spPr bwMode="auto">
          <a:xfrm>
            <a:off x="1039813" y="3413125"/>
            <a:ext cx="719137" cy="144463"/>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76897" name="AutoShape 78"/>
          <p:cNvSpPr>
            <a:spLocks noChangeArrowheads="1"/>
          </p:cNvSpPr>
          <p:nvPr/>
        </p:nvSpPr>
        <p:spPr bwMode="auto">
          <a:xfrm>
            <a:off x="1039813" y="4067175"/>
            <a:ext cx="719137" cy="144463"/>
          </a:xfrm>
          <a:prstGeom prst="downArrow">
            <a:avLst>
              <a:gd name="adj1" fmla="val 50000"/>
              <a:gd name="adj2" fmla="val 25000"/>
            </a:avLst>
          </a:prstGeom>
          <a:solidFill>
            <a:srgbClr val="FFFF99"/>
          </a:solidFill>
          <a:ln w="9525" algn="ctr">
            <a:solidFill>
              <a:srgbClr val="339966"/>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スライド番号プレースホルダー 1"/>
          <p:cNvSpPr>
            <a:spLocks noGrp="1"/>
          </p:cNvSpPr>
          <p:nvPr>
            <p:ph type="sldNum" sz="quarter" idx="12"/>
          </p:nvPr>
        </p:nvSpPr>
        <p:spPr>
          <a:xfrm>
            <a:off x="7509669" y="6297618"/>
            <a:ext cx="2311400" cy="476250"/>
          </a:xfrm>
        </p:spPr>
        <p:txBody>
          <a:bodyPr/>
          <a:lstStyle/>
          <a:p>
            <a:pPr>
              <a:defRPr/>
            </a:pPr>
            <a:fld id="{8B8C8441-B528-4491-9978-BDEDF49A95A0}" type="slidenum">
              <a:rPr lang="en-US" altLang="ja-JP" smtClean="0"/>
              <a:pPr>
                <a:defRPr/>
              </a:pPr>
              <a:t>105</a:t>
            </a:fld>
            <a:endParaRPr lang="en-US" altLang="ja-JP"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117475" y="66675"/>
            <a:ext cx="9710738" cy="554038"/>
          </a:xfrm>
          <a:prstGeom prst="rect">
            <a:avLst/>
          </a:prstGeom>
          <a:solidFill>
            <a:srgbClr val="FFFF00">
              <a:alpha val="50000"/>
            </a:srgbClr>
          </a:solidFill>
          <a:ln w="28575" algn="ctr">
            <a:noFill/>
            <a:miter lim="800000"/>
            <a:headEnd/>
            <a:tailEnd/>
          </a:ln>
        </p:spPr>
        <p:txBody>
          <a:bodyPr anchor="ctr"/>
          <a:lstStyle/>
          <a:p>
            <a:pPr algn="ctr" eaLnBrk="1" hangingPunct="1">
              <a:lnSpc>
                <a:spcPct val="90000"/>
              </a:lnSpc>
              <a:spcBef>
                <a:spcPct val="50000"/>
              </a:spcBef>
              <a:buClr>
                <a:schemeClr val="bg2"/>
              </a:buClr>
              <a:buSzPct val="75000"/>
              <a:buFont typeface="Wingdings" pitchFamily="2" charset="2"/>
              <a:buNone/>
              <a:defRPr/>
            </a:pPr>
            <a:r>
              <a:rPr lang="ja-JP" altLang="en-US" sz="2400" b="1" dirty="0">
                <a:solidFill>
                  <a:schemeClr val="tx2"/>
                </a:solidFill>
                <a:latin typeface="+mj-ea"/>
                <a:ea typeface="+mj-ea"/>
              </a:rPr>
              <a:t>ホームページ情報について</a:t>
            </a:r>
          </a:p>
        </p:txBody>
      </p:sp>
      <p:sp>
        <p:nvSpPr>
          <p:cNvPr id="387075" name="Rectangle 11"/>
          <p:cNvSpPr>
            <a:spLocks noChangeArrowheads="1"/>
          </p:cNvSpPr>
          <p:nvPr/>
        </p:nvSpPr>
        <p:spPr bwMode="auto">
          <a:xfrm>
            <a:off x="77788" y="692150"/>
            <a:ext cx="9710737" cy="5976938"/>
          </a:xfrm>
          <a:prstGeom prst="rect">
            <a:avLst/>
          </a:prstGeom>
          <a:noFill/>
          <a:ln w="38100" cmpd="dbl"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387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6308725"/>
            <a:ext cx="187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Rectangle 7"/>
          <p:cNvSpPr>
            <a:spLocks noChangeArrowheads="1"/>
          </p:cNvSpPr>
          <p:nvPr/>
        </p:nvSpPr>
        <p:spPr bwMode="auto">
          <a:xfrm>
            <a:off x="128588" y="692150"/>
            <a:ext cx="9577387" cy="5473700"/>
          </a:xfrm>
          <a:prstGeom prst="rect">
            <a:avLst/>
          </a:prstGeom>
          <a:noFill/>
          <a:ln w="9525" algn="ctr">
            <a:noFill/>
            <a:miter lim="800000"/>
            <a:headEnd/>
            <a:tailEnd/>
          </a:ln>
        </p:spPr>
        <p:txBody>
          <a:bodyPr/>
          <a:lstStyle/>
          <a:p>
            <a:pPr eaLnBrk="1" hangingPunct="1">
              <a:defRPr/>
            </a:pPr>
            <a:r>
              <a:rPr lang="ja-JP" altLang="en-US" sz="2400" dirty="0">
                <a:latin typeface="+mn-ea"/>
                <a:ea typeface="+mn-ea"/>
              </a:rPr>
              <a:t>　</a:t>
            </a:r>
            <a:r>
              <a:rPr lang="ja-JP" altLang="en-US" b="1" dirty="0">
                <a:latin typeface="+mn-ea"/>
                <a:ea typeface="+mn-ea"/>
              </a:rPr>
              <a:t>国土交通省では、運輸安全マネジメント評価等を通じて知り得た運輸安全情報の中で、事業者における安全性が向上した取組事例等を国土交通省ホームページの専用情報サイトで公表するとともに、運輸安全マネジメント制度に関する参考資料（小冊子等）についても公表しています。</a:t>
            </a:r>
            <a:endParaRPr lang="en-US" altLang="ja-JP" b="1" dirty="0">
              <a:latin typeface="+mn-ea"/>
              <a:ea typeface="+mn-ea"/>
            </a:endParaRPr>
          </a:p>
          <a:p>
            <a:pPr eaLnBrk="1" hangingPunct="1">
              <a:defRPr/>
            </a:pPr>
            <a:r>
              <a:rPr lang="ja-JP" altLang="en-US" b="1" dirty="0">
                <a:latin typeface="+mn-ea"/>
                <a:ea typeface="+mn-ea"/>
              </a:rPr>
              <a:t>　また、「運輸安全に関する最近の動き」、「運輸安全取組事例の紹介」等の運輸安全情報を提供するためメールマガジンを発行しております。</a:t>
            </a:r>
            <a:endParaRPr lang="en-US" altLang="ja-JP" b="1" dirty="0">
              <a:latin typeface="+mn-ea"/>
              <a:ea typeface="+mn-ea"/>
            </a:endParaRPr>
          </a:p>
          <a:p>
            <a:pPr eaLnBrk="1" hangingPunct="1">
              <a:defRPr/>
            </a:pPr>
            <a:r>
              <a:rPr lang="ja-JP" altLang="en-US" b="1" dirty="0">
                <a:latin typeface="+mn-ea"/>
                <a:ea typeface="+mn-ea"/>
              </a:rPr>
              <a:t>　以下のアドレスからご覧ください。</a:t>
            </a:r>
            <a:endParaRPr lang="en-US" altLang="ja-JP" b="1" dirty="0">
              <a:latin typeface="+mn-ea"/>
              <a:ea typeface="+mn-ea"/>
            </a:endParaRPr>
          </a:p>
          <a:p>
            <a:pPr eaLnBrk="1" hangingPunct="1">
              <a:defRPr/>
            </a:pPr>
            <a:endParaRPr lang="en-US" altLang="ja-JP" sz="2000" dirty="0">
              <a:latin typeface="+mn-ea"/>
              <a:ea typeface="+mn-ea"/>
            </a:endParaRPr>
          </a:p>
          <a:p>
            <a:pPr eaLnBrk="1" hangingPunct="1">
              <a:defRPr/>
            </a:pPr>
            <a:r>
              <a:rPr lang="ja-JP" altLang="en-US" sz="2400" dirty="0">
                <a:latin typeface="+mn-ea"/>
                <a:ea typeface="+mn-ea"/>
              </a:rPr>
              <a:t>　　　</a:t>
            </a:r>
            <a:endParaRPr lang="en-US" altLang="ja-JP" sz="2400" b="1" dirty="0">
              <a:solidFill>
                <a:srgbClr val="0000FF"/>
              </a:solidFill>
              <a:latin typeface="+mn-ea"/>
            </a:endParaRPr>
          </a:p>
        </p:txBody>
      </p:sp>
      <p:sp>
        <p:nvSpPr>
          <p:cNvPr id="9" name="正方形/長方形 8"/>
          <p:cNvSpPr/>
          <p:nvPr/>
        </p:nvSpPr>
        <p:spPr>
          <a:xfrm>
            <a:off x="2681288" y="5754688"/>
            <a:ext cx="68802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srgbClr val="0000FF"/>
                </a:solidFill>
              </a:rPr>
              <a:t>ご清聴ありがとうございました。</a:t>
            </a:r>
          </a:p>
        </p:txBody>
      </p:sp>
      <p:pic>
        <p:nvPicPr>
          <p:cNvPr id="387086" name="図 2"/>
          <p:cNvPicPr>
            <a:picLocks noChangeAspect="1"/>
          </p:cNvPicPr>
          <p:nvPr/>
        </p:nvPicPr>
        <p:blipFill>
          <a:blip r:embed="rId4">
            <a:extLst>
              <a:ext uri="{28A0092B-C50C-407E-A947-70E740481C1C}">
                <a14:useLocalDpi xmlns:a14="http://schemas.microsoft.com/office/drawing/2010/main" val="0"/>
              </a:ext>
            </a:extLst>
          </a:blip>
          <a:srcRect t="15678"/>
          <a:stretch>
            <a:fillRect/>
          </a:stretch>
        </p:blipFill>
        <p:spPr bwMode="auto">
          <a:xfrm>
            <a:off x="1516063" y="2533650"/>
            <a:ext cx="69135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7" name="図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00" y="239077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8" name="図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863" y="3257550"/>
            <a:ext cx="695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89" name="図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4800" y="4138613"/>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90" name="図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49879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16813" y="6321425"/>
            <a:ext cx="2311400" cy="476250"/>
          </a:xfrm>
        </p:spPr>
        <p:txBody>
          <a:bodyPr/>
          <a:lstStyle/>
          <a:p>
            <a:pPr>
              <a:defRPr/>
            </a:pPr>
            <a:fld id="{D3296798-D5F8-44CD-B17E-A85690632780}" type="slidenum">
              <a:rPr lang="en-US" altLang="ja-JP" smtClean="0"/>
              <a:pPr>
                <a:defRPr/>
              </a:pPr>
              <a:t>106</a:t>
            </a:fld>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125538"/>
            <a:ext cx="6943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32"/>
          <p:cNvSpPr>
            <a:spLocks noGrp="1" noChangeArrowheads="1"/>
          </p:cNvSpPr>
          <p:nvPr>
            <p:ph type="title"/>
          </p:nvPr>
        </p:nvSpPr>
        <p:spPr>
          <a:xfrm>
            <a:off x="0" y="15875"/>
            <a:ext cx="9906000" cy="892175"/>
          </a:xfrm>
          <a:solidFill>
            <a:srgbClr val="FFFF00">
              <a:alpha val="50195"/>
            </a:srgbClr>
          </a:solidFill>
        </p:spPr>
        <p:txBody>
          <a:bodyPr/>
          <a:lstStyle/>
          <a:p>
            <a:pPr>
              <a:lnSpc>
                <a:spcPct val="90000"/>
              </a:lnSpc>
              <a:spcBef>
                <a:spcPct val="50000"/>
              </a:spcBef>
              <a:buClr>
                <a:srgbClr val="808080"/>
              </a:buClr>
              <a:buSzPct val="75000"/>
              <a:buFont typeface="Wingdings" panose="05000000000000000000" pitchFamily="2" charset="2"/>
              <a:buNone/>
            </a:pPr>
            <a:r>
              <a:rPr lang="ja-JP" altLang="en-US" sz="4000" b="1" dirty="0">
                <a:solidFill>
                  <a:srgbClr val="000000"/>
                </a:solidFill>
              </a:rPr>
              <a:t>事例：不安全行動（一旦停止）</a:t>
            </a:r>
          </a:p>
        </p:txBody>
      </p:sp>
      <p:sp>
        <p:nvSpPr>
          <p:cNvPr id="232452" name="テキスト ボックス 7"/>
          <p:cNvSpPr txBox="1">
            <a:spLocks noChangeArrowheads="1"/>
          </p:cNvSpPr>
          <p:nvPr/>
        </p:nvSpPr>
        <p:spPr bwMode="auto">
          <a:xfrm>
            <a:off x="779463" y="5172075"/>
            <a:ext cx="8347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dirty="0">
                <a:solidFill>
                  <a:srgbClr val="000000"/>
                </a:solidFill>
                <a:latin typeface="ＭＳ Ｐゴシック" panose="020B0600070205080204" pitchFamily="50" charset="-128"/>
              </a:rPr>
              <a:t>皆さんしっかり止まってますか？</a:t>
            </a:r>
          </a:p>
        </p:txBody>
      </p:sp>
      <p:sp>
        <p:nvSpPr>
          <p:cNvPr id="2" name="スライド番号プレースホルダー 1"/>
          <p:cNvSpPr>
            <a:spLocks noGrp="1"/>
          </p:cNvSpPr>
          <p:nvPr>
            <p:ph type="sldNum" sz="quarter" idx="12"/>
          </p:nvPr>
        </p:nvSpPr>
        <p:spPr/>
        <p:txBody>
          <a:bodyPr/>
          <a:lstStyle/>
          <a:p>
            <a:pPr>
              <a:defRPr/>
            </a:pPr>
            <a:fld id="{0AD7122F-53F1-432F-94DB-B70F377191AD}" type="slidenum">
              <a:rPr lang="en-US" altLang="ja-JP" smtClean="0"/>
              <a:pPr>
                <a:defRPr/>
              </a:pPr>
              <a:t>11</a:t>
            </a:fld>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68263" y="798513"/>
            <a:ext cx="9790112" cy="2916237"/>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234499" name="AutoShape 4"/>
          <p:cNvSpPr>
            <a:spLocks noChangeArrowheads="1"/>
          </p:cNvSpPr>
          <p:nvPr/>
        </p:nvSpPr>
        <p:spPr bwMode="auto">
          <a:xfrm>
            <a:off x="320675" y="4870450"/>
            <a:ext cx="9385300" cy="903288"/>
          </a:xfrm>
          <a:prstGeom prst="roundRect">
            <a:avLst>
              <a:gd name="adj" fmla="val 11074"/>
            </a:avLst>
          </a:prstGeom>
          <a:solidFill>
            <a:srgbClr val="FF99CC">
              <a:alpha val="30196"/>
            </a:srgbClr>
          </a:solidFill>
          <a:ln w="9525">
            <a:solidFill>
              <a:srgbClr val="FF00FF"/>
            </a:solidFill>
            <a:round/>
            <a:headEnd/>
            <a:tailEnd/>
          </a:ln>
        </p:spPr>
        <p:txBody>
          <a:bodyPr lIns="91430" tIns="45715" rIns="91430" bIns="45715"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平成１７年８月４日　公共交通に係るヒューマンエラー事故防止対策検討委員会中間とりまとめ</a:t>
            </a:r>
          </a:p>
        </p:txBody>
      </p:sp>
      <p:sp>
        <p:nvSpPr>
          <p:cNvPr id="234500" name="AutoShape 5"/>
          <p:cNvSpPr>
            <a:spLocks noChangeArrowheads="1"/>
          </p:cNvSpPr>
          <p:nvPr/>
        </p:nvSpPr>
        <p:spPr bwMode="auto">
          <a:xfrm>
            <a:off x="304800" y="3890963"/>
            <a:ext cx="9401175" cy="682625"/>
          </a:xfrm>
          <a:prstGeom prst="roundRect">
            <a:avLst>
              <a:gd name="adj" fmla="val 16667"/>
            </a:avLst>
          </a:prstGeom>
          <a:solidFill>
            <a:srgbClr val="FF99CC">
              <a:alpha val="30196"/>
            </a:srgbClr>
          </a:solidFill>
          <a:ln w="9525">
            <a:solidFill>
              <a:srgbClr val="FF00FF"/>
            </a:solidFill>
            <a:round/>
            <a:headEnd/>
            <a:tailEnd/>
          </a:ln>
        </p:spPr>
        <p:txBody>
          <a:bodyPr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FF5050"/>
                </a:solidFill>
              </a:rPr>
              <a:t>　</a:t>
            </a:r>
            <a:r>
              <a:rPr lang="ja-JP" altLang="en-US" sz="1800" b="1" dirty="0"/>
              <a:t>平成１７年６月１４日</a:t>
            </a:r>
            <a:r>
              <a:rPr lang="ja-JP" altLang="en-US" sz="1800" b="1" dirty="0">
                <a:solidFill>
                  <a:srgbClr val="FF5050"/>
                </a:solidFill>
              </a:rPr>
              <a:t>　</a:t>
            </a:r>
            <a:r>
              <a:rPr lang="ja-JP" altLang="en-US" sz="1800" b="1" dirty="0"/>
              <a:t>第１回</a:t>
            </a:r>
            <a:r>
              <a:rPr lang="ja-JP" altLang="en-US" sz="1800" b="1" dirty="0">
                <a:solidFill>
                  <a:srgbClr val="0000FF"/>
                </a:solidFill>
              </a:rPr>
              <a:t>公共交通に係るヒューマンエラー事故防止対策検討委員会</a:t>
            </a:r>
            <a:r>
              <a:rPr lang="ja-JP" altLang="en-US" sz="1800" b="1" dirty="0"/>
              <a:t>開催　（事務次官主催・関係局長等、民間有識者で構成）</a:t>
            </a:r>
          </a:p>
        </p:txBody>
      </p:sp>
      <p:sp>
        <p:nvSpPr>
          <p:cNvPr id="234501" name="Rectangle 6"/>
          <p:cNvSpPr>
            <a:spLocks noChangeArrowheads="1"/>
          </p:cNvSpPr>
          <p:nvPr/>
        </p:nvSpPr>
        <p:spPr bwMode="auto">
          <a:xfrm>
            <a:off x="122238" y="1249363"/>
            <a:ext cx="2374900"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2" name="Rectangle 9"/>
          <p:cNvSpPr>
            <a:spLocks noChangeArrowheads="1"/>
          </p:cNvSpPr>
          <p:nvPr/>
        </p:nvSpPr>
        <p:spPr bwMode="auto">
          <a:xfrm>
            <a:off x="2563813" y="1249363"/>
            <a:ext cx="2374900"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3" name="Rectangle 10"/>
          <p:cNvSpPr>
            <a:spLocks noChangeArrowheads="1"/>
          </p:cNvSpPr>
          <p:nvPr/>
        </p:nvSpPr>
        <p:spPr bwMode="auto">
          <a:xfrm>
            <a:off x="5005388" y="1249363"/>
            <a:ext cx="2376487" cy="134937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4" name="Rectangle 11"/>
          <p:cNvSpPr>
            <a:spLocks noChangeArrowheads="1"/>
          </p:cNvSpPr>
          <p:nvPr/>
        </p:nvSpPr>
        <p:spPr bwMode="auto">
          <a:xfrm>
            <a:off x="7445375" y="1243013"/>
            <a:ext cx="2376488" cy="1355725"/>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p>
        </p:txBody>
      </p:sp>
      <p:sp>
        <p:nvSpPr>
          <p:cNvPr id="234505" name="AutoShape 18"/>
          <p:cNvSpPr>
            <a:spLocks noChangeArrowheads="1"/>
          </p:cNvSpPr>
          <p:nvPr/>
        </p:nvSpPr>
        <p:spPr bwMode="auto">
          <a:xfrm>
            <a:off x="6176963" y="6078538"/>
            <a:ext cx="3667125" cy="715962"/>
          </a:xfrm>
          <a:prstGeom prst="roundRect">
            <a:avLst>
              <a:gd name="adj" fmla="val 16667"/>
            </a:avLst>
          </a:prstGeom>
          <a:solidFill>
            <a:srgbClr val="FFFF00">
              <a:alpha val="50195"/>
            </a:srgbClr>
          </a:solidFill>
          <a:ln w="9525">
            <a:solidFill>
              <a:srgbClr val="003300"/>
            </a:solidFill>
            <a:round/>
            <a:headEnd/>
            <a:tailEnd/>
          </a:ln>
        </p:spPr>
        <p:txBody>
          <a:bodyPr lIns="91430" tIns="45715" rIns="91430" bIns="45715"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平成１８年１０月１日～　</a:t>
            </a:r>
          </a:p>
          <a:p>
            <a:pPr algn="ctr" eaLnBrk="1" hangingPunct="1">
              <a:spcBef>
                <a:spcPct val="0"/>
              </a:spcBef>
              <a:buFontTx/>
              <a:buNone/>
            </a:pPr>
            <a:r>
              <a:rPr lang="ja-JP" altLang="en-US" sz="1800" b="1" dirty="0"/>
              <a:t>運輸安全マネジメント制度の開始</a:t>
            </a:r>
          </a:p>
        </p:txBody>
      </p:sp>
      <p:sp>
        <p:nvSpPr>
          <p:cNvPr id="234506" name="Text Box 19"/>
          <p:cNvSpPr txBox="1">
            <a:spLocks noChangeArrowheads="1"/>
          </p:cNvSpPr>
          <p:nvPr/>
        </p:nvSpPr>
        <p:spPr bwMode="auto">
          <a:xfrm>
            <a:off x="2271713" y="5165725"/>
            <a:ext cx="619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dirty="0">
                <a:solidFill>
                  <a:srgbClr val="FF0000"/>
                </a:solidFill>
              </a:rPr>
              <a:t>事業者による安全マネジメント態勢の構築が必要</a:t>
            </a:r>
          </a:p>
          <a:p>
            <a:pPr eaLnBrk="1" hangingPunct="1">
              <a:spcBef>
                <a:spcPct val="0"/>
              </a:spcBef>
              <a:buFont typeface="Wingdings" panose="05000000000000000000" pitchFamily="2" charset="2"/>
              <a:buChar char="Ø"/>
            </a:pPr>
            <a:r>
              <a:rPr lang="ja-JP" altLang="en-US" sz="1800" b="1" dirty="0">
                <a:solidFill>
                  <a:srgbClr val="FF0000"/>
                </a:solidFill>
              </a:rPr>
              <a:t>国による安全マネジメント態勢の評価が必要</a:t>
            </a:r>
            <a:endParaRPr lang="ja-JP" altLang="en-US" sz="1800" dirty="0">
              <a:solidFill>
                <a:srgbClr val="FF0000"/>
              </a:solidFill>
            </a:endParaRPr>
          </a:p>
        </p:txBody>
      </p:sp>
      <p:sp>
        <p:nvSpPr>
          <p:cNvPr id="234507" name="AutoShape 20"/>
          <p:cNvSpPr>
            <a:spLocks noChangeArrowheads="1"/>
          </p:cNvSpPr>
          <p:nvPr/>
        </p:nvSpPr>
        <p:spPr bwMode="auto">
          <a:xfrm>
            <a:off x="493713" y="620713"/>
            <a:ext cx="8910637" cy="43180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平成</a:t>
            </a:r>
            <a:r>
              <a:rPr lang="en-US" altLang="ja-JP" sz="1800" b="1" dirty="0"/>
              <a:t>17</a:t>
            </a:r>
            <a:r>
              <a:rPr lang="ja-JP" altLang="en-US" sz="1800" b="1" dirty="0"/>
              <a:t>年に入ってヒューマンエラーが原因と見られる事故等が多発</a:t>
            </a:r>
          </a:p>
        </p:txBody>
      </p:sp>
      <p:sp>
        <p:nvSpPr>
          <p:cNvPr id="234508" name="AutoShape 21"/>
          <p:cNvSpPr>
            <a:spLocks noChangeArrowheads="1"/>
          </p:cNvSpPr>
          <p:nvPr/>
        </p:nvSpPr>
        <p:spPr bwMode="auto">
          <a:xfrm>
            <a:off x="300038" y="6094413"/>
            <a:ext cx="4967287" cy="714375"/>
          </a:xfrm>
          <a:prstGeom prst="roundRect">
            <a:avLst>
              <a:gd name="adj" fmla="val 16667"/>
            </a:avLst>
          </a:prstGeom>
          <a:solidFill>
            <a:srgbClr val="FFFF99">
              <a:alpha val="30196"/>
            </a:srgbClr>
          </a:solidFill>
          <a:ln w="9525">
            <a:solidFill>
              <a:srgbClr val="FF9900"/>
            </a:solidFill>
            <a:round/>
            <a:headEnd/>
            <a:tailEnd/>
          </a:ln>
        </p:spPr>
        <p:txBody>
          <a:bodyPr lIns="91430" tIns="45715" rIns="91430" bIns="45715"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dirty="0"/>
              <a:t>平成１８年３月３１日</a:t>
            </a:r>
            <a:r>
              <a:rPr lang="ja-JP" altLang="en-US" sz="1800" b="1" dirty="0">
                <a:solidFill>
                  <a:srgbClr val="FF5050"/>
                </a:solidFill>
              </a:rPr>
              <a:t>　</a:t>
            </a:r>
            <a:r>
              <a:rPr lang="ja-JP" altLang="en-US" sz="1800" b="1" dirty="0">
                <a:solidFill>
                  <a:srgbClr val="FF0000"/>
                </a:solidFill>
              </a:rPr>
              <a:t>運輸安全一括法の公布</a:t>
            </a:r>
          </a:p>
          <a:p>
            <a:pPr eaLnBrk="1" hangingPunct="1">
              <a:spcBef>
                <a:spcPct val="0"/>
              </a:spcBef>
              <a:buFont typeface="Wingdings" panose="05000000000000000000" pitchFamily="2" charset="2"/>
              <a:buChar char="Ø"/>
            </a:pPr>
            <a:r>
              <a:rPr lang="ja-JP" altLang="en-US" sz="1800" b="1" dirty="0"/>
              <a:t>平成１８年度　官房新組織設置</a:t>
            </a:r>
          </a:p>
        </p:txBody>
      </p:sp>
      <p:sp>
        <p:nvSpPr>
          <p:cNvPr id="234509" name="AutoShape 22"/>
          <p:cNvSpPr>
            <a:spLocks noChangeArrowheads="1"/>
          </p:cNvSpPr>
          <p:nvPr/>
        </p:nvSpPr>
        <p:spPr bwMode="auto">
          <a:xfrm>
            <a:off x="5372100" y="6107113"/>
            <a:ext cx="771525" cy="6715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alpha val="70979"/>
            </a:srgbClr>
          </a:solidFill>
          <a:ln w="9525">
            <a:solidFill>
              <a:schemeClr val="tx1"/>
            </a:solidFill>
            <a:miter lim="800000"/>
            <a:headEnd/>
            <a:tailEnd/>
          </a:ln>
        </p:spPr>
        <p:txBody>
          <a:bodyPr wrap="none" anchor="ctr"/>
          <a:lstStyle/>
          <a:p>
            <a:endParaRPr lang="ja-JP" altLang="en-US" dirty="0"/>
          </a:p>
        </p:txBody>
      </p:sp>
      <p:sp>
        <p:nvSpPr>
          <p:cNvPr id="234510" name="AutoShape 23"/>
          <p:cNvSpPr>
            <a:spLocks noChangeArrowheads="1"/>
          </p:cNvSpPr>
          <p:nvPr/>
        </p:nvSpPr>
        <p:spPr bwMode="auto">
          <a:xfrm rot="10800000">
            <a:off x="68263" y="2636838"/>
            <a:ext cx="4906962" cy="1076325"/>
          </a:xfrm>
          <a:prstGeom prst="wedgeRectCallout">
            <a:avLst>
              <a:gd name="adj1" fmla="val 22356"/>
              <a:gd name="adj2" fmla="val 62606"/>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0" tIns="45715" rIns="91430" bIns="4571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00" b="1" dirty="0"/>
              <a:t>（ＪＲ西日本　安全性向上計画）</a:t>
            </a:r>
            <a:endParaRPr lang="en-US" altLang="ja-JP" sz="1300" b="1" dirty="0">
              <a:latin typeface="ＭＳ ゴシック" panose="020B0609070205080204" pitchFamily="49" charset="-128"/>
            </a:endParaRPr>
          </a:p>
          <a:p>
            <a:pPr>
              <a:spcBef>
                <a:spcPct val="0"/>
              </a:spcBef>
              <a:buFontTx/>
              <a:buNone/>
            </a:pPr>
            <a:r>
              <a:rPr lang="ja-JP" altLang="en-US" sz="1300" b="1" dirty="0">
                <a:latin typeface="ＭＳ ゴシック" panose="020B0609070205080204" pitchFamily="49" charset="-128"/>
              </a:rPr>
              <a:t>●　</a:t>
            </a:r>
            <a:r>
              <a:rPr lang="ja-JP" altLang="en-US" sz="1300" b="1" u="sng" dirty="0">
                <a:solidFill>
                  <a:srgbClr val="0000FF"/>
                </a:solidFill>
                <a:latin typeface="ＭＳ ゴシック" panose="020B0609070205080204" pitchFamily="49" charset="-128"/>
              </a:rPr>
              <a:t>安全最優先の意識</a:t>
            </a:r>
            <a:r>
              <a:rPr lang="ja-JP" altLang="en-US" sz="1300" b="1" dirty="0">
                <a:latin typeface="ＭＳ ゴシック" panose="020B0609070205080204" pitchFamily="49" charset="-128"/>
              </a:rPr>
              <a:t>が組織の隅々まで浸透するに至らなかった。</a:t>
            </a:r>
          </a:p>
          <a:p>
            <a:pPr>
              <a:spcBef>
                <a:spcPct val="0"/>
              </a:spcBef>
              <a:buFontTx/>
              <a:buNone/>
            </a:pPr>
            <a:r>
              <a:rPr lang="ja-JP" altLang="en-US" sz="1300" b="1" dirty="0">
                <a:latin typeface="ＭＳ ゴシック" panose="020B0609070205080204" pitchFamily="49" charset="-128"/>
              </a:rPr>
              <a:t>●　本社と現場との</a:t>
            </a:r>
            <a:r>
              <a:rPr lang="ja-JP" altLang="en-US" sz="1300" b="1" dirty="0">
                <a:solidFill>
                  <a:srgbClr val="0000FF"/>
                </a:solidFill>
                <a:latin typeface="ＭＳ ゴシック" panose="020B0609070205080204" pitchFamily="49" charset="-128"/>
              </a:rPr>
              <a:t>双方向の</a:t>
            </a:r>
            <a:r>
              <a:rPr lang="ja-JP" altLang="en-US" sz="1300" b="1" u="sng" dirty="0">
                <a:solidFill>
                  <a:srgbClr val="0000FF"/>
                </a:solidFill>
                <a:latin typeface="ＭＳ ゴシック" panose="020B0609070205080204" pitchFamily="49" charset="-128"/>
              </a:rPr>
              <a:t>コミュニケーション</a:t>
            </a:r>
            <a:r>
              <a:rPr lang="ja-JP" altLang="en-US" sz="1300" b="1" dirty="0">
                <a:latin typeface="ＭＳ ゴシック" panose="020B0609070205080204" pitchFamily="49" charset="-128"/>
              </a:rPr>
              <a:t>はほとんど行われていなかった。</a:t>
            </a:r>
          </a:p>
        </p:txBody>
      </p:sp>
      <p:sp>
        <p:nvSpPr>
          <p:cNvPr id="234511" name="AutoShape 24"/>
          <p:cNvSpPr>
            <a:spLocks noChangeArrowheads="1"/>
          </p:cNvSpPr>
          <p:nvPr/>
        </p:nvSpPr>
        <p:spPr bwMode="auto">
          <a:xfrm rot="10800000">
            <a:off x="5005388" y="2636838"/>
            <a:ext cx="4822825" cy="1076325"/>
          </a:xfrm>
          <a:prstGeom prst="wedgeRectCallout">
            <a:avLst>
              <a:gd name="adj1" fmla="val -8213"/>
              <a:gd name="adj2" fmla="val 78968"/>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1430" tIns="45715" rIns="91430" bIns="45715"/>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300" b="1" dirty="0"/>
              <a:t>（ＪＡＬ　「事業改善命令」「警告」に対する改善措置について）</a:t>
            </a:r>
          </a:p>
          <a:p>
            <a:pPr>
              <a:spcBef>
                <a:spcPct val="0"/>
              </a:spcBef>
              <a:buFontTx/>
              <a:buNone/>
            </a:pPr>
            <a:r>
              <a:rPr lang="ja-JP" altLang="en-US" sz="1300" b="1" dirty="0"/>
              <a:t>●　</a:t>
            </a:r>
            <a:r>
              <a:rPr lang="ja-JP" altLang="en-US" sz="1300" b="1" u="sng" dirty="0">
                <a:solidFill>
                  <a:srgbClr val="0000FF"/>
                </a:solidFill>
              </a:rPr>
              <a:t>安全が最優先</a:t>
            </a:r>
            <a:r>
              <a:rPr lang="ja-JP" altLang="en-US" sz="1300" b="1" dirty="0"/>
              <a:t>であることを浸透させる経営の取り組みが不十分。</a:t>
            </a:r>
          </a:p>
          <a:p>
            <a:pPr>
              <a:spcBef>
                <a:spcPct val="0"/>
              </a:spcBef>
              <a:buFontTx/>
              <a:buNone/>
            </a:pPr>
            <a:r>
              <a:rPr lang="ja-JP" altLang="en-US" sz="1300" b="1" dirty="0"/>
              <a:t>●　経営と現場との距離感及び</a:t>
            </a:r>
            <a:r>
              <a:rPr lang="ja-JP" altLang="en-US" sz="1300" b="1" u="sng" dirty="0">
                <a:solidFill>
                  <a:srgbClr val="0000FF"/>
                </a:solidFill>
              </a:rPr>
              <a:t>部門間の意思疎通</a:t>
            </a:r>
            <a:r>
              <a:rPr lang="ja-JP" altLang="en-US" sz="1300" b="1" dirty="0"/>
              <a:t>の不足。</a:t>
            </a:r>
          </a:p>
          <a:p>
            <a:pPr>
              <a:spcBef>
                <a:spcPct val="0"/>
              </a:spcBef>
              <a:buFontTx/>
              <a:buNone/>
            </a:pPr>
            <a:r>
              <a:rPr lang="ja-JP" altLang="en-US" sz="1300" b="1" dirty="0"/>
              <a:t>●　現場に対する経営トップの</a:t>
            </a:r>
            <a:r>
              <a:rPr lang="ja-JP" altLang="en-US" sz="1300" b="1" u="sng" dirty="0">
                <a:solidFill>
                  <a:srgbClr val="0000FF"/>
                </a:solidFill>
              </a:rPr>
              <a:t>双方向コミュニケーション</a:t>
            </a:r>
            <a:r>
              <a:rPr lang="ja-JP" altLang="en-US" sz="1300" b="1" dirty="0"/>
              <a:t>が不十分。</a:t>
            </a:r>
          </a:p>
        </p:txBody>
      </p:sp>
      <p:sp>
        <p:nvSpPr>
          <p:cNvPr id="234512" name="AutoShape 25"/>
          <p:cNvSpPr>
            <a:spLocks noChangeAspect="1" noChangeArrowheads="1"/>
          </p:cNvSpPr>
          <p:nvPr/>
        </p:nvSpPr>
        <p:spPr bwMode="auto">
          <a:xfrm rot="5400000">
            <a:off x="1285243" y="5290406"/>
            <a:ext cx="360038"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3" name="AutoShape 26"/>
          <p:cNvSpPr>
            <a:spLocks noChangeAspect="1" noChangeArrowheads="1"/>
          </p:cNvSpPr>
          <p:nvPr/>
        </p:nvSpPr>
        <p:spPr bwMode="auto">
          <a:xfrm rot="5400000">
            <a:off x="1317339" y="4093604"/>
            <a:ext cx="305371"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4" name="AutoShape 27"/>
          <p:cNvSpPr>
            <a:spLocks noChangeAspect="1" noChangeArrowheads="1"/>
          </p:cNvSpPr>
          <p:nvPr/>
        </p:nvSpPr>
        <p:spPr bwMode="auto">
          <a:xfrm rot="5400000">
            <a:off x="1315021" y="3167636"/>
            <a:ext cx="292546" cy="11033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wrap="none" anchor="ctr"/>
          <a:lstStyle/>
          <a:p>
            <a:endParaRPr lang="ja-JP" altLang="en-US" dirty="0"/>
          </a:p>
        </p:txBody>
      </p:sp>
      <p:sp>
        <p:nvSpPr>
          <p:cNvPr id="234515" name="Rectangle 22"/>
          <p:cNvSpPr>
            <a:spLocks noChangeArrowheads="1"/>
          </p:cNvSpPr>
          <p:nvPr/>
        </p:nvSpPr>
        <p:spPr bwMode="auto">
          <a:xfrm>
            <a:off x="150813" y="44450"/>
            <a:ext cx="9555162" cy="431800"/>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運輸安全マネジメント制度の経緯</a:t>
            </a:r>
          </a:p>
        </p:txBody>
      </p:sp>
      <p:pic>
        <p:nvPicPr>
          <p:cNvPr id="23451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268413"/>
            <a:ext cx="23447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3451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1312863"/>
            <a:ext cx="23526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34518" name="Picture 19" descr="客室ドア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50" y="1196975"/>
            <a:ext cx="2181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19" name="Oval 13"/>
          <p:cNvSpPr>
            <a:spLocks noChangeArrowheads="1"/>
          </p:cNvSpPr>
          <p:nvPr/>
        </p:nvSpPr>
        <p:spPr bwMode="auto">
          <a:xfrm>
            <a:off x="5467350" y="11017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海　運</a:t>
            </a:r>
          </a:p>
        </p:txBody>
      </p:sp>
      <p:sp>
        <p:nvSpPr>
          <p:cNvPr id="234520" name="Oval 14"/>
          <p:cNvSpPr>
            <a:spLocks noChangeArrowheads="1"/>
          </p:cNvSpPr>
          <p:nvPr/>
        </p:nvSpPr>
        <p:spPr bwMode="auto">
          <a:xfrm>
            <a:off x="7888288" y="1101725"/>
            <a:ext cx="1458912"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航　空</a:t>
            </a:r>
          </a:p>
        </p:txBody>
      </p:sp>
      <p:pic>
        <p:nvPicPr>
          <p:cNvPr id="234521" name="Picture 20" descr="IMGP0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88" y="1268413"/>
            <a:ext cx="23431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34522" name="Oval 7"/>
          <p:cNvSpPr>
            <a:spLocks noChangeArrowheads="1"/>
          </p:cNvSpPr>
          <p:nvPr/>
        </p:nvSpPr>
        <p:spPr bwMode="auto">
          <a:xfrm>
            <a:off x="600075" y="1087438"/>
            <a:ext cx="1462088" cy="26352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　道</a:t>
            </a:r>
          </a:p>
        </p:txBody>
      </p:sp>
      <p:sp>
        <p:nvSpPr>
          <p:cNvPr id="234523" name="Oval 12"/>
          <p:cNvSpPr>
            <a:spLocks noChangeArrowheads="1"/>
          </p:cNvSpPr>
          <p:nvPr/>
        </p:nvSpPr>
        <p:spPr bwMode="auto">
          <a:xfrm>
            <a:off x="3027363" y="11144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sp>
        <p:nvSpPr>
          <p:cNvPr id="2" name="スライド番号プレースホルダー 1"/>
          <p:cNvSpPr>
            <a:spLocks noGrp="1"/>
          </p:cNvSpPr>
          <p:nvPr>
            <p:ph type="sldNum" sz="quarter" idx="12"/>
          </p:nvPr>
        </p:nvSpPr>
        <p:spPr>
          <a:xfrm>
            <a:off x="8985448" y="6525344"/>
            <a:ext cx="878012" cy="269156"/>
          </a:xfrm>
        </p:spPr>
        <p:txBody>
          <a:bodyPr/>
          <a:lstStyle/>
          <a:p>
            <a:pPr>
              <a:defRPr/>
            </a:pPr>
            <a:fld id="{8B8C8441-B528-4491-9978-BDEDF49A95A0}" type="slidenum">
              <a:rPr lang="en-US" altLang="ja-JP" smtClean="0"/>
              <a:pPr>
                <a:defRPr/>
              </a:pPr>
              <a:t>12</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38125" y="285750"/>
            <a:ext cx="9358313" cy="785813"/>
          </a:xfrm>
          <a:prstGeom prst="rect">
            <a:avLst/>
          </a:prstGeom>
          <a:solidFill>
            <a:srgbClr val="FFFF00">
              <a:alpha val="50000"/>
            </a:srgbClr>
          </a:solidFill>
          <a:ln w="9525">
            <a:noFill/>
            <a:miter lim="800000"/>
            <a:headEnd/>
            <a:tailEnd/>
          </a:ln>
        </p:spPr>
        <p:txBody>
          <a:bodyPr wrap="none" lIns="91417" tIns="45709" rIns="91417" bIns="45709" anchor="ctr"/>
          <a:lstStyle/>
          <a:p>
            <a:pPr algn="ctr" eaLnBrk="1" hangingPunct="1">
              <a:defRPr/>
            </a:pPr>
            <a:r>
              <a:rPr lang="ja-JP" altLang="en-US" sz="2800" b="1" dirty="0">
                <a:latin typeface="+mj-ea"/>
                <a:ea typeface="+mj-ea"/>
              </a:rPr>
              <a:t>運輸の安全性の向上のための鉄道事業法等の一部を改正</a:t>
            </a:r>
            <a:endParaRPr lang="en-US" altLang="ja-JP" sz="2800" b="1" dirty="0">
              <a:latin typeface="+mj-ea"/>
              <a:ea typeface="+mj-ea"/>
            </a:endParaRPr>
          </a:p>
          <a:p>
            <a:pPr algn="ctr" eaLnBrk="1" hangingPunct="1">
              <a:defRPr/>
            </a:pPr>
            <a:r>
              <a:rPr lang="ja-JP" altLang="en-US" sz="2800" b="1" dirty="0">
                <a:latin typeface="+mj-ea"/>
                <a:ea typeface="+mj-ea"/>
              </a:rPr>
              <a:t>する法律（平成１８年法律第１９号）</a:t>
            </a:r>
          </a:p>
        </p:txBody>
      </p:sp>
      <p:sp>
        <p:nvSpPr>
          <p:cNvPr id="236547" name="Text Box 7"/>
          <p:cNvSpPr txBox="1">
            <a:spLocks noChangeArrowheads="1"/>
          </p:cNvSpPr>
          <p:nvPr/>
        </p:nvSpPr>
        <p:spPr bwMode="auto">
          <a:xfrm>
            <a:off x="238125" y="1052513"/>
            <a:ext cx="9488488" cy="585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endParaRPr lang="en-US" altLang="ja-JP" sz="20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１．改正対象となる事業法</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鉄道事業法、軌道法、航空法、道路運送法、貨物自動車運送事</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業法、海上運送法、内航海運業法等の一部改正</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２．法律に追加された事項</a:t>
            </a: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　　　　</a:t>
            </a:r>
            <a:r>
              <a:rPr lang="ja-JP" altLang="en-US" sz="2400" b="1" dirty="0">
                <a:solidFill>
                  <a:srgbClr val="FF0000"/>
                </a:solidFill>
                <a:ea typeface="ＭＳ ゴシック" panose="020B0609070205080204" pitchFamily="49" charset="-128"/>
              </a:rPr>
              <a:t>（１）輸送の安全の確保</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（２）輸送の安全性の向上</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（３）安全管理規程の届出</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（４）安全統括管理者の選任と届出</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r>
              <a:rPr lang="ja-JP" altLang="en-US" sz="2400" b="1" dirty="0">
                <a:solidFill>
                  <a:srgbClr val="FF0000"/>
                </a:solidFill>
                <a:ea typeface="ＭＳ ゴシック" panose="020B0609070205080204" pitchFamily="49" charset="-128"/>
              </a:rPr>
              <a:t>　　　　（５）輸送の安全に関わる情報の公表</a:t>
            </a:r>
            <a:endParaRPr lang="en-US" altLang="ja-JP" sz="2400" b="1" dirty="0">
              <a:solidFill>
                <a:srgbClr val="FF0000"/>
              </a:solidFill>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３．施行時期：平成１８年１０月１日（航空法の一部は平成１９年３月３０日、貸切バス事業者は平成２５年１０月１日）</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400" b="1" dirty="0">
              <a:ea typeface="ＭＳ ゴシック" panose="020B0609070205080204" pitchFamily="49" charset="-128"/>
            </a:endParaRPr>
          </a:p>
          <a:p>
            <a:pPr eaLnBrk="1" hangingPunct="1">
              <a:lnSpc>
                <a:spcPct val="90000"/>
              </a:lnSpc>
              <a:spcBef>
                <a:spcPct val="0"/>
              </a:spcBef>
              <a:buFontTx/>
              <a:buNone/>
            </a:pPr>
            <a:r>
              <a:rPr lang="ja-JP" altLang="en-US" sz="2400" b="1" dirty="0">
                <a:ea typeface="ＭＳ ゴシック" panose="020B0609070205080204" pitchFamily="49" charset="-128"/>
              </a:rPr>
              <a:t>４．安全管理規程に定める事項の詳細は、各事業法の省令に規定</a:t>
            </a:r>
            <a:endParaRPr lang="en-US" altLang="ja-JP" sz="2400" b="1" dirty="0">
              <a:ea typeface="ＭＳ ゴシック" panose="020B0609070205080204" pitchFamily="49" charset="-128"/>
            </a:endParaRPr>
          </a:p>
          <a:p>
            <a:pPr eaLnBrk="1" hangingPunct="1">
              <a:lnSpc>
                <a:spcPct val="90000"/>
              </a:lnSpc>
              <a:spcBef>
                <a:spcPct val="0"/>
              </a:spcBef>
              <a:buFontTx/>
              <a:buNone/>
            </a:pPr>
            <a:endParaRPr lang="en-US" altLang="ja-JP" sz="2000" b="1" dirty="0">
              <a:ea typeface="ＭＳ ゴシック" panose="020B0609070205080204" pitchFamily="49" charset="-128"/>
            </a:endParaRPr>
          </a:p>
          <a:p>
            <a:pPr eaLnBrk="1" hangingPunct="1">
              <a:lnSpc>
                <a:spcPct val="90000"/>
              </a:lnSpc>
              <a:spcBef>
                <a:spcPct val="0"/>
              </a:spcBef>
              <a:buFontTx/>
              <a:buNone/>
            </a:pPr>
            <a:r>
              <a:rPr lang="ja-JP" altLang="en-US" sz="1600" dirty="0"/>
              <a:t>　　　　　　　　　　　　　　　　　　　　　　　</a:t>
            </a:r>
          </a:p>
        </p:txBody>
      </p:sp>
      <p:pic>
        <p:nvPicPr>
          <p:cNvPr id="2365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185A25C8-30FA-49FF-A174-A49B326E37B4}" type="slidenum">
              <a:rPr lang="en-US" altLang="ja-JP" smtClean="0"/>
              <a:pPr>
                <a:defRPr/>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7"/>
          <p:cNvSpPr txBox="1">
            <a:spLocks noChangeArrowheads="1"/>
          </p:cNvSpPr>
          <p:nvPr/>
        </p:nvSpPr>
        <p:spPr bwMode="auto">
          <a:xfrm>
            <a:off x="2001634" y="1378030"/>
            <a:ext cx="608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平成</a:t>
            </a:r>
            <a:r>
              <a:rPr lang="en-US" altLang="ja-JP" sz="1800" b="1" dirty="0">
                <a:solidFill>
                  <a:srgbClr val="0000FF"/>
                </a:solidFill>
                <a:latin typeface="メイリオ" panose="020B0604030504040204" pitchFamily="50" charset="-128"/>
                <a:ea typeface="メイリオ" panose="020B0604030504040204" pitchFamily="50" charset="-128"/>
              </a:rPr>
              <a:t>17</a:t>
            </a:r>
            <a:r>
              <a:rPr lang="ja-JP" altLang="en-US" sz="1800" b="1" dirty="0">
                <a:solidFill>
                  <a:srgbClr val="0000FF"/>
                </a:solidFill>
                <a:latin typeface="メイリオ" panose="020B0604030504040204" pitchFamily="50" charset="-128"/>
                <a:ea typeface="メイリオ" panose="020B0604030504040204" pitchFamily="50" charset="-128"/>
              </a:rPr>
              <a:t>年</a:t>
            </a:r>
            <a:r>
              <a:rPr lang="en-US" altLang="ja-JP" sz="1800" b="1" dirty="0">
                <a:solidFill>
                  <a:srgbClr val="0000FF"/>
                </a:solidFill>
                <a:latin typeface="メイリオ" panose="020B0604030504040204" pitchFamily="50" charset="-128"/>
                <a:ea typeface="メイリオ" panose="020B0604030504040204" pitchFamily="50" charset="-128"/>
              </a:rPr>
              <a:t>6</a:t>
            </a:r>
            <a:r>
              <a:rPr lang="ja-JP" altLang="en-US" sz="1800" b="1" dirty="0">
                <a:solidFill>
                  <a:srgbClr val="0000FF"/>
                </a:solidFill>
                <a:latin typeface="メイリオ" panose="020B0604030504040204" pitchFamily="50" charset="-128"/>
                <a:ea typeface="メイリオ" panose="020B0604030504040204" pitchFamily="50" charset="-128"/>
              </a:rPr>
              <a:t>月　第１回ヒューマンエラー検討委員会　</a:t>
            </a:r>
          </a:p>
        </p:txBody>
      </p:sp>
      <p:sp>
        <p:nvSpPr>
          <p:cNvPr id="238595" name="Text Box 9"/>
          <p:cNvSpPr txBox="1">
            <a:spLocks noChangeArrowheads="1"/>
          </p:cNvSpPr>
          <p:nvPr/>
        </p:nvSpPr>
        <p:spPr bwMode="auto">
          <a:xfrm>
            <a:off x="967555" y="1120667"/>
            <a:ext cx="5499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000000"/>
                </a:solidFill>
              </a:rPr>
              <a:t>平成</a:t>
            </a:r>
            <a:r>
              <a:rPr lang="en-US" altLang="ja-JP" sz="1800" b="1" dirty="0">
                <a:solidFill>
                  <a:srgbClr val="000000"/>
                </a:solidFill>
              </a:rPr>
              <a:t>17</a:t>
            </a:r>
            <a:r>
              <a:rPr lang="ja-JP" altLang="en-US" sz="1800" b="1" dirty="0">
                <a:solidFill>
                  <a:srgbClr val="000000"/>
                </a:solidFill>
              </a:rPr>
              <a:t>年</a:t>
            </a:r>
            <a:r>
              <a:rPr lang="en-US" altLang="ja-JP" sz="1800" b="1" dirty="0">
                <a:solidFill>
                  <a:srgbClr val="000000"/>
                </a:solidFill>
              </a:rPr>
              <a:t>4</a:t>
            </a:r>
            <a:r>
              <a:rPr lang="ja-JP" altLang="en-US" sz="1800" b="1" dirty="0">
                <a:solidFill>
                  <a:srgbClr val="000000"/>
                </a:solidFill>
              </a:rPr>
              <a:t>月</a:t>
            </a:r>
            <a:r>
              <a:rPr lang="en-US" altLang="ja-JP" sz="1800" b="1" dirty="0">
                <a:solidFill>
                  <a:srgbClr val="000000"/>
                </a:solidFill>
              </a:rPr>
              <a:t>25</a:t>
            </a:r>
            <a:r>
              <a:rPr lang="ja-JP" altLang="en-US" sz="1800" b="1" dirty="0">
                <a:solidFill>
                  <a:srgbClr val="000000"/>
                </a:solidFill>
              </a:rPr>
              <a:t>日　ＪＲ西日本　福知山線列車事故　</a:t>
            </a:r>
          </a:p>
        </p:txBody>
      </p:sp>
      <p:sp>
        <p:nvSpPr>
          <p:cNvPr id="238596" name="AutoShape 10"/>
          <p:cNvSpPr>
            <a:spLocks noChangeArrowheads="1"/>
          </p:cNvSpPr>
          <p:nvPr/>
        </p:nvSpPr>
        <p:spPr bwMode="auto">
          <a:xfrm rot="1630566">
            <a:off x="12700" y="3636963"/>
            <a:ext cx="10334625" cy="293687"/>
          </a:xfrm>
          <a:prstGeom prst="homePlate">
            <a:avLst>
              <a:gd name="adj" fmla="val 812122"/>
            </a:avLst>
          </a:prstGeom>
          <a:solidFill>
            <a:srgbClr val="C0C0C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597" name="AutoShape 11"/>
          <p:cNvSpPr>
            <a:spLocks noChangeArrowheads="1"/>
          </p:cNvSpPr>
          <p:nvPr/>
        </p:nvSpPr>
        <p:spPr bwMode="auto">
          <a:xfrm>
            <a:off x="200025" y="981075"/>
            <a:ext cx="974725" cy="1366838"/>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598" name="Text Box 14"/>
          <p:cNvSpPr txBox="1">
            <a:spLocks noChangeArrowheads="1"/>
          </p:cNvSpPr>
          <p:nvPr/>
        </p:nvSpPr>
        <p:spPr bwMode="auto">
          <a:xfrm>
            <a:off x="-66228" y="3212976"/>
            <a:ext cx="4157290"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平成</a:t>
            </a:r>
            <a:r>
              <a:rPr lang="en-US" altLang="ja-JP" sz="1800" b="1" dirty="0">
                <a:solidFill>
                  <a:srgbClr val="0000FF"/>
                </a:solidFill>
                <a:latin typeface="メイリオ" panose="020B0604030504040204" pitchFamily="50" charset="-128"/>
                <a:ea typeface="メイリオ" panose="020B0604030504040204" pitchFamily="50" charset="-128"/>
              </a:rPr>
              <a:t>18</a:t>
            </a:r>
            <a:r>
              <a:rPr lang="ja-JP" altLang="en-US" sz="1800" b="1" dirty="0">
                <a:solidFill>
                  <a:srgbClr val="0000FF"/>
                </a:solidFill>
                <a:latin typeface="メイリオ" panose="020B0604030504040204" pitchFamily="50" charset="-128"/>
                <a:ea typeface="メイリオ" panose="020B0604030504040204" pitchFamily="50" charset="-128"/>
              </a:rPr>
              <a:t>年</a:t>
            </a:r>
            <a:r>
              <a:rPr lang="en-US" altLang="ja-JP" sz="1800" b="1" dirty="0">
                <a:solidFill>
                  <a:srgbClr val="0000FF"/>
                </a:solidFill>
                <a:latin typeface="メイリオ" panose="020B0604030504040204" pitchFamily="50" charset="-128"/>
                <a:ea typeface="メイリオ" panose="020B0604030504040204" pitchFamily="50" charset="-128"/>
              </a:rPr>
              <a:t>4</a:t>
            </a:r>
            <a:r>
              <a:rPr lang="ja-JP" altLang="en-US" sz="1800" b="1" dirty="0">
                <a:solidFill>
                  <a:srgbClr val="0000FF"/>
                </a:solidFill>
                <a:latin typeface="メイリオ" panose="020B0604030504040204" pitchFamily="50" charset="-128"/>
                <a:ea typeface="メイリオ" panose="020B0604030504040204" pitchFamily="50" charset="-128"/>
              </a:rPr>
              <a:t>月第８回ヒューマンエラー</a:t>
            </a:r>
            <a:endParaRPr lang="en-US" altLang="ja-JP" sz="1800" b="1" dirty="0">
              <a:solidFill>
                <a:srgbClr val="0000FF"/>
              </a:solidFill>
              <a:latin typeface="メイリオ" panose="020B0604030504040204" pitchFamily="50" charset="-128"/>
              <a:ea typeface="メイリオ" panose="020B0604030504040204" pitchFamily="50" charset="-128"/>
            </a:endParaRPr>
          </a:p>
          <a:p>
            <a:pPr eaLnBrk="1" hangingPunct="1">
              <a:lnSpc>
                <a:spcPct val="50000"/>
              </a:lnSpc>
              <a:spcBef>
                <a:spcPct val="50000"/>
              </a:spcBef>
              <a:buFontTx/>
              <a:buNone/>
            </a:pPr>
            <a:r>
              <a:rPr lang="ja-JP" altLang="en-US" sz="1800" b="1" dirty="0">
                <a:solidFill>
                  <a:srgbClr val="0000FF"/>
                </a:solidFill>
                <a:latin typeface="メイリオ" panose="020B0604030504040204" pitchFamily="50" charset="-128"/>
                <a:ea typeface="メイリオ" panose="020B0604030504040204" pitchFamily="50" charset="-128"/>
              </a:rPr>
              <a:t>検討委員会最終とりまとめ</a:t>
            </a:r>
            <a:r>
              <a:rPr lang="ja-JP" altLang="en-US" sz="1800" b="1" dirty="0">
                <a:solidFill>
                  <a:srgbClr val="000000"/>
                </a:solidFill>
              </a:rPr>
              <a:t>　</a:t>
            </a:r>
          </a:p>
        </p:txBody>
      </p:sp>
      <p:sp>
        <p:nvSpPr>
          <p:cNvPr id="238599" name="Text Box 16"/>
          <p:cNvSpPr txBox="1">
            <a:spLocks noChangeArrowheads="1"/>
          </p:cNvSpPr>
          <p:nvPr/>
        </p:nvSpPr>
        <p:spPr bwMode="auto">
          <a:xfrm>
            <a:off x="-66228" y="2447556"/>
            <a:ext cx="4605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17</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12</a:t>
            </a:r>
            <a:r>
              <a:rPr lang="ja-JP" altLang="en-US" sz="1800" b="1" dirty="0">
                <a:solidFill>
                  <a:srgbClr val="FF0000"/>
                </a:solidFill>
                <a:latin typeface="メイリオ" panose="020B0604030504040204" pitchFamily="50" charset="-128"/>
                <a:ea typeface="メイリオ" panose="020B0604030504040204" pitchFamily="50" charset="-128"/>
              </a:rPr>
              <a:t>月</a:t>
            </a:r>
          </a:p>
          <a:p>
            <a:pPr eaLnBrk="1" hangingPunct="1">
              <a:lnSpc>
                <a:spcPct val="50000"/>
              </a:lnSpc>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第１回ガイドライン検討会</a:t>
            </a:r>
            <a:r>
              <a:rPr lang="ja-JP" altLang="en-US" sz="1800" b="1" dirty="0">
                <a:solidFill>
                  <a:srgbClr val="FF0000"/>
                </a:solidFill>
              </a:rPr>
              <a:t>　</a:t>
            </a:r>
          </a:p>
        </p:txBody>
      </p:sp>
      <p:sp>
        <p:nvSpPr>
          <p:cNvPr id="238600" name="AutoShape 21"/>
          <p:cNvSpPr>
            <a:spLocks noChangeArrowheads="1"/>
          </p:cNvSpPr>
          <p:nvPr/>
        </p:nvSpPr>
        <p:spPr bwMode="auto">
          <a:xfrm>
            <a:off x="3440832" y="2826644"/>
            <a:ext cx="356715" cy="311686"/>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1" name="AutoShape 33"/>
          <p:cNvSpPr>
            <a:spLocks noChangeArrowheads="1"/>
          </p:cNvSpPr>
          <p:nvPr/>
        </p:nvSpPr>
        <p:spPr bwMode="auto">
          <a:xfrm>
            <a:off x="4235351" y="2249104"/>
            <a:ext cx="3497698" cy="354638"/>
          </a:xfrm>
          <a:prstGeom prst="wedgeRectCallout">
            <a:avLst>
              <a:gd name="adj1" fmla="val -62747"/>
              <a:gd name="adj2" fmla="val 121198"/>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18</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5</a:t>
            </a:r>
            <a:r>
              <a:rPr lang="ja-JP" altLang="en-US" sz="1800" b="1" dirty="0">
                <a:solidFill>
                  <a:srgbClr val="FF0000"/>
                </a:solidFill>
                <a:latin typeface="メイリオ" panose="020B0604030504040204" pitchFamily="50" charset="-128"/>
                <a:ea typeface="メイリオ" panose="020B0604030504040204" pitchFamily="50" charset="-128"/>
              </a:rPr>
              <a:t>月ガイドライン公表</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02" name="Line 36"/>
          <p:cNvSpPr>
            <a:spLocks noChangeShapeType="1"/>
          </p:cNvSpPr>
          <p:nvPr/>
        </p:nvSpPr>
        <p:spPr bwMode="auto">
          <a:xfrm flipH="1">
            <a:off x="1494085" y="2127970"/>
            <a:ext cx="382587" cy="1444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8603" name="Oval 15"/>
          <p:cNvSpPr>
            <a:spLocks noChangeArrowheads="1"/>
          </p:cNvSpPr>
          <p:nvPr/>
        </p:nvSpPr>
        <p:spPr bwMode="auto">
          <a:xfrm>
            <a:off x="1784648" y="1988964"/>
            <a:ext cx="233362" cy="215900"/>
          </a:xfrm>
          <a:prstGeom prst="ellipse">
            <a:avLst/>
          </a:prstGeom>
          <a:solidFill>
            <a:srgbClr val="00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4" name="Oval 13"/>
          <p:cNvSpPr>
            <a:spLocks noChangeArrowheads="1"/>
          </p:cNvSpPr>
          <p:nvPr/>
        </p:nvSpPr>
        <p:spPr bwMode="auto">
          <a:xfrm>
            <a:off x="3008784" y="2606556"/>
            <a:ext cx="236538" cy="2159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5" name="Oval 12"/>
          <p:cNvSpPr>
            <a:spLocks noChangeArrowheads="1"/>
          </p:cNvSpPr>
          <p:nvPr/>
        </p:nvSpPr>
        <p:spPr bwMode="auto">
          <a:xfrm>
            <a:off x="1352550" y="1773238"/>
            <a:ext cx="233363" cy="2159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06" name="Line 45"/>
          <p:cNvSpPr>
            <a:spLocks noChangeShapeType="1"/>
          </p:cNvSpPr>
          <p:nvPr/>
        </p:nvSpPr>
        <p:spPr bwMode="auto">
          <a:xfrm flipV="1">
            <a:off x="2355719" y="2775434"/>
            <a:ext cx="714978" cy="345799"/>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238607" name="Line 46"/>
          <p:cNvSpPr>
            <a:spLocks noChangeShapeType="1"/>
          </p:cNvSpPr>
          <p:nvPr/>
        </p:nvSpPr>
        <p:spPr bwMode="auto">
          <a:xfrm rot="1265877" flipH="1">
            <a:off x="1631254" y="1507405"/>
            <a:ext cx="397798" cy="422741"/>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238608" name="AutoShape 40"/>
          <p:cNvSpPr>
            <a:spLocks noChangeArrowheads="1"/>
          </p:cNvSpPr>
          <p:nvPr/>
        </p:nvSpPr>
        <p:spPr bwMode="auto">
          <a:xfrm>
            <a:off x="5343283" y="2771648"/>
            <a:ext cx="3415562" cy="382524"/>
          </a:xfrm>
          <a:prstGeom prst="wedgeRectCallout">
            <a:avLst>
              <a:gd name="adj1" fmla="val -75091"/>
              <a:gd name="adj2" fmla="val 65027"/>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22</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3</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42" name="横巻き 41"/>
          <p:cNvSpPr/>
          <p:nvPr/>
        </p:nvSpPr>
        <p:spPr>
          <a:xfrm>
            <a:off x="2288704" y="2279154"/>
            <a:ext cx="430212" cy="285750"/>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endParaRPr>
          </a:p>
        </p:txBody>
      </p:sp>
      <p:sp>
        <p:nvSpPr>
          <p:cNvPr id="57363" name="AutoShape 31"/>
          <p:cNvSpPr>
            <a:spLocks noChangeArrowheads="1"/>
          </p:cNvSpPr>
          <p:nvPr/>
        </p:nvSpPr>
        <p:spPr bwMode="auto">
          <a:xfrm>
            <a:off x="3224808" y="1740825"/>
            <a:ext cx="3874492" cy="359598"/>
          </a:xfrm>
          <a:prstGeom prst="wedgeRectCallout">
            <a:avLst>
              <a:gd name="adj1" fmla="val -60654"/>
              <a:gd name="adj2" fmla="val 109807"/>
            </a:avLst>
          </a:prstGeom>
          <a:solidFill>
            <a:schemeClr val="accent6">
              <a:lumMod val="40000"/>
              <a:lumOff val="60000"/>
            </a:schemeClr>
          </a:solidFill>
          <a:ln w="9525">
            <a:solidFill>
              <a:schemeClr val="tx1"/>
            </a:solidFill>
            <a:miter lim="800000"/>
            <a:headEnd/>
            <a:tailEnd/>
          </a:ln>
        </p:spPr>
        <p:txBody>
          <a:bodyPr/>
          <a:lstStyle/>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平成</a:t>
            </a:r>
            <a:r>
              <a:rPr lang="en-US" altLang="ja-JP" b="1" dirty="0">
                <a:solidFill>
                  <a:srgbClr val="000000"/>
                </a:solidFill>
                <a:latin typeface="メイリオ" panose="020B0604030504040204" pitchFamily="50" charset="-128"/>
                <a:ea typeface="メイリオ" panose="020B0604030504040204" pitchFamily="50" charset="-128"/>
              </a:rPr>
              <a:t>18</a:t>
            </a:r>
            <a:r>
              <a:rPr lang="ja-JP" altLang="en-US" b="1" dirty="0">
                <a:solidFill>
                  <a:srgbClr val="000000"/>
                </a:solidFill>
                <a:latin typeface="メイリオ" panose="020B0604030504040204" pitchFamily="50" charset="-128"/>
                <a:ea typeface="メイリオ" panose="020B0604030504040204" pitchFamily="50" charset="-128"/>
              </a:rPr>
              <a:t>年</a:t>
            </a:r>
            <a:r>
              <a:rPr lang="en-US" altLang="ja-JP" b="1" dirty="0">
                <a:solidFill>
                  <a:srgbClr val="000000"/>
                </a:solidFill>
                <a:latin typeface="メイリオ" panose="020B0604030504040204" pitchFamily="50" charset="-128"/>
                <a:ea typeface="メイリオ" panose="020B0604030504040204" pitchFamily="50" charset="-128"/>
              </a:rPr>
              <a:t>3</a:t>
            </a:r>
            <a:r>
              <a:rPr lang="ja-JP" altLang="en-US" b="1" dirty="0">
                <a:solidFill>
                  <a:srgbClr val="000000"/>
                </a:solidFill>
                <a:latin typeface="メイリオ" panose="020B0604030504040204" pitchFamily="50" charset="-128"/>
                <a:ea typeface="メイリオ" panose="020B0604030504040204" pitchFamily="50" charset="-128"/>
              </a:rPr>
              <a:t>月　運輸安全一括法成立</a:t>
            </a:r>
            <a:endParaRPr lang="ja-JP" altLang="ja-JP" b="1" dirty="0">
              <a:solidFill>
                <a:srgbClr val="000000"/>
              </a:solidFill>
              <a:latin typeface="メイリオ" panose="020B0604030504040204" pitchFamily="50" charset="-128"/>
              <a:ea typeface="メイリオ" panose="020B0604030504040204" pitchFamily="50" charset="-128"/>
            </a:endParaRPr>
          </a:p>
        </p:txBody>
      </p:sp>
      <p:sp>
        <p:nvSpPr>
          <p:cNvPr id="238611" name="AutoShape 18"/>
          <p:cNvSpPr>
            <a:spLocks noChangeArrowheads="1"/>
          </p:cNvSpPr>
          <p:nvPr/>
        </p:nvSpPr>
        <p:spPr bwMode="auto">
          <a:xfrm>
            <a:off x="4091062" y="3138330"/>
            <a:ext cx="284335" cy="294914"/>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12" name="AutoShape 11"/>
          <p:cNvSpPr>
            <a:spLocks noChangeArrowheads="1"/>
          </p:cNvSpPr>
          <p:nvPr/>
        </p:nvSpPr>
        <p:spPr bwMode="auto">
          <a:xfrm>
            <a:off x="4824088" y="3388173"/>
            <a:ext cx="555764" cy="691611"/>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45" name="Text Box 9"/>
          <p:cNvSpPr txBox="1">
            <a:spLocks noChangeArrowheads="1"/>
          </p:cNvSpPr>
          <p:nvPr/>
        </p:nvSpPr>
        <p:spPr bwMode="auto">
          <a:xfrm>
            <a:off x="-66228" y="3862431"/>
            <a:ext cx="4950806" cy="230832"/>
          </a:xfrm>
          <a:prstGeom prst="rect">
            <a:avLst/>
          </a:prstGeom>
          <a:noFill/>
          <a:ln w="9525">
            <a:noFill/>
            <a:miter lim="800000"/>
            <a:headEnd/>
            <a:tailEnd/>
          </a:ln>
        </p:spPr>
        <p:txBody>
          <a:bodyPr wrap="square">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平成</a:t>
            </a:r>
            <a:r>
              <a:rPr lang="en-US" altLang="ja-JP" b="1" dirty="0">
                <a:latin typeface="メイリオ" panose="020B0604030504040204" pitchFamily="50" charset="-128"/>
                <a:ea typeface="メイリオ" panose="020B0604030504040204" pitchFamily="50" charset="-128"/>
              </a:rPr>
              <a:t>24</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29</a:t>
            </a:r>
            <a:r>
              <a:rPr lang="ja-JP" altLang="en-US" b="1" dirty="0">
                <a:latin typeface="メイリオ" panose="020B0604030504040204" pitchFamily="50" charset="-128"/>
                <a:ea typeface="メイリオ" panose="020B0604030504040204" pitchFamily="50" charset="-128"/>
              </a:rPr>
              <a:t>日関越道高速ツアーバス事故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55" name="横巻き 54"/>
          <p:cNvSpPr/>
          <p:nvPr/>
        </p:nvSpPr>
        <p:spPr>
          <a:xfrm>
            <a:off x="5610738" y="3963522"/>
            <a:ext cx="428625" cy="285750"/>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endParaRPr>
          </a:p>
        </p:txBody>
      </p:sp>
      <p:sp>
        <p:nvSpPr>
          <p:cNvPr id="57368" name="AutoShape 34"/>
          <p:cNvSpPr>
            <a:spLocks noChangeArrowheads="1"/>
          </p:cNvSpPr>
          <p:nvPr/>
        </p:nvSpPr>
        <p:spPr bwMode="auto">
          <a:xfrm>
            <a:off x="575453" y="4180963"/>
            <a:ext cx="4465638" cy="592138"/>
          </a:xfrm>
          <a:prstGeom prst="wedgeRectCallout">
            <a:avLst>
              <a:gd name="adj1" fmla="val 62017"/>
              <a:gd name="adj2" fmla="val -43244"/>
            </a:avLst>
          </a:prstGeom>
          <a:solidFill>
            <a:schemeClr val="accent6">
              <a:lumMod val="40000"/>
              <a:lumOff val="60000"/>
            </a:schemeClr>
          </a:solidFill>
          <a:ln w="9525">
            <a:solidFill>
              <a:schemeClr val="tx1"/>
            </a:solidFill>
            <a:miter lim="800000"/>
            <a:headEnd/>
            <a:tailEnd/>
          </a:ln>
        </p:spPr>
        <p:txBody>
          <a:bodyPr/>
          <a:lstStyle/>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平成</a:t>
            </a:r>
            <a:r>
              <a:rPr lang="en-US" altLang="ja-JP" b="1" dirty="0">
                <a:solidFill>
                  <a:srgbClr val="000000"/>
                </a:solidFill>
                <a:latin typeface="メイリオ" panose="020B0604030504040204" pitchFamily="50" charset="-128"/>
                <a:ea typeface="メイリオ" panose="020B0604030504040204" pitchFamily="50" charset="-128"/>
              </a:rPr>
              <a:t>25</a:t>
            </a:r>
            <a:r>
              <a:rPr lang="ja-JP" altLang="en-US" b="1" dirty="0">
                <a:solidFill>
                  <a:srgbClr val="000000"/>
                </a:solidFill>
                <a:latin typeface="メイリオ" panose="020B0604030504040204" pitchFamily="50" charset="-128"/>
                <a:ea typeface="メイリオ" panose="020B0604030504040204" pitchFamily="50" charset="-128"/>
              </a:rPr>
              <a:t>年</a:t>
            </a:r>
            <a:r>
              <a:rPr lang="en-US" altLang="ja-JP" b="1" dirty="0">
                <a:solidFill>
                  <a:srgbClr val="000000"/>
                </a:solidFill>
                <a:latin typeface="メイリオ" panose="020B0604030504040204" pitchFamily="50" charset="-128"/>
                <a:ea typeface="メイリオ" panose="020B0604030504040204" pitchFamily="50" charset="-128"/>
              </a:rPr>
              <a:t>10</a:t>
            </a:r>
            <a:r>
              <a:rPr lang="ja-JP" altLang="en-US" b="1" dirty="0">
                <a:solidFill>
                  <a:srgbClr val="000000"/>
                </a:solidFill>
                <a:latin typeface="メイリオ" panose="020B0604030504040204" pitchFamily="50" charset="-128"/>
                <a:ea typeface="メイリオ" panose="020B0604030504040204" pitchFamily="50" charset="-128"/>
              </a:rPr>
              <a:t>月全ての貸切バス事業者へ</a:t>
            </a:r>
            <a:endParaRPr lang="en-US" altLang="ja-JP" b="1" dirty="0">
              <a:solidFill>
                <a:srgbClr val="000000"/>
              </a:solidFill>
              <a:latin typeface="メイリオ" panose="020B0604030504040204" pitchFamily="50" charset="-128"/>
              <a:ea typeface="メイリオ" panose="020B0604030504040204" pitchFamily="50" charset="-128"/>
            </a:endParaRPr>
          </a:p>
          <a:p>
            <a:pPr algn="ctr" eaLnBrk="1" hangingPunct="1">
              <a:defRPr/>
            </a:pPr>
            <a:r>
              <a:rPr lang="ja-JP" altLang="en-US" b="1" dirty="0">
                <a:solidFill>
                  <a:srgbClr val="000000"/>
                </a:solidFill>
                <a:latin typeface="メイリオ" panose="020B0604030504040204" pitchFamily="50" charset="-128"/>
                <a:ea typeface="メイリオ" panose="020B0604030504040204" pitchFamily="50" charset="-128"/>
              </a:rPr>
              <a:t>運輸安全マネジメント実施義務付け拡大</a:t>
            </a:r>
            <a:endParaRPr lang="ja-JP" altLang="ja-JP" b="1" dirty="0">
              <a:solidFill>
                <a:srgbClr val="000000"/>
              </a:solidFill>
              <a:latin typeface="メイリオ" panose="020B0604030504040204" pitchFamily="50" charset="-128"/>
              <a:ea typeface="メイリオ" panose="020B0604030504040204" pitchFamily="50" charset="-128"/>
            </a:endParaRPr>
          </a:p>
        </p:txBody>
      </p:sp>
      <p:sp>
        <p:nvSpPr>
          <p:cNvPr id="46" name="Rectangle 3"/>
          <p:cNvSpPr txBox="1">
            <a:spLocks noChangeArrowheads="1"/>
          </p:cNvSpPr>
          <p:nvPr/>
        </p:nvSpPr>
        <p:spPr bwMode="auto">
          <a:xfrm>
            <a:off x="344488" y="260350"/>
            <a:ext cx="9310687" cy="649288"/>
          </a:xfrm>
          <a:prstGeom prst="rect">
            <a:avLst/>
          </a:prstGeom>
          <a:solidFill>
            <a:srgbClr val="FFFF00">
              <a:alpha val="50195"/>
            </a:srgbClr>
          </a:solidFill>
          <a:ln w="9525">
            <a:noFill/>
            <a:miter lim="800000"/>
            <a:headEnd/>
            <a:tailEnd/>
          </a:ln>
        </p:spPr>
        <p:txBody>
          <a:bodyPr anchor="ctr"/>
          <a:lstStyle/>
          <a:p>
            <a:pPr algn="ctr" eaLnBrk="1" hangingPunct="1">
              <a:defRPr/>
            </a:pPr>
            <a:r>
              <a:rPr lang="ja-JP" altLang="en-US" sz="3200" b="1" kern="0" dirty="0">
                <a:latin typeface="+mj-lt"/>
                <a:ea typeface="+mj-ea"/>
                <a:cs typeface="+mj-cs"/>
              </a:rPr>
              <a:t>　</a:t>
            </a:r>
            <a:r>
              <a:rPr lang="ja-JP" altLang="en-US" sz="3200" b="1" kern="0" dirty="0">
                <a:latin typeface="メイリオ" panose="020B0604030504040204" pitchFamily="50" charset="-128"/>
                <a:ea typeface="メイリオ" panose="020B0604030504040204" pitchFamily="50" charset="-128"/>
                <a:cs typeface="+mj-cs"/>
              </a:rPr>
              <a:t>ガイドライン策定の経緯</a:t>
            </a:r>
          </a:p>
        </p:txBody>
      </p:sp>
      <p:pic>
        <p:nvPicPr>
          <p:cNvPr id="2386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8618" name="AutoShape 11"/>
          <p:cNvSpPr>
            <a:spLocks noChangeArrowheads="1"/>
          </p:cNvSpPr>
          <p:nvPr/>
        </p:nvSpPr>
        <p:spPr bwMode="auto">
          <a:xfrm>
            <a:off x="6212451" y="4106397"/>
            <a:ext cx="448936" cy="643725"/>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8" name="Text Box 9"/>
          <p:cNvSpPr txBox="1">
            <a:spLocks noChangeArrowheads="1"/>
          </p:cNvSpPr>
          <p:nvPr/>
        </p:nvSpPr>
        <p:spPr bwMode="auto">
          <a:xfrm>
            <a:off x="6279954" y="3877268"/>
            <a:ext cx="3384550" cy="542456"/>
          </a:xfrm>
          <a:prstGeom prst="rect">
            <a:avLst/>
          </a:prstGeom>
          <a:noFill/>
          <a:ln w="9525">
            <a:noFill/>
            <a:miter lim="800000"/>
            <a:headEnd/>
            <a:tailEnd/>
          </a:ln>
        </p:spPr>
        <p:txBody>
          <a:bodyPr>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平成</a:t>
            </a:r>
            <a:r>
              <a:rPr lang="en-US" altLang="ja-JP" b="1" dirty="0">
                <a:latin typeface="メイリオ" panose="020B0604030504040204" pitchFamily="50" charset="-128"/>
                <a:ea typeface="メイリオ" panose="020B0604030504040204" pitchFamily="50" charset="-128"/>
              </a:rPr>
              <a:t>28</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15</a:t>
            </a:r>
            <a:r>
              <a:rPr lang="ja-JP" altLang="en-US" b="1" dirty="0">
                <a:latin typeface="メイリオ" panose="020B0604030504040204" pitchFamily="50" charset="-128"/>
                <a:ea typeface="メイリオ" panose="020B0604030504040204" pitchFamily="50" charset="-128"/>
              </a:rPr>
              <a:t>日軽井沢</a:t>
            </a:r>
            <a:endParaRPr lang="en-US" altLang="ja-JP" b="1" dirty="0">
              <a:latin typeface="メイリオ" panose="020B0604030504040204" pitchFamily="50" charset="-128"/>
              <a:ea typeface="メイリオ" panose="020B0604030504040204" pitchFamily="50" charset="-128"/>
            </a:endParaRPr>
          </a:p>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スキーツアーバス事故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238620" name="AutoShape 18"/>
          <p:cNvSpPr>
            <a:spLocks noChangeArrowheads="1"/>
          </p:cNvSpPr>
          <p:nvPr/>
        </p:nvSpPr>
        <p:spPr bwMode="auto">
          <a:xfrm>
            <a:off x="6923478" y="4624608"/>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38621" name="AutoShape 40"/>
          <p:cNvSpPr>
            <a:spLocks noChangeArrowheads="1"/>
          </p:cNvSpPr>
          <p:nvPr/>
        </p:nvSpPr>
        <p:spPr bwMode="auto">
          <a:xfrm>
            <a:off x="2718916" y="4924551"/>
            <a:ext cx="3613877" cy="364919"/>
          </a:xfrm>
          <a:prstGeom prst="wedgeRectCallout">
            <a:avLst>
              <a:gd name="adj1" fmla="val 67047"/>
              <a:gd name="adj2" fmla="val -102791"/>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平成</a:t>
            </a:r>
            <a:r>
              <a:rPr lang="en-US" altLang="ja-JP" sz="1800" b="1" dirty="0">
                <a:solidFill>
                  <a:srgbClr val="FF0000"/>
                </a:solidFill>
                <a:latin typeface="メイリオ" panose="020B0604030504040204" pitchFamily="50" charset="-128"/>
                <a:ea typeface="メイリオ" panose="020B0604030504040204" pitchFamily="50" charset="-128"/>
              </a:rPr>
              <a:t>29</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7</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23" name="AutoShape 18"/>
          <p:cNvSpPr>
            <a:spLocks noChangeArrowheads="1"/>
          </p:cNvSpPr>
          <p:nvPr/>
        </p:nvSpPr>
        <p:spPr bwMode="auto">
          <a:xfrm>
            <a:off x="7616368" y="4978805"/>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35" name="AutoShape 11"/>
          <p:cNvSpPr>
            <a:spLocks noChangeArrowheads="1"/>
          </p:cNvSpPr>
          <p:nvPr/>
        </p:nvSpPr>
        <p:spPr bwMode="auto">
          <a:xfrm>
            <a:off x="8121352" y="5013176"/>
            <a:ext cx="343461" cy="589753"/>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36" name="Text Box 9"/>
          <p:cNvSpPr txBox="1">
            <a:spLocks noChangeArrowheads="1"/>
          </p:cNvSpPr>
          <p:nvPr/>
        </p:nvSpPr>
        <p:spPr bwMode="auto">
          <a:xfrm>
            <a:off x="7600027" y="4501873"/>
            <a:ext cx="2431471" cy="542456"/>
          </a:xfrm>
          <a:prstGeom prst="rect">
            <a:avLst/>
          </a:prstGeom>
          <a:noFill/>
          <a:ln w="9525">
            <a:noFill/>
            <a:miter lim="800000"/>
            <a:headEnd/>
            <a:tailEnd/>
          </a:ln>
        </p:spPr>
        <p:txBody>
          <a:bodyPr wrap="square">
            <a:spAutoFit/>
          </a:bodyPr>
          <a:lstStyle/>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令和</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4</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23</a:t>
            </a:r>
            <a:r>
              <a:rPr lang="ja-JP" altLang="en-US" b="1" dirty="0">
                <a:latin typeface="メイリオ" panose="020B0604030504040204" pitchFamily="50" charset="-128"/>
                <a:ea typeface="メイリオ" panose="020B0604030504040204" pitchFamily="50" charset="-128"/>
              </a:rPr>
              <a:t>日</a:t>
            </a:r>
            <a:endParaRPr lang="en-US" altLang="ja-JP" b="1" dirty="0">
              <a:latin typeface="メイリオ" panose="020B0604030504040204" pitchFamily="50" charset="-128"/>
              <a:ea typeface="メイリオ" panose="020B0604030504040204" pitchFamily="50" charset="-128"/>
            </a:endParaRPr>
          </a:p>
          <a:p>
            <a:pPr algn="ctr" eaLnBrk="1" hangingPunct="1">
              <a:lnSpc>
                <a:spcPct val="50000"/>
              </a:lnSpc>
              <a:spcBef>
                <a:spcPct val="50000"/>
              </a:spcBef>
              <a:defRPr/>
            </a:pPr>
            <a:r>
              <a:rPr lang="ja-JP" altLang="en-US" b="1" dirty="0">
                <a:latin typeface="メイリオ" panose="020B0604030504040204" pitchFamily="50" charset="-128"/>
                <a:ea typeface="メイリオ" panose="020B0604030504040204" pitchFamily="50" charset="-128"/>
              </a:rPr>
              <a:t>知床遊覧船事故</a:t>
            </a:r>
            <a:endParaRPr lang="ja-JP" altLang="en-US" b="1" dirty="0">
              <a:solidFill>
                <a:srgbClr val="000000"/>
              </a:solidFill>
              <a:latin typeface="メイリオ" panose="020B0604030504040204" pitchFamily="50" charset="-128"/>
              <a:ea typeface="メイリオ" panose="020B0604030504040204" pitchFamily="50" charset="-128"/>
            </a:endParaRPr>
          </a:p>
        </p:txBody>
      </p:sp>
      <p:sp>
        <p:nvSpPr>
          <p:cNvPr id="37" name="AutoShape 40"/>
          <p:cNvSpPr>
            <a:spLocks noChangeArrowheads="1"/>
          </p:cNvSpPr>
          <p:nvPr/>
        </p:nvSpPr>
        <p:spPr bwMode="auto">
          <a:xfrm>
            <a:off x="5361726" y="6151235"/>
            <a:ext cx="3466084" cy="314987"/>
          </a:xfrm>
          <a:prstGeom prst="wedgeRectCallout">
            <a:avLst>
              <a:gd name="adj1" fmla="val 50600"/>
              <a:gd name="adj2" fmla="val -190298"/>
            </a:avLst>
          </a:prstGeom>
          <a:solidFill>
            <a:srgbClr val="FFFF00">
              <a:alpha val="50195"/>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令和</a:t>
            </a:r>
            <a:r>
              <a:rPr lang="en-US" altLang="ja-JP" sz="1800" b="1" dirty="0">
                <a:solidFill>
                  <a:srgbClr val="FF0000"/>
                </a:solidFill>
                <a:latin typeface="メイリオ" panose="020B0604030504040204" pitchFamily="50" charset="-128"/>
                <a:ea typeface="メイリオ" panose="020B0604030504040204" pitchFamily="50" charset="-128"/>
              </a:rPr>
              <a:t>5</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6</a:t>
            </a:r>
            <a:r>
              <a:rPr lang="ja-JP" altLang="en-US" sz="1800" b="1" dirty="0">
                <a:solidFill>
                  <a:srgbClr val="FF0000"/>
                </a:solidFill>
                <a:latin typeface="メイリオ" panose="020B0604030504040204" pitchFamily="50" charset="-128"/>
                <a:ea typeface="メイリオ" panose="020B0604030504040204" pitchFamily="50" charset="-128"/>
              </a:rPr>
              <a:t>月ガイドライン改訂</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238624" name="AutoShape 40"/>
          <p:cNvSpPr>
            <a:spLocks noChangeArrowheads="1"/>
          </p:cNvSpPr>
          <p:nvPr/>
        </p:nvSpPr>
        <p:spPr bwMode="auto">
          <a:xfrm>
            <a:off x="2765169" y="5547731"/>
            <a:ext cx="4852127" cy="401549"/>
          </a:xfrm>
          <a:prstGeom prst="wedgeRectCallout">
            <a:avLst>
              <a:gd name="adj1" fmla="val 50280"/>
              <a:gd name="adj2" fmla="val -155611"/>
            </a:avLst>
          </a:prstGeom>
          <a:solidFill>
            <a:srgbClr val="FFFF7F"/>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令和</a:t>
            </a:r>
            <a:r>
              <a:rPr lang="en-US" altLang="ja-JP" sz="1800" b="1" dirty="0">
                <a:solidFill>
                  <a:srgbClr val="FF0000"/>
                </a:solidFill>
                <a:latin typeface="メイリオ" panose="020B0604030504040204" pitchFamily="50" charset="-128"/>
                <a:ea typeface="メイリオ" panose="020B0604030504040204" pitchFamily="50" charset="-128"/>
              </a:rPr>
              <a:t>2</a:t>
            </a:r>
            <a:r>
              <a:rPr lang="ja-JP" altLang="en-US" sz="1800" b="1" dirty="0">
                <a:solidFill>
                  <a:srgbClr val="FF0000"/>
                </a:solidFill>
                <a:latin typeface="メイリオ" panose="020B0604030504040204" pitchFamily="50" charset="-128"/>
                <a:ea typeface="メイリオ" panose="020B0604030504040204" pitchFamily="50" charset="-128"/>
              </a:rPr>
              <a:t>年</a:t>
            </a:r>
            <a:r>
              <a:rPr lang="en-US" altLang="ja-JP" sz="1800" b="1" dirty="0">
                <a:solidFill>
                  <a:srgbClr val="FF0000"/>
                </a:solidFill>
                <a:latin typeface="メイリオ" panose="020B0604030504040204" pitchFamily="50" charset="-128"/>
                <a:ea typeface="メイリオ" panose="020B0604030504040204" pitchFamily="50" charset="-128"/>
              </a:rPr>
              <a:t>7</a:t>
            </a:r>
            <a:r>
              <a:rPr lang="ja-JP" altLang="en-US" sz="1800" b="1" dirty="0">
                <a:solidFill>
                  <a:srgbClr val="FF0000"/>
                </a:solidFill>
                <a:latin typeface="メイリオ" panose="020B0604030504040204" pitchFamily="50" charset="-128"/>
                <a:ea typeface="メイリオ" panose="020B0604030504040204" pitchFamily="50" charset="-128"/>
              </a:rPr>
              <a:t>月運輸防災マネジメント指針公表</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38" name="AutoShape 18"/>
          <p:cNvSpPr>
            <a:spLocks noChangeArrowheads="1"/>
          </p:cNvSpPr>
          <p:nvPr/>
        </p:nvSpPr>
        <p:spPr bwMode="auto">
          <a:xfrm>
            <a:off x="8746566" y="5568558"/>
            <a:ext cx="233362" cy="215900"/>
          </a:xfrm>
          <a:prstGeom prst="diamond">
            <a:avLst/>
          </a:prstGeom>
          <a:solidFill>
            <a:srgbClr val="00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14</a:t>
            </a:fld>
            <a:endParaRPr lang="en-US" altLang="ja-JP"/>
          </a:p>
        </p:txBody>
      </p:sp>
    </p:spTree>
    <p:extLst>
      <p:ext uri="{BB962C8B-B14F-4D97-AF65-F5344CB8AC3E}">
        <p14:creationId xmlns:p14="http://schemas.microsoft.com/office/powerpoint/2010/main" val="213575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タイトル 1"/>
          <p:cNvSpPr txBox="1"/>
          <p:nvPr/>
        </p:nvSpPr>
        <p:spPr>
          <a:xfrm>
            <a:off x="0" y="38584"/>
            <a:ext cx="9906000" cy="510096"/>
          </a:xfrm>
          <a:prstGeom prst="rect">
            <a:avLst/>
          </a:prstGeom>
          <a:solidFill>
            <a:srgbClr val="FFFF00"/>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1">
                <a:solidFill>
                  <a:srgbClr val="0000CC"/>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solidFill>
                  <a:schemeClr val="tx1"/>
                </a:solidFill>
                <a:latin typeface="+mn-ea"/>
                <a:ea typeface="+mn-ea"/>
              </a:rPr>
              <a:t>１．</a:t>
            </a:r>
            <a:r>
              <a:rPr lang="ja-JP" altLang="en-US" dirty="0">
                <a:solidFill>
                  <a:schemeClr val="tx1"/>
                </a:solidFill>
                <a:latin typeface="+mn-ea"/>
                <a:ea typeface="+mn-ea"/>
              </a:rPr>
              <a:t>運輸防災マネジメント指針の策定背景（</a:t>
            </a:r>
            <a:r>
              <a:rPr lang="en-US" altLang="ja-JP" dirty="0">
                <a:solidFill>
                  <a:schemeClr val="tx1"/>
                </a:solidFill>
                <a:latin typeface="+mn-ea"/>
                <a:ea typeface="+mn-ea"/>
              </a:rPr>
              <a:t>1/2</a:t>
            </a:r>
            <a:r>
              <a:rPr lang="ja-JP" altLang="en-US" dirty="0">
                <a:solidFill>
                  <a:schemeClr val="tx1"/>
                </a:solidFill>
                <a:latin typeface="+mn-ea"/>
                <a:ea typeface="+mn-ea"/>
              </a:rPr>
              <a:t>）</a:t>
            </a:r>
            <a:endParaRPr lang="ja-JP" altLang="en-US" kern="0" dirty="0">
              <a:solidFill>
                <a:schemeClr val="tx1"/>
              </a:solidFill>
              <a:latin typeface="+mn-ea"/>
              <a:ea typeface="+mn-ea"/>
            </a:endParaRPr>
          </a:p>
        </p:txBody>
      </p:sp>
      <p:sp>
        <p:nvSpPr>
          <p:cNvPr id="1204" name="テキスト ボックス 10"/>
          <p:cNvSpPr txBox="1">
            <a:spLocks noChangeArrowheads="1"/>
          </p:cNvSpPr>
          <p:nvPr/>
        </p:nvSpPr>
        <p:spPr>
          <a:xfrm>
            <a:off x="450950" y="1339008"/>
            <a:ext cx="5726186" cy="4801314"/>
          </a:xfrm>
          <a:prstGeom prst="rect">
            <a:avLst/>
          </a:prstGeom>
          <a:noFill/>
          <a:ln w="9525">
            <a:noFill/>
            <a:miter lim="800000"/>
            <a:headEnd/>
            <a:tailEnd/>
          </a:ln>
        </p:spPr>
        <p:txBody>
          <a:bodyPr wrap="square">
            <a:spAutoFit/>
          </a:bodyPr>
          <a:lstStyle/>
          <a:p>
            <a:pPr eaLnBrk="1" hangingPunct="1">
              <a:defRPr/>
            </a:pP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月豪雨</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（西日本等）</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dirty="0">
                <a:latin typeface="Meiryo UI" panose="020B0604030504040204" pitchFamily="50" charset="-128"/>
                <a:ea typeface="Meiryo UI" panose="020B0604030504040204" pitchFamily="50" charset="-128"/>
                <a:cs typeface="Meiryo UI" panose="020B0604030504040204" pitchFamily="50" charset="-128"/>
              </a:rPr>
              <a:t>125</a:t>
            </a:r>
            <a:r>
              <a:rPr lang="ja-JP" altLang="en-US" dirty="0">
                <a:latin typeface="Meiryo UI" panose="020B0604030504040204" pitchFamily="50" charset="-128"/>
                <a:ea typeface="Meiryo UI" panose="020B0604030504040204" pitchFamily="50" charset="-128"/>
                <a:cs typeface="Meiryo UI" panose="020B0604030504040204" pitchFamily="50" charset="-128"/>
              </a:rPr>
              <a:t>地点で</a:t>
            </a:r>
            <a:r>
              <a:rPr lang="en-US" altLang="ja-JP" dirty="0">
                <a:latin typeface="Meiryo UI" panose="020B0604030504040204" pitchFamily="50" charset="-128"/>
                <a:ea typeface="Meiryo UI" panose="020B0604030504040204" pitchFamily="50" charset="-128"/>
                <a:cs typeface="Meiryo UI" panose="020B0604030504040204" pitchFamily="50" charset="-128"/>
              </a:rPr>
              <a:t>48</a:t>
            </a:r>
            <a:r>
              <a:rPr lang="ja-JP" altLang="en-US" dirty="0">
                <a:latin typeface="Meiryo UI" panose="020B0604030504040204" pitchFamily="50" charset="-128"/>
                <a:ea typeface="Meiryo UI" panose="020B0604030504040204" pitchFamily="50" charset="-128"/>
                <a:cs typeface="Meiryo UI" panose="020B0604030504040204" pitchFamily="50" charset="-128"/>
              </a:rPr>
              <a:t>時間降水量が</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観測史上最高</a:t>
            </a:r>
            <a:r>
              <a:rPr lang="ja-JP" altLang="en-US" dirty="0">
                <a:latin typeface="Meiryo UI" panose="020B0604030504040204" pitchFamily="50" charset="-128"/>
                <a:ea typeface="Meiryo UI" panose="020B0604030504040204" pitchFamily="50" charset="-128"/>
                <a:cs typeface="Meiryo UI" panose="020B0604030504040204" pitchFamily="50" charset="-128"/>
              </a:rPr>
              <a:t>を更新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・西日本等で広域・同時多発的に河川氾濫、がけ崩れ発生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呉線崖崩れ被害で運休</a:t>
            </a:r>
            <a:endParaRPr lang="en-US" altLang="ja-JP"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＜被害状況＞（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noProof="0" dirty="0">
                <a:latin typeface="Meiryo UI" panose="020B0604030504040204" pitchFamily="50" charset="-128"/>
                <a:ea typeface="Meiryo UI" panose="020B0604030504040204" pitchFamily="50" charset="-128"/>
                <a:cs typeface="Meiryo UI" panose="020B0604030504040204" pitchFamily="50" charset="-128"/>
              </a:rPr>
              <a:t>　死者：</a:t>
            </a:r>
            <a:r>
              <a:rPr lang="en-US" altLang="ja-JP" noProof="0" dirty="0">
                <a:latin typeface="Meiryo UI" panose="020B0604030504040204" pitchFamily="50" charset="-128"/>
                <a:ea typeface="Meiryo UI" panose="020B0604030504040204" pitchFamily="50" charset="-128"/>
                <a:cs typeface="Meiryo UI" panose="020B0604030504040204" pitchFamily="50" charset="-128"/>
              </a:rPr>
              <a:t>224</a:t>
            </a:r>
            <a:r>
              <a:rPr lang="ja-JP" altLang="en-US" noProof="0" dirty="0">
                <a:latin typeface="Meiryo UI" panose="020B0604030504040204" pitchFamily="50" charset="-128"/>
                <a:ea typeface="Meiryo UI" panose="020B0604030504040204" pitchFamily="50" charset="-128"/>
                <a:cs typeface="Meiryo UI" panose="020B0604030504040204" pitchFamily="50" charset="-128"/>
              </a:rPr>
              <a:t>名　行方不明者：</a:t>
            </a:r>
            <a:r>
              <a:rPr lang="en-US" altLang="ja-JP" noProof="0"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家屋：全半壊等</a:t>
            </a:r>
            <a:r>
              <a:rPr lang="en-US" altLang="ja-JP" dirty="0">
                <a:latin typeface="Meiryo UI" panose="020B0604030504040204" pitchFamily="50" charset="-128"/>
                <a:ea typeface="Meiryo UI" panose="020B0604030504040204" pitchFamily="50" charset="-128"/>
                <a:cs typeface="Meiryo UI" panose="020B0604030504040204" pitchFamily="50" charset="-128"/>
              </a:rPr>
              <a:t>21,121</a:t>
            </a:r>
            <a:r>
              <a:rPr lang="ja-JP" altLang="en-US" dirty="0">
                <a:latin typeface="Meiryo UI" panose="020B0604030504040204" pitchFamily="50" charset="-128"/>
                <a:ea typeface="Meiryo UI" panose="020B0604030504040204" pitchFamily="50" charset="-128"/>
                <a:cs typeface="Meiryo UI" panose="020B0604030504040204" pitchFamily="50" charset="-128"/>
              </a:rPr>
              <a:t>棟、浸水</a:t>
            </a:r>
            <a:r>
              <a:rPr lang="en-US" altLang="ja-JP" dirty="0">
                <a:latin typeface="Meiryo UI" panose="020B0604030504040204" pitchFamily="50" charset="-128"/>
                <a:ea typeface="Meiryo UI" panose="020B0604030504040204" pitchFamily="50" charset="-128"/>
                <a:cs typeface="Meiryo UI" panose="020B0604030504040204" pitchFamily="50" charset="-128"/>
              </a:rPr>
              <a:t>30,216</a:t>
            </a:r>
            <a:r>
              <a:rPr lang="ja-JP" altLang="en-US" dirty="0">
                <a:latin typeface="Meiryo UI" panose="020B0604030504040204" pitchFamily="50" charset="-128"/>
                <a:ea typeface="Meiryo UI" panose="020B0604030504040204" pitchFamily="50" charset="-128"/>
                <a:cs typeface="Meiryo UI" panose="020B0604030504040204" pitchFamily="50" charset="-128"/>
              </a:rPr>
              <a:t>棟</a:t>
            </a:r>
          </a:p>
          <a:p>
            <a:pPr eaLnBrk="1" hangingPunct="1">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■台風第</a:t>
            </a:r>
            <a:r>
              <a:rPr lang="en-US" altLang="ja-JP"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b="1" dirty="0">
                <a:latin typeface="Meiryo UI" panose="020B0604030504040204" pitchFamily="50" charset="-128"/>
                <a:ea typeface="Meiryo UI" panose="020B0604030504040204" pitchFamily="50" charset="-128"/>
                <a:cs typeface="Meiryo UI" panose="020B0604030504040204" pitchFamily="50" charset="-128"/>
              </a:rPr>
              <a:t>号（平成</a:t>
            </a: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9</a:t>
            </a:r>
            <a:r>
              <a:rPr lang="ja-JP" altLang="en-US" b="1" dirty="0">
                <a:latin typeface="Meiryo UI" panose="020B0604030504040204" pitchFamily="50" charset="-128"/>
                <a:ea typeface="Meiryo UI" panose="020B0604030504040204" pitchFamily="50" charset="-128"/>
                <a:cs typeface="Meiryo UI" panose="020B0604030504040204" pitchFamily="50" charset="-128"/>
              </a:rPr>
              <a:t>月）（大阪、神戸等）</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・台風の影響による高潮により、大阪湾では第二室戸台風（</a:t>
            </a:r>
            <a:r>
              <a:rPr lang="en-US" altLang="ja-JP" dirty="0">
                <a:latin typeface="Meiryo UI" panose="020B0604030504040204" pitchFamily="50" charset="-128"/>
                <a:ea typeface="Meiryo UI" panose="020B0604030504040204" pitchFamily="50" charset="-128"/>
                <a:cs typeface="Meiryo UI" panose="020B0604030504040204" pitchFamily="50" charset="-128"/>
              </a:rPr>
              <a:t>1961</a:t>
            </a:r>
            <a:r>
              <a:rPr lang="ja-JP" altLang="en-US" dirty="0">
                <a:latin typeface="Meiryo UI" panose="020B0604030504040204" pitchFamily="50" charset="-128"/>
                <a:ea typeface="Meiryo UI" panose="020B0604030504040204" pitchFamily="50" charset="-128"/>
                <a:cs typeface="Meiryo UI" panose="020B0604030504040204" pitchFamily="50" charset="-128"/>
              </a:rPr>
              <a:t>年）時を上回る</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既往最高潮位</a:t>
            </a:r>
            <a:r>
              <a:rPr lang="ja-JP" altLang="en-US" dirty="0">
                <a:latin typeface="Meiryo UI" panose="020B0604030504040204" pitchFamily="50" charset="-128"/>
                <a:ea typeface="Meiryo UI" panose="020B0604030504040204" pitchFamily="50" charset="-128"/>
                <a:cs typeface="Meiryo UI" panose="020B0604030504040204" pitchFamily="50" charset="-128"/>
              </a:rPr>
              <a:t>を記録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＜被害状況＞（</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死者：</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名　家屋：全半壊等</a:t>
            </a:r>
            <a:r>
              <a:rPr lang="en-US" altLang="ja-JP" dirty="0">
                <a:latin typeface="Meiryo UI" panose="020B0604030504040204" pitchFamily="50" charset="-128"/>
                <a:ea typeface="Meiryo UI" panose="020B0604030504040204" pitchFamily="50" charset="-128"/>
                <a:cs typeface="Meiryo UI" panose="020B0604030504040204" pitchFamily="50" charset="-128"/>
              </a:rPr>
              <a:t>50,298</a:t>
            </a:r>
            <a:r>
              <a:rPr lang="ja-JP" altLang="en-US" dirty="0">
                <a:latin typeface="Meiryo UI" panose="020B0604030504040204" pitchFamily="50" charset="-128"/>
                <a:ea typeface="Meiryo UI" panose="020B0604030504040204" pitchFamily="50" charset="-128"/>
                <a:cs typeface="Meiryo UI" panose="020B0604030504040204" pitchFamily="50" charset="-128"/>
              </a:rPr>
              <a:t>棟、浸水</a:t>
            </a:r>
            <a:r>
              <a:rPr lang="en-US" altLang="ja-JP" dirty="0">
                <a:latin typeface="Meiryo UI" panose="020B0604030504040204" pitchFamily="50" charset="-128"/>
                <a:ea typeface="Meiryo UI" panose="020B0604030504040204" pitchFamily="50" charset="-128"/>
                <a:cs typeface="Meiryo UI" panose="020B0604030504040204" pitchFamily="50" charset="-128"/>
              </a:rPr>
              <a:t>571</a:t>
            </a:r>
            <a:r>
              <a:rPr lang="ja-JP" altLang="en-US"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関西国際空港</a:t>
            </a:r>
            <a:r>
              <a:rPr lang="ja-JP" altLang="en-US" dirty="0">
                <a:latin typeface="Meiryo UI" panose="020B0604030504040204" pitchFamily="50" charset="-128"/>
                <a:ea typeface="Meiryo UI" panose="020B0604030504040204" pitchFamily="50" charset="-128"/>
                <a:cs typeface="Meiryo UI" panose="020B0604030504040204" pitchFamily="50" charset="-128"/>
              </a:rPr>
              <a:t>：滑走路・ターミナル等の浸水、</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船舶の走錨による</a:t>
            </a:r>
            <a:r>
              <a:rPr lang="ja-JP" altLang="en-US"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連絡橋損傷</a:t>
            </a:r>
            <a:endParaRPr lang="en-US" altLang="ja-JP" b="1" u="sng"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神戸港：港湾機能の停止</a:t>
            </a:r>
          </a:p>
        </p:txBody>
      </p:sp>
      <p:pic>
        <p:nvPicPr>
          <p:cNvPr id="1206" name="図 2"/>
          <p:cNvPicPr>
            <a:picLocks noChangeAspect="1"/>
          </p:cNvPicPr>
          <p:nvPr/>
        </p:nvPicPr>
        <p:blipFill>
          <a:blip r:embed="rId3"/>
          <a:srcRect l="10706" t="22440" r="30055" b="16235"/>
          <a:stretch>
            <a:fillRect/>
          </a:stretch>
        </p:blipFill>
        <p:spPr>
          <a:xfrm>
            <a:off x="6048592" y="1124745"/>
            <a:ext cx="3440913" cy="2002693"/>
          </a:xfrm>
          <a:prstGeom prst="rect">
            <a:avLst/>
          </a:prstGeom>
          <a:ln>
            <a:solidFill>
              <a:schemeClr val="bg1"/>
            </a:solidFill>
          </a:ln>
        </p:spPr>
      </p:pic>
      <p:sp>
        <p:nvSpPr>
          <p:cNvPr id="1207" name="テキスト ボックス 10"/>
          <p:cNvSpPr txBox="1">
            <a:spLocks noChangeArrowheads="1"/>
          </p:cNvSpPr>
          <p:nvPr/>
        </p:nvSpPr>
        <p:spPr>
          <a:xfrm>
            <a:off x="5959396" y="2867428"/>
            <a:ext cx="2990048" cy="338554"/>
          </a:xfrm>
          <a:prstGeom prst="rect">
            <a:avLst/>
          </a:prstGeom>
          <a:solidFill>
            <a:schemeClr val="bg1"/>
          </a:solidFill>
          <a:ln w="9525">
            <a:solidFill>
              <a:srgbClr val="FF0000"/>
            </a:solidFill>
            <a:miter lim="800000"/>
            <a:headEnd/>
            <a:tailEnd/>
          </a:ln>
        </p:spPr>
        <p:txBody>
          <a:bodyPr wrap="square">
            <a:spAutoFit/>
          </a:bodyPr>
          <a:lstStyle/>
          <a:p>
            <a:pPr eaLnBrk="1" hangingPunct="1">
              <a:defRPr/>
            </a:pP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地点で観測史上最高を更新</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08" name="グラフ 17"/>
          <p:cNvGraphicFramePr/>
          <p:nvPr>
            <p:extLst>
              <p:ext uri="{D42A27DB-BD31-4B8C-83A1-F6EECF244321}">
                <p14:modId xmlns:p14="http://schemas.microsoft.com/office/powerpoint/2010/main" val="629144026"/>
              </p:ext>
            </p:extLst>
          </p:nvPr>
        </p:nvGraphicFramePr>
        <p:xfrm>
          <a:off x="6043910" y="3861049"/>
          <a:ext cx="3085554" cy="1849121"/>
        </p:xfrm>
        <a:graphic>
          <a:graphicData uri="http://schemas.openxmlformats.org/drawingml/2006/chart">
            <c:chart xmlns:c="http://schemas.openxmlformats.org/drawingml/2006/chart" xmlns:r="http://schemas.openxmlformats.org/officeDocument/2006/relationships" r:id="rId4"/>
          </a:graphicData>
        </a:graphic>
      </p:graphicFrame>
      <p:sp>
        <p:nvSpPr>
          <p:cNvPr id="1209" name="テキスト ボックス 10"/>
          <p:cNvSpPr txBox="1">
            <a:spLocks noChangeArrowheads="1"/>
          </p:cNvSpPr>
          <p:nvPr/>
        </p:nvSpPr>
        <p:spPr>
          <a:xfrm>
            <a:off x="6537177" y="5513561"/>
            <a:ext cx="1291971" cy="415498"/>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第二室戸台風</a:t>
            </a:r>
            <a:endPar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0" name="テキスト ボックス 10"/>
          <p:cNvSpPr txBox="1">
            <a:spLocks noChangeArrowheads="1"/>
          </p:cNvSpPr>
          <p:nvPr/>
        </p:nvSpPr>
        <p:spPr>
          <a:xfrm>
            <a:off x="7652764" y="5513561"/>
            <a:ext cx="1291971" cy="415498"/>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台風第</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号</a:t>
            </a:r>
          </a:p>
        </p:txBody>
      </p:sp>
      <p:sp>
        <p:nvSpPr>
          <p:cNvPr id="1211" name="テキスト ボックス 10"/>
          <p:cNvSpPr txBox="1">
            <a:spLocks noChangeArrowheads="1"/>
          </p:cNvSpPr>
          <p:nvPr/>
        </p:nvSpPr>
        <p:spPr>
          <a:xfrm>
            <a:off x="6772782" y="4908569"/>
            <a:ext cx="859923" cy="253916"/>
          </a:xfrm>
          <a:prstGeom prst="rect">
            <a:avLst/>
          </a:prstGeom>
          <a:noFill/>
          <a:ln w="9525">
            <a:noFill/>
            <a:miter lim="800000"/>
            <a:headEnd/>
            <a:tailEnd/>
          </a:ln>
        </p:spPr>
        <p:txBody>
          <a:bodyPr wrap="square">
            <a:spAutoFit/>
          </a:bodyPr>
          <a:lstStyle/>
          <a:p>
            <a:pPr algn="ctr" eaLnBrk="1" hangingPunct="1">
              <a:defRPr/>
            </a:pPr>
            <a:r>
              <a:rPr lang="ja-JP" altLang="en-US" sz="10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 既往最高</a:t>
            </a:r>
            <a:endParaRPr lang="en-US" altLang="ja-JP" sz="10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2" name="テキスト ボックス 10"/>
          <p:cNvSpPr txBox="1">
            <a:spLocks noChangeArrowheads="1"/>
          </p:cNvSpPr>
          <p:nvPr/>
        </p:nvSpPr>
        <p:spPr>
          <a:xfrm>
            <a:off x="6632731" y="4690509"/>
            <a:ext cx="1291971" cy="253916"/>
          </a:xfrm>
          <a:prstGeom prst="rect">
            <a:avLst/>
          </a:prstGeom>
          <a:noFill/>
          <a:ln w="9525">
            <a:noFill/>
            <a:miter lim="800000"/>
            <a:headEnd/>
            <a:tailEnd/>
          </a:ln>
        </p:spPr>
        <p:txBody>
          <a:bodyPr wrap="square">
            <a:spAutoFit/>
          </a:bodyPr>
          <a:lstStyle/>
          <a:p>
            <a:pPr algn="ct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海抜＋</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2.93m</a:t>
            </a:r>
          </a:p>
        </p:txBody>
      </p:sp>
      <p:sp>
        <p:nvSpPr>
          <p:cNvPr id="1213" name="テキスト ボックス 10"/>
          <p:cNvSpPr txBox="1">
            <a:spLocks noChangeArrowheads="1"/>
          </p:cNvSpPr>
          <p:nvPr/>
        </p:nvSpPr>
        <p:spPr>
          <a:xfrm>
            <a:off x="6588833" y="5906845"/>
            <a:ext cx="2061145" cy="307777"/>
          </a:xfrm>
          <a:prstGeom prst="rect">
            <a:avLst/>
          </a:prstGeom>
          <a:noFill/>
          <a:ln w="9525">
            <a:noFill/>
            <a:miter lim="800000"/>
            <a:headEnd/>
            <a:tailEnd/>
          </a:ln>
        </p:spPr>
        <p:txBody>
          <a:bodyPr wrap="square">
            <a:spAutoFit/>
          </a:bodyPr>
          <a:lstStyle/>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大阪市の最高潮位</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14" name="テキスト ボックス 10"/>
          <p:cNvSpPr txBox="1">
            <a:spLocks noChangeArrowheads="1"/>
          </p:cNvSpPr>
          <p:nvPr/>
        </p:nvSpPr>
        <p:spPr>
          <a:xfrm>
            <a:off x="488504" y="683404"/>
            <a:ext cx="7920880" cy="369332"/>
          </a:xfrm>
          <a:prstGeom prst="rect">
            <a:avLst/>
          </a:prstGeom>
          <a:noFill/>
          <a:ln w="9525">
            <a:solidFill>
              <a:schemeClr val="tx1"/>
            </a:solidFill>
            <a:miter lim="800000"/>
            <a:headEnd/>
            <a:tailEnd/>
          </a:ln>
        </p:spPr>
        <p:txBody>
          <a:bodyPr wrap="square">
            <a:spAutoFit/>
          </a:bodyPr>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〇全国各地で降水量が観測史上最高を記録するなど、自然災害が</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頻発化・激甚化</a:t>
            </a:r>
          </a:p>
        </p:txBody>
      </p:sp>
      <p:sp>
        <p:nvSpPr>
          <p:cNvPr id="1215" name="テキスト ボックス 10"/>
          <p:cNvSpPr txBox="1">
            <a:spLocks noChangeArrowheads="1"/>
          </p:cNvSpPr>
          <p:nvPr/>
        </p:nvSpPr>
        <p:spPr>
          <a:xfrm>
            <a:off x="5476198" y="3192765"/>
            <a:ext cx="4157323" cy="523220"/>
          </a:xfrm>
          <a:prstGeom prst="rect">
            <a:avLst/>
          </a:prstGeom>
          <a:noFill/>
          <a:ln w="9525">
            <a:noFill/>
            <a:miter lim="800000"/>
            <a:headEnd/>
            <a:tailEnd/>
          </a:ln>
        </p:spPr>
        <p:txBody>
          <a:bodyPr wrap="square">
            <a:spAutoFit/>
          </a:bodyPr>
          <a:lstStyle/>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日における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時間降水量の最大値</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17" name="正方形/長方形 3"/>
          <p:cNvSpPr/>
          <p:nvPr/>
        </p:nvSpPr>
        <p:spPr>
          <a:xfrm>
            <a:off x="6043910" y="1124744"/>
            <a:ext cx="207744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15</a:t>
            </a:fld>
            <a:endParaRPr lang="en-US" altLang="ja-JP"/>
          </a:p>
        </p:txBody>
      </p:sp>
    </p:spTree>
    <p:extLst>
      <p:ext uri="{BB962C8B-B14F-4D97-AF65-F5344CB8AC3E}">
        <p14:creationId xmlns:p14="http://schemas.microsoft.com/office/powerpoint/2010/main" val="236074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2">
            <a:extLst>
              <a:ext uri="{FF2B5EF4-FFF2-40B4-BE49-F238E27FC236}">
                <a16:creationId xmlns:a16="http://schemas.microsoft.com/office/drawing/2014/main" id="{384965D2-FB16-49E2-8E54-2CE3CC335A14}"/>
              </a:ext>
            </a:extLst>
          </p:cNvPr>
          <p:cNvSpPr txBox="1">
            <a:spLocks/>
          </p:cNvSpPr>
          <p:nvPr/>
        </p:nvSpPr>
        <p:spPr bwMode="auto">
          <a:xfrm>
            <a:off x="472937" y="831457"/>
            <a:ext cx="8960125" cy="5413767"/>
          </a:xfrm>
          <a:prstGeom prst="rect">
            <a:avLst/>
          </a:prstGeom>
          <a:noFill/>
          <a:ln>
            <a:solidFill>
              <a:schemeClr val="bg1"/>
            </a:solidFill>
            <a:prstDash val="dash"/>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大臣プロジェクト</a:t>
            </a:r>
            <a:r>
              <a:rPr lang="ja-JP" altLang="en-US" sz="1800" kern="0" dirty="0">
                <a:latin typeface="メイリオ" panose="020B0604030504040204" pitchFamily="50" charset="-128"/>
                <a:ea typeface="メイリオ" panose="020B0604030504040204" pitchFamily="50" charset="-128"/>
              </a:rPr>
              <a:t>「総力戦で挑む防災・減災プロジェクト」</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（令和２年</a:t>
            </a:r>
            <a:r>
              <a:rPr lang="en-US" altLang="ja-JP" sz="1800" kern="0" dirty="0">
                <a:latin typeface="メイリオ" panose="020B0604030504040204" pitchFamily="50" charset="-128"/>
                <a:ea typeface="メイリオ" panose="020B0604030504040204" pitchFamily="50" charset="-128"/>
              </a:rPr>
              <a:t>7</a:t>
            </a:r>
            <a:r>
              <a:rPr lang="ja-JP" altLang="en-US" sz="1800" kern="0" dirty="0">
                <a:latin typeface="メイリオ" panose="020B0604030504040204" pitchFamily="50" charset="-128"/>
                <a:ea typeface="メイリオ" panose="020B0604030504040204" pitchFamily="50" charset="-128"/>
              </a:rPr>
              <a:t>月</a:t>
            </a:r>
            <a:r>
              <a:rPr lang="en-US" altLang="ja-JP" sz="1800" kern="0" dirty="0">
                <a:latin typeface="メイリオ" panose="020B0604030504040204" pitchFamily="50" charset="-128"/>
                <a:ea typeface="メイリオ" panose="020B0604030504040204" pitchFamily="50" charset="-128"/>
              </a:rPr>
              <a:t>6</a:t>
            </a:r>
            <a:r>
              <a:rPr lang="ja-JP" altLang="en-US" sz="1800" kern="0" dirty="0">
                <a:latin typeface="メイリオ" panose="020B0604030504040204" pitchFamily="50" charset="-128"/>
                <a:ea typeface="メイリオ" panose="020B0604030504040204" pitchFamily="50" charset="-128"/>
              </a:rPr>
              <a:t>日策定）</a:t>
            </a:r>
            <a:r>
              <a:rPr lang="ja-JP" altLang="en-US" sz="2400" b="1" u="sng" kern="0" dirty="0">
                <a:solidFill>
                  <a:srgbClr val="0000CC"/>
                </a:solidFill>
                <a:latin typeface="メイリオ" panose="020B0604030504040204" pitchFamily="50" charset="-128"/>
                <a:ea typeface="メイリオ" panose="020B0604030504040204" pitchFamily="50" charset="-128"/>
              </a:rPr>
              <a:t>の一環</a:t>
            </a:r>
            <a:r>
              <a:rPr lang="ja-JP" altLang="en-US" sz="1800" kern="0" dirty="0">
                <a:latin typeface="メイリオ" panose="020B0604030504040204" pitchFamily="50" charset="-128"/>
                <a:ea typeface="メイリオ" panose="020B0604030504040204" pitchFamily="50" charset="-128"/>
              </a:rPr>
              <a:t>として「</a:t>
            </a:r>
            <a:r>
              <a:rPr lang="ja-JP" altLang="en-US" sz="2400" b="1" u="sng" kern="0" dirty="0">
                <a:solidFill>
                  <a:srgbClr val="FF0000"/>
                </a:solidFill>
                <a:latin typeface="メイリオ" panose="020B0604030504040204" pitchFamily="50" charset="-128"/>
                <a:ea typeface="メイリオ" panose="020B0604030504040204" pitchFamily="50" charset="-128"/>
              </a:rPr>
              <a:t>運輸防災マネジメント指針</a:t>
            </a:r>
            <a:r>
              <a:rPr lang="ja-JP" altLang="en-US" sz="1800" kern="0" dirty="0">
                <a:latin typeface="メイリオ" panose="020B0604030504040204" pitchFamily="50" charset="-128"/>
                <a:ea typeface="メイリオ" panose="020B0604030504040204" pitchFamily="50" charset="-128"/>
              </a:rPr>
              <a:t>」</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を同日に策定・公表。</a:t>
            </a: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自然災害の頻発化・激甚化</a:t>
            </a:r>
            <a:r>
              <a:rPr lang="ja-JP" altLang="en-US" sz="1800" kern="0" dirty="0">
                <a:latin typeface="メイリオ" panose="020B0604030504040204" pitchFamily="50" charset="-128"/>
                <a:ea typeface="メイリオ" panose="020B0604030504040204" pitchFamily="50" charset="-128"/>
              </a:rPr>
              <a:t>が輸送の安全の脅威に。</a:t>
            </a:r>
            <a:endParaRPr lang="en-US" altLang="ja-JP" sz="1800" kern="0" dirty="0">
              <a:latin typeface="メイリオ" panose="020B0604030504040204" pitchFamily="50" charset="-128"/>
              <a:ea typeface="メイリオ" panose="020B0604030504040204" pitchFamily="50" charset="-128"/>
            </a:endParaRP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運輸事業</a:t>
            </a:r>
            <a:r>
              <a:rPr lang="ja-JP" altLang="en-US" sz="1800" kern="0" dirty="0">
                <a:latin typeface="メイリオ" panose="020B0604030504040204" pitchFamily="50" charset="-128"/>
                <a:ea typeface="メイリオ" panose="020B0604030504040204" pitchFamily="50" charset="-128"/>
              </a:rPr>
              <a:t>は国民生活・経済を支える</a:t>
            </a:r>
            <a:r>
              <a:rPr lang="ja-JP" altLang="en-US" sz="2400" b="1" u="sng" kern="0" dirty="0">
                <a:solidFill>
                  <a:srgbClr val="0000CC"/>
                </a:solidFill>
                <a:latin typeface="メイリオ" panose="020B0604030504040204" pitchFamily="50" charset="-128"/>
                <a:ea typeface="メイリオ" panose="020B0604030504040204" pitchFamily="50" charset="-128"/>
              </a:rPr>
              <a:t>重要インフラ</a:t>
            </a:r>
            <a:r>
              <a:rPr lang="ja-JP" altLang="en-US" sz="1800" kern="0" dirty="0">
                <a:latin typeface="メイリオ" panose="020B0604030504040204" pitchFamily="50" charset="-128"/>
                <a:ea typeface="メイリオ" panose="020B0604030504040204" pitchFamily="50" charset="-128"/>
              </a:rPr>
              <a:t>であり、</a:t>
            </a: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b="1" kern="0" dirty="0">
                <a:latin typeface="メイリオ" panose="020B0604030504040204" pitchFamily="50" charset="-128"/>
                <a:ea typeface="メイリオ" panose="020B0604030504040204" pitchFamily="50" charset="-128"/>
              </a:rPr>
              <a:t>　</a:t>
            </a:r>
            <a:r>
              <a:rPr lang="ja-JP" altLang="en-US" sz="2400" b="1" u="sng" kern="0" dirty="0">
                <a:solidFill>
                  <a:srgbClr val="FF0000"/>
                </a:solidFill>
                <a:latin typeface="メイリオ" panose="020B0604030504040204" pitchFamily="50" charset="-128"/>
                <a:ea typeface="メイリオ" panose="020B0604030504040204" pitchFamily="50" charset="-128"/>
              </a:rPr>
              <a:t>災害時も事業継続が必要</a:t>
            </a:r>
            <a:r>
              <a:rPr lang="ja-JP" altLang="en-US" sz="1800" kern="0" dirty="0">
                <a:latin typeface="メイリオ" panose="020B0604030504040204" pitchFamily="50" charset="-128"/>
                <a:ea typeface="メイリオ" panose="020B0604030504040204" pitchFamily="50" charset="-128"/>
              </a:rPr>
              <a:t>。</a:t>
            </a:r>
          </a:p>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1800" kern="0" dirty="0">
                <a:latin typeface="メイリオ" panose="020B0604030504040204" pitchFamily="50" charset="-128"/>
                <a:ea typeface="メイリオ" panose="020B0604030504040204" pitchFamily="50" charset="-128"/>
              </a:rPr>
              <a:t>◆ </a:t>
            </a:r>
            <a:r>
              <a:rPr lang="ja-JP" altLang="en-US" sz="2400" b="1" u="sng" kern="0" dirty="0">
                <a:solidFill>
                  <a:srgbClr val="0000CC"/>
                </a:solidFill>
                <a:latin typeface="メイリオ" panose="020B0604030504040204" pitchFamily="50" charset="-128"/>
                <a:ea typeface="メイリオ" panose="020B0604030504040204" pitchFamily="50" charset="-128"/>
              </a:rPr>
              <a:t>「運輸安全マネジメント制度」を「自然災害対応」に活用</a:t>
            </a:r>
            <a:endParaRPr lang="en-US" altLang="ja-JP" sz="2400" b="1" u="sng" kern="0" dirty="0">
              <a:solidFill>
                <a:srgbClr val="0000CC"/>
              </a:solidFill>
              <a:latin typeface="メイリオ" panose="020B0604030504040204" pitchFamily="50" charset="-128"/>
              <a:ea typeface="メイリオ" panose="020B0604030504040204" pitchFamily="50" charset="-128"/>
            </a:endParaRPr>
          </a:p>
          <a:p>
            <a:pPr marL="0" indent="0">
              <a:buFontTx/>
              <a:buNone/>
            </a:pPr>
            <a:r>
              <a:rPr lang="ja-JP" altLang="en-US" sz="1800" kern="0" dirty="0">
                <a:solidFill>
                  <a:srgbClr val="0000CC"/>
                </a:solidFill>
                <a:latin typeface="メイリオ" panose="020B0604030504040204" pitchFamily="50" charset="-128"/>
                <a:ea typeface="メイリオ" panose="020B0604030504040204" pitchFamily="50" charset="-128"/>
              </a:rPr>
              <a:t>　</a:t>
            </a:r>
            <a:r>
              <a:rPr lang="ja-JP" altLang="en-US" sz="1800" kern="0" dirty="0">
                <a:latin typeface="メイリオ" panose="020B0604030504040204" pitchFamily="50" charset="-128"/>
                <a:ea typeface="メイリオ" panose="020B0604030504040204" pitchFamily="50" charset="-128"/>
              </a:rPr>
              <a:t>することとし、 実施のためのガイダンスとして運輸防災マネジメント指針を策定。 　　　</a:t>
            </a:r>
            <a:endParaRPr lang="en-US" altLang="ja-JP" sz="1800" kern="0" dirty="0">
              <a:latin typeface="メイリオ" panose="020B0604030504040204" pitchFamily="50" charset="-128"/>
              <a:ea typeface="メイリオ" panose="020B0604030504040204" pitchFamily="50" charset="-128"/>
            </a:endParaRPr>
          </a:p>
          <a:p>
            <a:pPr marL="0" indent="0">
              <a:buFontTx/>
              <a:buNone/>
            </a:pPr>
            <a:endParaRPr lang="ja-JP" altLang="en-US" sz="1800" kern="0" dirty="0">
              <a:latin typeface="メイリオ" panose="020B0604030504040204" pitchFamily="50" charset="-128"/>
              <a:ea typeface="メイリオ" panose="020B0604030504040204" pitchFamily="50" charset="-128"/>
            </a:endParaRPr>
          </a:p>
          <a:p>
            <a:pPr marL="0" indent="0">
              <a:buFontTx/>
              <a:buNone/>
            </a:pPr>
            <a:endParaRPr lang="ja-JP" altLang="en-US" sz="1800" kern="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8FBEBE63-394A-4B9F-B8C1-0976CF5F7366}"/>
              </a:ext>
            </a:extLst>
          </p:cNvPr>
          <p:cNvSpPr>
            <a:spLocks noGrp="1"/>
          </p:cNvSpPr>
          <p:nvPr>
            <p:ph type="title"/>
          </p:nvPr>
        </p:nvSpPr>
        <p:spPr>
          <a:xfrm>
            <a:off x="0" y="44624"/>
            <a:ext cx="9906000" cy="476250"/>
          </a:xfrm>
          <a:solidFill>
            <a:srgbClr val="FFFF00"/>
          </a:solidFill>
        </p:spPr>
        <p:txBody>
          <a:bodyPr/>
          <a:lstStyle/>
          <a:p>
            <a:pPr algn="l"/>
            <a:r>
              <a:rPr lang="ja-JP" altLang="en-US" sz="2800" b="1" dirty="0">
                <a:solidFill>
                  <a:schemeClr val="tx1"/>
                </a:solidFill>
                <a:latin typeface="+mn-ea"/>
                <a:ea typeface="+mn-ea"/>
              </a:rPr>
              <a:t>１．運輸防災マネジメント指針の策定背景（</a:t>
            </a:r>
            <a:r>
              <a:rPr lang="en-US" altLang="ja-JP" sz="2800" b="1" dirty="0">
                <a:solidFill>
                  <a:schemeClr val="tx1"/>
                </a:solidFill>
                <a:latin typeface="+mn-ea"/>
                <a:ea typeface="+mn-ea"/>
              </a:rPr>
              <a:t>2/2</a:t>
            </a:r>
            <a:r>
              <a:rPr lang="ja-JP" altLang="en-US" sz="2800" b="1" dirty="0">
                <a:solidFill>
                  <a:schemeClr val="tx1"/>
                </a:solidFill>
                <a:latin typeface="+mn-ea"/>
                <a:ea typeface="+mn-ea"/>
              </a:rPr>
              <a:t>）</a:t>
            </a:r>
            <a:endParaRPr kumimoji="1" lang="ja-JP" altLang="en-US" sz="2800" b="1" dirty="0">
              <a:solidFill>
                <a:schemeClr val="tx1"/>
              </a:solidFill>
              <a:latin typeface="+mn-ea"/>
              <a:ea typeface="+mn-ea"/>
            </a:endParaRPr>
          </a:p>
        </p:txBody>
      </p:sp>
      <p:pic>
        <p:nvPicPr>
          <p:cNvPr id="9" name="図 8">
            <a:extLst>
              <a:ext uri="{FF2B5EF4-FFF2-40B4-BE49-F238E27FC236}">
                <a16:creationId xmlns:a16="http://schemas.microsoft.com/office/drawing/2014/main" id="{81E52F37-D97F-4342-BF3E-E96864429F21}"/>
              </a:ext>
            </a:extLst>
          </p:cNvPr>
          <p:cNvPicPr>
            <a:picLocks noChangeAspect="1"/>
          </p:cNvPicPr>
          <p:nvPr/>
        </p:nvPicPr>
        <p:blipFill>
          <a:blip r:embed="rId3"/>
          <a:stretch>
            <a:fillRect/>
          </a:stretch>
        </p:blipFill>
        <p:spPr>
          <a:xfrm>
            <a:off x="8012832" y="806084"/>
            <a:ext cx="1533461" cy="498375"/>
          </a:xfrm>
          <a:prstGeom prst="rect">
            <a:avLst/>
          </a:prstGeom>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2" descr="エイエイオーのポーズのイラスト（男性） | かわいいフリー素材集 いらすとや">
            <a:extLst>
              <a:ext uri="{FF2B5EF4-FFF2-40B4-BE49-F238E27FC236}">
                <a16:creationId xmlns:a16="http://schemas.microsoft.com/office/drawing/2014/main" id="{61F3F85C-B0A8-4E2B-8E0E-83BDCA0C2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904" y="5678905"/>
            <a:ext cx="1014593" cy="114923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16</a:t>
            </a:fld>
            <a:endParaRPr lang="en-US" altLang="ja-JP"/>
          </a:p>
        </p:txBody>
      </p:sp>
    </p:spTree>
    <p:extLst>
      <p:ext uri="{BB962C8B-B14F-4D97-AF65-F5344CB8AC3E}">
        <p14:creationId xmlns:p14="http://schemas.microsoft.com/office/powerpoint/2010/main" val="415809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6F7781AE-D5F1-42D8-8F3B-8E6CCA60D32F}"/>
              </a:ext>
            </a:extLst>
          </p:cNvPr>
          <p:cNvSpPr/>
          <p:nvPr/>
        </p:nvSpPr>
        <p:spPr>
          <a:xfrm>
            <a:off x="704529" y="548680"/>
            <a:ext cx="8569647" cy="3027027"/>
          </a:xfrm>
          <a:prstGeom prst="roundRect">
            <a:avLst>
              <a:gd name="adj" fmla="val 10164"/>
            </a:avLst>
          </a:prstGeom>
          <a:solidFill>
            <a:srgbClr val="40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solidFill>
                  <a:schemeClr val="bg1"/>
                </a:solidFill>
              </a:rPr>
              <a:t>運輸安全マネジメント</a:t>
            </a:r>
          </a:p>
        </p:txBody>
      </p:sp>
      <p:sp>
        <p:nvSpPr>
          <p:cNvPr id="6" name="タイトル 2">
            <a:extLst>
              <a:ext uri="{FF2B5EF4-FFF2-40B4-BE49-F238E27FC236}">
                <a16:creationId xmlns:a16="http://schemas.microsoft.com/office/drawing/2014/main" id="{C9E404BF-ED49-4056-B9E0-0F087871FB43}"/>
              </a:ext>
            </a:extLst>
          </p:cNvPr>
          <p:cNvSpPr txBox="1">
            <a:spLocks noGrp="1"/>
          </p:cNvSpPr>
          <p:nvPr>
            <p:ph type="title"/>
          </p:nvPr>
        </p:nvSpPr>
        <p:spPr bwMode="auto">
          <a:xfrm>
            <a:off x="0" y="55950"/>
            <a:ext cx="9906000" cy="420722"/>
          </a:xfrm>
          <a:prstGeom prst="rect">
            <a:avLst/>
          </a:prstGeom>
          <a:solidFill>
            <a:srgbClr val="FFFF00"/>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9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9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8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b="1" dirty="0">
                <a:solidFill>
                  <a:schemeClr val="tx1"/>
                </a:solidFill>
                <a:latin typeface="+mn-ea"/>
                <a:ea typeface="+mn-ea"/>
              </a:rPr>
              <a:t>２．運輸安全マネジメントと運輸防災マネジメントとの関係</a:t>
            </a:r>
          </a:p>
        </p:txBody>
      </p:sp>
      <p:sp>
        <p:nvSpPr>
          <p:cNvPr id="16" name="正方形/長方形 15">
            <a:extLst>
              <a:ext uri="{FF2B5EF4-FFF2-40B4-BE49-F238E27FC236}">
                <a16:creationId xmlns:a16="http://schemas.microsoft.com/office/drawing/2014/main" id="{D55AFC78-E2E6-40AE-8464-DDD12D0A995F}"/>
              </a:ext>
            </a:extLst>
          </p:cNvPr>
          <p:cNvSpPr/>
          <p:nvPr/>
        </p:nvSpPr>
        <p:spPr>
          <a:xfrm>
            <a:off x="272480" y="3501008"/>
            <a:ext cx="9433047" cy="2862322"/>
          </a:xfrm>
          <a:prstGeom prst="rect">
            <a:avLst/>
          </a:prstGeom>
        </p:spPr>
        <p:txBody>
          <a:bodyPr wrap="square">
            <a:spAutoFit/>
          </a:bodyPr>
          <a:lstStyle/>
          <a:p>
            <a:pPr marL="457200" indent="-457200">
              <a:lnSpc>
                <a:spcPct val="150000"/>
              </a:lnSpc>
              <a:spcAft>
                <a:spcPts val="0"/>
              </a:spcAft>
              <a:buFont typeface="+mj-lt"/>
              <a:buAutoNum type="arabicPeriod"/>
            </a:pPr>
            <a:r>
              <a:rPr lang="ja-JP" altLang="en-US" sz="2000" b="1" kern="100" dirty="0">
                <a:latin typeface="+mn-ea"/>
                <a:ea typeface="+mn-ea"/>
                <a:cs typeface="Times New Roman" panose="02020603050405020304" pitchFamily="18" charset="0"/>
              </a:rPr>
              <a:t>運輸防災マネジメントは、運輸安全マネジメントの一部</a:t>
            </a:r>
            <a:br>
              <a:rPr lang="ja-JP" altLang="en-US" sz="2000" b="1" kern="100" dirty="0">
                <a:solidFill>
                  <a:srgbClr val="FF0000"/>
                </a:solidFill>
                <a:latin typeface="+mn-ea"/>
                <a:ea typeface="+mn-ea"/>
                <a:cs typeface="Times New Roman" panose="02020603050405020304" pitchFamily="18" charset="0"/>
              </a:rPr>
            </a:br>
            <a:r>
              <a:rPr lang="ja-JP" altLang="en-US" sz="2000" kern="100" dirty="0">
                <a:latin typeface="+mn-ea"/>
                <a:ea typeface="+mn-ea"/>
                <a:cs typeface="Times New Roman" panose="02020603050405020304" pitchFamily="18" charset="0"/>
              </a:rPr>
              <a:t>運輸安全マネジメントは、</a:t>
            </a:r>
            <a:r>
              <a:rPr lang="ja-JP" altLang="en-US" sz="2000" b="1" u="sng" kern="100" dirty="0">
                <a:solidFill>
                  <a:srgbClr val="FF0000"/>
                </a:solidFill>
                <a:latin typeface="+mn-ea"/>
                <a:ea typeface="+mn-ea"/>
                <a:cs typeface="Times New Roman" panose="02020603050405020304" pitchFamily="18" charset="0"/>
              </a:rPr>
              <a:t>自然災害を事業の安全を脅かすリスク</a:t>
            </a:r>
            <a:r>
              <a:rPr lang="ja-JP" altLang="en-US" sz="2000" kern="100" dirty="0">
                <a:latin typeface="+mn-ea"/>
                <a:ea typeface="+mn-ea"/>
                <a:cs typeface="Times New Roman" panose="02020603050405020304" pitchFamily="18" charset="0"/>
              </a:rPr>
              <a:t>として捉えて、</a:t>
            </a:r>
            <a:br>
              <a:rPr lang="ja-JP" altLang="en-US" sz="2000" kern="100" dirty="0">
                <a:latin typeface="+mn-ea"/>
                <a:ea typeface="+mn-ea"/>
                <a:cs typeface="Times New Roman" panose="02020603050405020304" pitchFamily="18" charset="0"/>
              </a:rPr>
            </a:br>
            <a:r>
              <a:rPr lang="ja-JP" altLang="en-US" sz="2000" b="1" u="sng" kern="100" dirty="0">
                <a:solidFill>
                  <a:srgbClr val="0000CC"/>
                </a:solidFill>
                <a:latin typeface="+mn-ea"/>
                <a:ea typeface="+mn-ea"/>
                <a:cs typeface="Times New Roman" panose="02020603050405020304" pitchFamily="18" charset="0"/>
              </a:rPr>
              <a:t>自然災害への対応力向上</a:t>
            </a:r>
            <a:r>
              <a:rPr lang="ja-JP" altLang="en-US" sz="2000" kern="100" dirty="0">
                <a:latin typeface="+mn-ea"/>
                <a:ea typeface="+mn-ea"/>
                <a:cs typeface="Times New Roman" panose="02020603050405020304" pitchFamily="18" charset="0"/>
              </a:rPr>
              <a:t>のための取組を促している。</a:t>
            </a:r>
            <a:endParaRPr lang="en-US" altLang="ja-JP" sz="2000" kern="100" dirty="0">
              <a:latin typeface="+mn-ea"/>
              <a:ea typeface="+mn-ea"/>
              <a:cs typeface="Times New Roman" panose="02020603050405020304" pitchFamily="18" charset="0"/>
            </a:endParaRPr>
          </a:p>
          <a:p>
            <a:pPr marL="457200" indent="-457200">
              <a:lnSpc>
                <a:spcPct val="150000"/>
              </a:lnSpc>
              <a:spcAft>
                <a:spcPts val="0"/>
              </a:spcAft>
              <a:buFont typeface="+mj-lt"/>
              <a:buAutoNum type="arabicPeriod" startAt="2"/>
            </a:pPr>
            <a:r>
              <a:rPr lang="ja-JP" altLang="en-US" sz="2000" b="1" kern="100" dirty="0">
                <a:latin typeface="+mn-ea"/>
                <a:ea typeface="+mn-ea"/>
                <a:cs typeface="Times New Roman" panose="02020603050405020304" pitchFamily="18" charset="0"/>
              </a:rPr>
              <a:t>防災と事業継続</a:t>
            </a:r>
            <a:br>
              <a:rPr lang="ja-JP" altLang="en-US" sz="2000" kern="100" dirty="0">
                <a:latin typeface="+mn-ea"/>
                <a:ea typeface="+mn-ea"/>
                <a:cs typeface="Times New Roman" panose="02020603050405020304" pitchFamily="18" charset="0"/>
              </a:rPr>
            </a:br>
            <a:r>
              <a:rPr lang="ja-JP" altLang="en-US" sz="2000" b="1" u="sng" kern="100" dirty="0">
                <a:solidFill>
                  <a:srgbClr val="FF0000"/>
                </a:solidFill>
                <a:latin typeface="+mn-ea"/>
                <a:ea typeface="+mn-ea"/>
                <a:cs typeface="Times New Roman" panose="02020603050405020304" pitchFamily="18" charset="0"/>
              </a:rPr>
              <a:t>防災</a:t>
            </a:r>
            <a:r>
              <a:rPr lang="ja-JP" altLang="en-US" sz="2000" kern="100" dirty="0">
                <a:latin typeface="+mn-ea"/>
                <a:ea typeface="+mn-ea"/>
                <a:cs typeface="Times New Roman" panose="02020603050405020304" pitchFamily="18" charset="0"/>
              </a:rPr>
              <a:t>は、</a:t>
            </a:r>
            <a:r>
              <a:rPr lang="ja-JP" altLang="en-US" sz="2000" b="1" u="sng" kern="100" dirty="0">
                <a:solidFill>
                  <a:srgbClr val="FF0000"/>
                </a:solidFill>
                <a:latin typeface="+mn-ea"/>
                <a:ea typeface="+mn-ea"/>
                <a:cs typeface="Times New Roman" panose="02020603050405020304" pitchFamily="18" charset="0"/>
              </a:rPr>
              <a:t>人的・物的被害の最小化</a:t>
            </a:r>
            <a:r>
              <a:rPr lang="ja-JP" altLang="en-US" sz="2000" kern="100" dirty="0">
                <a:latin typeface="+mn-ea"/>
                <a:ea typeface="+mn-ea"/>
                <a:cs typeface="Times New Roman" panose="02020603050405020304" pitchFamily="18" charset="0"/>
              </a:rPr>
              <a:t>が目的。</a:t>
            </a:r>
            <a:r>
              <a:rPr lang="ja-JP" altLang="en-US" sz="2000" b="1" u="sng" kern="100" dirty="0">
                <a:solidFill>
                  <a:srgbClr val="0000CC"/>
                </a:solidFill>
                <a:latin typeface="+mn-ea"/>
                <a:ea typeface="+mn-ea"/>
                <a:cs typeface="Times New Roman" panose="02020603050405020304" pitchFamily="18" charset="0"/>
              </a:rPr>
              <a:t>事業継続</a:t>
            </a:r>
            <a:r>
              <a:rPr lang="ja-JP" altLang="en-US" sz="2000" kern="100" dirty="0">
                <a:latin typeface="+mn-ea"/>
                <a:ea typeface="+mn-ea"/>
                <a:cs typeface="Times New Roman" panose="02020603050405020304" pitchFamily="18" charset="0"/>
              </a:rPr>
              <a:t>は、</a:t>
            </a:r>
            <a:r>
              <a:rPr lang="ja-JP" altLang="en-US" sz="2000" b="1" u="sng" kern="100" dirty="0">
                <a:solidFill>
                  <a:srgbClr val="FF0000"/>
                </a:solidFill>
                <a:latin typeface="+mn-ea"/>
                <a:ea typeface="+mn-ea"/>
                <a:cs typeface="Times New Roman" panose="02020603050405020304" pitchFamily="18" charset="0"/>
              </a:rPr>
              <a:t>安全最優先の上</a:t>
            </a:r>
            <a:r>
              <a:rPr lang="ja-JP" altLang="en-US" sz="2000" kern="100" dirty="0">
                <a:latin typeface="+mn-ea"/>
                <a:ea typeface="+mn-ea"/>
                <a:cs typeface="Times New Roman" panose="02020603050405020304" pitchFamily="18" charset="0"/>
              </a:rPr>
              <a:t>、</a:t>
            </a:r>
            <a:r>
              <a:rPr lang="ja-JP" altLang="en-US" sz="2000" kern="100" dirty="0">
                <a:solidFill>
                  <a:srgbClr val="0000CC"/>
                </a:solidFill>
                <a:latin typeface="+mn-ea"/>
                <a:ea typeface="+mn-ea"/>
                <a:cs typeface="Times New Roman" panose="02020603050405020304" pitchFamily="18" charset="0"/>
              </a:rPr>
              <a:t>　</a:t>
            </a:r>
            <a:r>
              <a:rPr lang="ja-JP" altLang="en-US" sz="2000" b="1" u="sng" kern="100" dirty="0">
                <a:solidFill>
                  <a:srgbClr val="0000CC"/>
                </a:solidFill>
                <a:latin typeface="+mn-ea"/>
                <a:ea typeface="+mn-ea"/>
                <a:cs typeface="Times New Roman" panose="02020603050405020304" pitchFamily="18" charset="0"/>
              </a:rPr>
              <a:t>業務活動の維持や早期回復</a:t>
            </a:r>
            <a:r>
              <a:rPr lang="ja-JP" altLang="en-US" sz="2000" kern="100" dirty="0">
                <a:latin typeface="+mn-ea"/>
                <a:ea typeface="+mn-ea"/>
                <a:cs typeface="Times New Roman" panose="02020603050405020304" pitchFamily="18" charset="0"/>
              </a:rPr>
              <a:t>を目的とする。</a:t>
            </a:r>
            <a:endParaRPr lang="ja-JP" altLang="ja-JP" sz="2000" kern="100" dirty="0">
              <a:latin typeface="+mn-ea"/>
              <a:ea typeface="+mn-ea"/>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B40F9150-24A6-45CB-948F-3051AF4A8EF8}"/>
              </a:ext>
            </a:extLst>
          </p:cNvPr>
          <p:cNvSpPr/>
          <p:nvPr/>
        </p:nvSpPr>
        <p:spPr>
          <a:xfrm>
            <a:off x="1857375" y="1201624"/>
            <a:ext cx="6263978" cy="21739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solidFill>
                  <a:schemeClr val="tx1"/>
                </a:solidFill>
              </a:rPr>
              <a:t>自然災害対応</a:t>
            </a:r>
          </a:p>
        </p:txBody>
      </p:sp>
      <p:grpSp>
        <p:nvGrpSpPr>
          <p:cNvPr id="2" name="グループ化 1">
            <a:extLst>
              <a:ext uri="{FF2B5EF4-FFF2-40B4-BE49-F238E27FC236}">
                <a16:creationId xmlns:a16="http://schemas.microsoft.com/office/drawing/2014/main" id="{09EE03F1-CF9B-48CA-A18E-1475ED055469}"/>
              </a:ext>
            </a:extLst>
          </p:cNvPr>
          <p:cNvGrpSpPr/>
          <p:nvPr/>
        </p:nvGrpSpPr>
        <p:grpSpPr>
          <a:xfrm>
            <a:off x="2144688" y="1973716"/>
            <a:ext cx="5637018" cy="1041801"/>
            <a:chOff x="1763688" y="2243183"/>
            <a:chExt cx="5637018" cy="1041801"/>
          </a:xfrm>
        </p:grpSpPr>
        <p:sp>
          <p:nvSpPr>
            <p:cNvPr id="12" name="楕円 11">
              <a:extLst>
                <a:ext uri="{FF2B5EF4-FFF2-40B4-BE49-F238E27FC236}">
                  <a16:creationId xmlns:a16="http://schemas.microsoft.com/office/drawing/2014/main" id="{01E0BE8A-FCF1-468D-B692-5B4EB4F68985}"/>
                </a:ext>
              </a:extLst>
            </p:cNvPr>
            <p:cNvSpPr/>
            <p:nvPr/>
          </p:nvSpPr>
          <p:spPr>
            <a:xfrm>
              <a:off x="4355976" y="2243183"/>
              <a:ext cx="3044730" cy="1041801"/>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n-ea"/>
                </a:rPr>
                <a:t>事業継続</a:t>
              </a:r>
            </a:p>
          </p:txBody>
        </p:sp>
        <p:sp>
          <p:nvSpPr>
            <p:cNvPr id="14" name="楕円 13">
              <a:extLst>
                <a:ext uri="{FF2B5EF4-FFF2-40B4-BE49-F238E27FC236}">
                  <a16:creationId xmlns:a16="http://schemas.microsoft.com/office/drawing/2014/main" id="{587FBD72-93C9-4B3D-B95D-F088F9D43071}"/>
                </a:ext>
              </a:extLst>
            </p:cNvPr>
            <p:cNvSpPr/>
            <p:nvPr/>
          </p:nvSpPr>
          <p:spPr>
            <a:xfrm>
              <a:off x="1763688" y="2243184"/>
              <a:ext cx="2952328" cy="1041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防　災</a:t>
              </a:r>
            </a:p>
          </p:txBody>
        </p:sp>
      </p:gr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4912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pPr>
              <a:defRPr/>
            </a:pPr>
            <a:fld id="{21461733-3FA3-47F5-BFDE-E5F734D5D3FD}" type="slidenum">
              <a:rPr lang="en-US" altLang="ja-JP" smtClean="0"/>
              <a:pPr>
                <a:defRPr/>
              </a:pPr>
              <a:t>17</a:t>
            </a:fld>
            <a:endParaRPr lang="en-US" altLang="ja-JP"/>
          </a:p>
        </p:txBody>
      </p:sp>
    </p:spTree>
    <p:custDataLst>
      <p:tags r:id="rId1"/>
    </p:custDataLst>
    <p:extLst>
      <p:ext uri="{BB962C8B-B14F-4D97-AF65-F5344CB8AC3E}">
        <p14:creationId xmlns:p14="http://schemas.microsoft.com/office/powerpoint/2010/main" val="51181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dirty="0"/>
              <a:t>２．ガイドラインについて</a:t>
            </a:r>
            <a:endParaRPr lang="en-US" altLang="ja-JP" sz="4800" dirty="0"/>
          </a:p>
        </p:txBody>
      </p:sp>
      <p:pic>
        <p:nvPicPr>
          <p:cNvPr id="2416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18</a:t>
            </a:fld>
            <a:endParaRPr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Oval 2"/>
          <p:cNvSpPr>
            <a:spLocks noChangeArrowheads="1"/>
          </p:cNvSpPr>
          <p:nvPr/>
        </p:nvSpPr>
        <p:spPr bwMode="auto">
          <a:xfrm>
            <a:off x="2865438" y="3573463"/>
            <a:ext cx="3167062" cy="12255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pic>
        <p:nvPicPr>
          <p:cNvPr id="4100" name="Picture 9" descr="MCj039472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0" y="3213101"/>
            <a:ext cx="5397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MC90041843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3" y="1628775"/>
            <a:ext cx="14398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5"/>
          <p:cNvSpPr>
            <a:spLocks noChangeArrowheads="1"/>
          </p:cNvSpPr>
          <p:nvPr/>
        </p:nvSpPr>
        <p:spPr bwMode="auto">
          <a:xfrm>
            <a:off x="525016" y="505117"/>
            <a:ext cx="9540552" cy="936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b="1" dirty="0">
                <a:solidFill>
                  <a:schemeClr val="tx2"/>
                </a:solidFill>
                <a:latin typeface="メイリオ" panose="020B0604030504040204" pitchFamily="50" charset="-128"/>
                <a:ea typeface="メイリオ" panose="020B0604030504040204" pitchFamily="50" charset="-128"/>
              </a:rPr>
              <a:t>事故をもたらす要素</a:t>
            </a:r>
            <a:r>
              <a:rPr lang="ja-JP" altLang="en-US" sz="2000" dirty="0">
                <a:solidFill>
                  <a:schemeClr val="tx2"/>
                </a:solidFill>
                <a:latin typeface="メイリオ" panose="020B0604030504040204" pitchFamily="50" charset="-128"/>
                <a:ea typeface="メイリオ" panose="020B0604030504040204" pitchFamily="50" charset="-128"/>
              </a:rPr>
              <a:t>　→　</a:t>
            </a:r>
            <a:r>
              <a:rPr lang="ja-JP" altLang="en-US" sz="2000" b="1" dirty="0">
                <a:solidFill>
                  <a:schemeClr val="tx2"/>
                </a:solidFill>
                <a:latin typeface="メイリオ" panose="020B0604030504040204" pitchFamily="50" charset="-128"/>
                <a:ea typeface="メイリオ" panose="020B0604030504040204" pitchFamily="50" charset="-128"/>
              </a:rPr>
              <a:t>管理対象とすべき「</a:t>
            </a:r>
            <a:r>
              <a:rPr lang="ja-JP" altLang="en-US" sz="2000" b="1" u="sng" dirty="0">
                <a:solidFill>
                  <a:srgbClr val="FF0000"/>
                </a:solidFill>
                <a:latin typeface="メイリオ" panose="020B0604030504040204" pitchFamily="50" charset="-128"/>
                <a:ea typeface="メイリオ" panose="020B0604030504040204" pitchFamily="50" charset="-128"/>
              </a:rPr>
              <a:t>脅威（ハザード）</a:t>
            </a:r>
            <a:r>
              <a:rPr lang="ja-JP" altLang="en-US" sz="2000" b="1" dirty="0">
                <a:solidFill>
                  <a:schemeClr val="tx2"/>
                </a:solidFill>
                <a:latin typeface="メイリオ" panose="020B0604030504040204" pitchFamily="50" charset="-128"/>
                <a:ea typeface="メイリオ" panose="020B0604030504040204" pitchFamily="50" charset="-128"/>
              </a:rPr>
              <a:t>」</a:t>
            </a:r>
          </a:p>
        </p:txBody>
      </p:sp>
      <p:sp>
        <p:nvSpPr>
          <p:cNvPr id="4103" name="Text Box 6"/>
          <p:cNvSpPr txBox="1">
            <a:spLocks noChangeArrowheads="1"/>
          </p:cNvSpPr>
          <p:nvPr/>
        </p:nvSpPr>
        <p:spPr bwMode="auto">
          <a:xfrm>
            <a:off x="6716714" y="1259756"/>
            <a:ext cx="3057269" cy="2385268"/>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自然要因</a:t>
            </a:r>
            <a:br>
              <a:rPr lang="ja-JP" altLang="en-US"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（自然ハザード）</a:t>
            </a:r>
          </a:p>
          <a:p>
            <a:pPr eaLnBrk="1" hangingPunct="1">
              <a:spcBef>
                <a:spcPct val="5000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地震、津波、台風、豪雨、洪水、豪雪</a:t>
            </a:r>
            <a:r>
              <a:rPr lang="ja-JP" altLang="en-US" sz="1800" dirty="0">
                <a:latin typeface="メイリオ" panose="020B0604030504040204" pitchFamily="50" charset="-128"/>
                <a:ea typeface="メイリオ" panose="020B0604030504040204" pitchFamily="50" charset="-128"/>
              </a:rPr>
              <a:t>・・・</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小動物、鳥・・・</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ウイルス、病原菌・・</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防災／衛生管理が必要</a:t>
            </a:r>
            <a:r>
              <a:rPr lang="en-US" altLang="ja-JP" sz="1800" dirty="0">
                <a:latin typeface="メイリオ" panose="020B0604030504040204" pitchFamily="50" charset="-128"/>
                <a:ea typeface="メイリオ" panose="020B0604030504040204" pitchFamily="50" charset="-128"/>
              </a:rPr>
              <a:t>】</a:t>
            </a:r>
          </a:p>
        </p:txBody>
      </p:sp>
      <p:pic>
        <p:nvPicPr>
          <p:cNvPr id="4104" name="Picture 7" descr="MC90029086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96" y="1628776"/>
            <a:ext cx="13287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8"/>
          <p:cNvSpPr>
            <a:spLocks noChangeArrowheads="1"/>
          </p:cNvSpPr>
          <p:nvPr/>
        </p:nvSpPr>
        <p:spPr bwMode="auto">
          <a:xfrm rot="2661601">
            <a:off x="2360613" y="3068639"/>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6" name="AutoShape 9"/>
          <p:cNvSpPr>
            <a:spLocks noChangeArrowheads="1"/>
          </p:cNvSpPr>
          <p:nvPr/>
        </p:nvSpPr>
        <p:spPr bwMode="auto">
          <a:xfrm rot="7803518">
            <a:off x="5506244" y="2986882"/>
            <a:ext cx="719138" cy="720725"/>
          </a:xfrm>
          <a:prstGeom prst="rightArrow">
            <a:avLst>
              <a:gd name="adj1" fmla="val 50000"/>
              <a:gd name="adj2" fmla="val 25000"/>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7" name="Text Box 10"/>
          <p:cNvSpPr txBox="1">
            <a:spLocks noChangeArrowheads="1"/>
          </p:cNvSpPr>
          <p:nvPr/>
        </p:nvSpPr>
        <p:spPr bwMode="auto">
          <a:xfrm>
            <a:off x="6608764" y="3789363"/>
            <a:ext cx="3165219"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技術要因</a:t>
            </a:r>
            <a:br>
              <a:rPr lang="ja-JP" altLang="en-US"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（技術的ハザード）</a:t>
            </a:r>
          </a:p>
          <a:p>
            <a:pPr eaLnBrk="1" hangingPunct="1">
              <a:spcBef>
                <a:spcPct val="50000"/>
              </a:spcBef>
              <a:buFontTx/>
              <a:buNone/>
            </a:pPr>
            <a:r>
              <a:rPr lang="ja-JP" altLang="en-US" sz="1800" dirty="0">
                <a:latin typeface="メイリオ" panose="020B0604030504040204" pitchFamily="50" charset="-128"/>
                <a:ea typeface="メイリオ" panose="020B0604030504040204" pitchFamily="50" charset="-128"/>
              </a:rPr>
              <a:t>使われている技術</a:t>
            </a:r>
            <a:br>
              <a:rPr lang="ja-JP" altLang="en-US" sz="1800" dirty="0">
                <a:latin typeface="メイリオ" panose="020B0604030504040204" pitchFamily="50" charset="-128"/>
                <a:ea typeface="メイリオ" panose="020B0604030504040204" pitchFamily="50" charset="-128"/>
              </a:rPr>
            </a:br>
            <a:r>
              <a:rPr lang="ja-JP" altLang="en-US" sz="1800" b="1" dirty="0">
                <a:solidFill>
                  <a:srgbClr val="FF0000"/>
                </a:solidFill>
                <a:latin typeface="メイリオ" panose="020B0604030504040204" pitchFamily="50" charset="-128"/>
                <a:ea typeface="メイリオ" panose="020B0604030504040204" pitchFamily="50" charset="-128"/>
              </a:rPr>
              <a:t>設備機器の老朽化</a:t>
            </a:r>
            <a:r>
              <a:rPr lang="ja-JP" altLang="en-US" sz="1800" dirty="0">
                <a:latin typeface="メイリオ" panose="020B0604030504040204" pitchFamily="50" charset="-128"/>
                <a:ea typeface="メイリオ" panose="020B0604030504040204" pitchFamily="50" charset="-128"/>
              </a:rPr>
              <a:t>・・・</a:t>
            </a:r>
            <a:br>
              <a:rPr lang="ja-JP" altLang="en-US" sz="1800" dirty="0">
                <a:solidFill>
                  <a:srgbClr val="FF0000"/>
                </a:solidFill>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技術リスク管理が必要</a:t>
            </a:r>
            <a:r>
              <a:rPr lang="en-US" altLang="ja-JP" sz="1800" dirty="0">
                <a:latin typeface="メイリオ" panose="020B0604030504040204" pitchFamily="50" charset="-128"/>
                <a:ea typeface="メイリオ" panose="020B0604030504040204" pitchFamily="50" charset="-128"/>
              </a:rPr>
              <a:t>】</a:t>
            </a:r>
          </a:p>
        </p:txBody>
      </p:sp>
      <p:sp>
        <p:nvSpPr>
          <p:cNvPr id="4108" name="AutoShape 11"/>
          <p:cNvSpPr>
            <a:spLocks noChangeArrowheads="1"/>
          </p:cNvSpPr>
          <p:nvPr/>
        </p:nvSpPr>
        <p:spPr bwMode="auto">
          <a:xfrm rot="-9576514">
            <a:off x="5745163" y="4724401"/>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09" name="Text Box 12"/>
          <p:cNvSpPr txBox="1">
            <a:spLocks noChangeArrowheads="1"/>
          </p:cNvSpPr>
          <p:nvPr/>
        </p:nvSpPr>
        <p:spPr bwMode="auto">
          <a:xfrm>
            <a:off x="128464" y="4954523"/>
            <a:ext cx="3671441" cy="113877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人的要因</a:t>
            </a:r>
            <a:br>
              <a:rPr lang="ja-JP" altLang="en-US" dirty="0">
                <a:latin typeface="メイリオ" panose="020B0604030504040204" pitchFamily="50" charset="-128"/>
                <a:ea typeface="メイリオ" panose="020B0604030504040204" pitchFamily="50" charset="-128"/>
              </a:rPr>
            </a:br>
            <a:r>
              <a:rPr lang="ja-JP" altLang="en-US" sz="1800" b="1" dirty="0">
                <a:solidFill>
                  <a:srgbClr val="FF0000"/>
                </a:solidFill>
                <a:latin typeface="メイリオ" panose="020B0604030504040204" pitchFamily="50" charset="-128"/>
                <a:ea typeface="メイリオ" panose="020B0604030504040204" pitchFamily="50" charset="-128"/>
              </a:rPr>
              <a:t>欠員、うっかり、違反</a:t>
            </a:r>
            <a:r>
              <a:rPr lang="ja-JP" altLang="en-US" sz="1800" dirty="0">
                <a:latin typeface="メイリオ" panose="020B0604030504040204" pitchFamily="50" charset="-128"/>
                <a:ea typeface="メイリオ" panose="020B0604030504040204" pitchFamily="50" charset="-128"/>
              </a:rPr>
              <a:t>・・・</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ヒューマンエラー対策が必要</a:t>
            </a:r>
            <a:r>
              <a:rPr lang="en-US" altLang="ja-JP" sz="1800" dirty="0">
                <a:latin typeface="メイリオ" panose="020B0604030504040204" pitchFamily="50" charset="-128"/>
                <a:ea typeface="メイリオ" panose="020B0604030504040204" pitchFamily="50" charset="-128"/>
              </a:rPr>
              <a:t>】</a:t>
            </a:r>
            <a:endParaRPr lang="ja-JP" altLang="en-US" sz="1800" dirty="0">
              <a:latin typeface="メイリオ" panose="020B0604030504040204" pitchFamily="50" charset="-128"/>
              <a:ea typeface="メイリオ" panose="020B0604030504040204" pitchFamily="50" charset="-128"/>
            </a:endParaRPr>
          </a:p>
        </p:txBody>
      </p:sp>
      <p:sp>
        <p:nvSpPr>
          <p:cNvPr id="4110" name="AutoShape 13"/>
          <p:cNvSpPr>
            <a:spLocks noChangeArrowheads="1"/>
          </p:cNvSpPr>
          <p:nvPr/>
        </p:nvSpPr>
        <p:spPr bwMode="auto">
          <a:xfrm rot="20371285">
            <a:off x="1928813" y="4105328"/>
            <a:ext cx="792162" cy="720725"/>
          </a:xfrm>
          <a:prstGeom prst="rightArrow">
            <a:avLst>
              <a:gd name="adj1" fmla="val 50000"/>
              <a:gd name="adj2" fmla="val 27478"/>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4112" name="Text Box 15"/>
          <p:cNvSpPr txBox="1">
            <a:spLocks noChangeArrowheads="1"/>
          </p:cNvSpPr>
          <p:nvPr/>
        </p:nvSpPr>
        <p:spPr bwMode="auto">
          <a:xfrm>
            <a:off x="3800476" y="5303292"/>
            <a:ext cx="37941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対象要因</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サービス対象の量規制も必要</a:t>
            </a:r>
            <a:r>
              <a:rPr lang="en-US" altLang="ja-JP" sz="1800" dirty="0">
                <a:latin typeface="メイリオ" panose="020B0604030504040204" pitchFamily="50" charset="-128"/>
                <a:ea typeface="メイリオ" panose="020B0604030504040204" pitchFamily="50" charset="-128"/>
              </a:rPr>
              <a:t>】</a:t>
            </a:r>
          </a:p>
        </p:txBody>
      </p:sp>
      <p:grpSp>
        <p:nvGrpSpPr>
          <p:cNvPr id="4113" name="Group 16"/>
          <p:cNvGrpSpPr>
            <a:grpSpLocks/>
          </p:cNvGrpSpPr>
          <p:nvPr/>
        </p:nvGrpSpPr>
        <p:grpSpPr bwMode="auto">
          <a:xfrm>
            <a:off x="8383464" y="3687242"/>
            <a:ext cx="962025" cy="677862"/>
            <a:chOff x="4785" y="1979"/>
            <a:chExt cx="855" cy="563"/>
          </a:xfrm>
        </p:grpSpPr>
        <p:sp>
          <p:nvSpPr>
            <p:cNvPr id="4184" name="Gear"/>
            <p:cNvSpPr>
              <a:spLocks noEditPoints="1" noChangeArrowheads="1"/>
            </p:cNvSpPr>
            <p:nvPr/>
          </p:nvSpPr>
          <p:spPr bwMode="auto">
            <a:xfrm>
              <a:off x="5208" y="1979"/>
              <a:ext cx="303" cy="2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49 w 21600"/>
                <a:gd name="T13" fmla="*/ 3997 h 21600"/>
                <a:gd name="T14" fmla="*/ 17822 w 21600"/>
                <a:gd name="T15" fmla="*/ 1760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sp>
          <p:nvSpPr>
            <p:cNvPr id="4185" name="AutoShape 18"/>
            <p:cNvSpPr>
              <a:spLocks noEditPoints="1" noChangeArrowheads="1"/>
            </p:cNvSpPr>
            <p:nvPr/>
          </p:nvSpPr>
          <p:spPr bwMode="auto">
            <a:xfrm>
              <a:off x="4830" y="2084"/>
              <a:ext cx="363" cy="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03 w 21600"/>
                <a:gd name="T13" fmla="*/ 3992 h 21600"/>
                <a:gd name="T14" fmla="*/ 17851 w 21600"/>
                <a:gd name="T15" fmla="*/ 1760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sp>
          <p:nvSpPr>
            <p:cNvPr id="4186" name="AutoShape 19"/>
            <p:cNvSpPr>
              <a:spLocks noEditPoints="1" noChangeArrowheads="1"/>
            </p:cNvSpPr>
            <p:nvPr/>
          </p:nvSpPr>
          <p:spPr bwMode="auto">
            <a:xfrm>
              <a:off x="5057" y="2205"/>
              <a:ext cx="404" cy="3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4 w 21600"/>
                <a:gd name="T13" fmla="*/ 3974 h 21600"/>
                <a:gd name="T14" fmla="*/ 17857 w 21600"/>
                <a:gd name="T15" fmla="*/ 17626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FF"/>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latin typeface="メイリオ" panose="020B0604030504040204" pitchFamily="50" charset="-128"/>
                <a:ea typeface="メイリオ" panose="020B0604030504040204" pitchFamily="50" charset="-128"/>
              </a:endParaRPr>
            </a:p>
          </p:txBody>
        </p:sp>
        <p:pic>
          <p:nvPicPr>
            <p:cNvPr id="4187" name="Picture 20" descr="MC90042896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5" y="2205"/>
              <a:ext cx="8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4" name="Group 21"/>
          <p:cNvGrpSpPr>
            <a:grpSpLocks/>
          </p:cNvGrpSpPr>
          <p:nvPr/>
        </p:nvGrpSpPr>
        <p:grpSpPr bwMode="auto">
          <a:xfrm>
            <a:off x="4953000" y="6179393"/>
            <a:ext cx="433388" cy="488950"/>
            <a:chOff x="930" y="2296"/>
            <a:chExt cx="697" cy="626"/>
          </a:xfrm>
        </p:grpSpPr>
        <p:sp>
          <p:nvSpPr>
            <p:cNvPr id="4172" name="Freeform 22"/>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3" name="Freeform 23"/>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4" name="Freeform 24"/>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5" name="Freeform 25"/>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6" name="Freeform 26"/>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7" name="Freeform 27"/>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8" name="Freeform 28"/>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9" name="Freeform 29"/>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0" name="Freeform 30"/>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1" name="Freeform 31"/>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2" name="Freeform 32"/>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83" name="Freeform 33"/>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5" name="Group 34"/>
          <p:cNvGrpSpPr>
            <a:grpSpLocks/>
          </p:cNvGrpSpPr>
          <p:nvPr/>
        </p:nvGrpSpPr>
        <p:grpSpPr bwMode="auto">
          <a:xfrm>
            <a:off x="4448175" y="6252418"/>
            <a:ext cx="433388" cy="488950"/>
            <a:chOff x="930" y="2296"/>
            <a:chExt cx="697" cy="626"/>
          </a:xfrm>
        </p:grpSpPr>
        <p:sp>
          <p:nvSpPr>
            <p:cNvPr id="4160" name="Freeform 35"/>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1" name="Freeform 36"/>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2" name="Freeform 37"/>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3" name="Freeform 38"/>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4" name="Freeform 39"/>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5" name="Freeform 40"/>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6" name="Freeform 41"/>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7" name="Freeform 42"/>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8" name="Freeform 43"/>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69" name="Freeform 44"/>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0" name="Freeform 45"/>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71" name="Freeform 46"/>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6" name="Group 47"/>
          <p:cNvGrpSpPr>
            <a:grpSpLocks/>
          </p:cNvGrpSpPr>
          <p:nvPr/>
        </p:nvGrpSpPr>
        <p:grpSpPr bwMode="auto">
          <a:xfrm>
            <a:off x="4016375" y="6179393"/>
            <a:ext cx="433388" cy="488950"/>
            <a:chOff x="930" y="2296"/>
            <a:chExt cx="697" cy="626"/>
          </a:xfrm>
        </p:grpSpPr>
        <p:sp>
          <p:nvSpPr>
            <p:cNvPr id="4148" name="Freeform 48"/>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9" name="Freeform 49"/>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0" name="Freeform 50"/>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1" name="Freeform 51"/>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2" name="Freeform 52"/>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3" name="Freeform 53"/>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4" name="Freeform 54"/>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5" name="Freeform 55"/>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6" name="Freeform 56"/>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7" name="Freeform 57"/>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8" name="Freeform 58"/>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59" name="Freeform 59"/>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7" name="Group 60"/>
          <p:cNvGrpSpPr>
            <a:grpSpLocks/>
          </p:cNvGrpSpPr>
          <p:nvPr/>
        </p:nvGrpSpPr>
        <p:grpSpPr bwMode="auto">
          <a:xfrm>
            <a:off x="5384800" y="6252418"/>
            <a:ext cx="433388" cy="488950"/>
            <a:chOff x="930" y="2296"/>
            <a:chExt cx="697" cy="626"/>
          </a:xfrm>
        </p:grpSpPr>
        <p:sp>
          <p:nvSpPr>
            <p:cNvPr id="4136" name="Freeform 61"/>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7" name="Freeform 62"/>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8" name="Freeform 63"/>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9" name="Freeform 64"/>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0" name="Freeform 65"/>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1" name="Freeform 66"/>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2" name="Freeform 67"/>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3" name="Freeform 68"/>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4" name="Freeform 69"/>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5" name="Freeform 70"/>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6" name="Freeform 71"/>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47" name="Freeform 72"/>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grpSp>
        <p:nvGrpSpPr>
          <p:cNvPr id="4118" name="Group 73"/>
          <p:cNvGrpSpPr>
            <a:grpSpLocks/>
          </p:cNvGrpSpPr>
          <p:nvPr/>
        </p:nvGrpSpPr>
        <p:grpSpPr bwMode="auto">
          <a:xfrm>
            <a:off x="5889625" y="6252418"/>
            <a:ext cx="433388" cy="488950"/>
            <a:chOff x="930" y="2296"/>
            <a:chExt cx="697" cy="626"/>
          </a:xfrm>
        </p:grpSpPr>
        <p:sp>
          <p:nvSpPr>
            <p:cNvPr id="4124" name="Freeform 74"/>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5" name="Freeform 75"/>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6" name="Freeform 76"/>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7" name="Freeform 77"/>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8" name="Freeform 78"/>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29" name="Freeform 79"/>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0" name="Freeform 80"/>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1" name="Freeform 81"/>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2" name="Freeform 82"/>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3" name="Freeform 83"/>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4" name="Freeform 84"/>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4135" name="Freeform 85"/>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a typeface="メイリオ" panose="020B0604030504040204" pitchFamily="50" charset="-128"/>
              </a:endParaRPr>
            </a:p>
          </p:txBody>
        </p:sp>
      </p:grpSp>
      <p:sp>
        <p:nvSpPr>
          <p:cNvPr id="4119" name="Text Box 86"/>
          <p:cNvSpPr txBox="1">
            <a:spLocks noChangeArrowheads="1"/>
          </p:cNvSpPr>
          <p:nvPr/>
        </p:nvSpPr>
        <p:spPr bwMode="auto">
          <a:xfrm>
            <a:off x="1740878" y="1268721"/>
            <a:ext cx="3442998"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dirty="0">
                <a:latin typeface="メイリオ" panose="020B0604030504040204" pitchFamily="50" charset="-128"/>
                <a:ea typeface="メイリオ" panose="020B0604030504040204" pitchFamily="50" charset="-128"/>
              </a:rPr>
              <a:t>社会要因</a:t>
            </a:r>
            <a:br>
              <a:rPr lang="ja-JP" altLang="en-US"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（社会的ハザード）</a:t>
            </a:r>
          </a:p>
          <a:p>
            <a:pPr eaLnBrk="1" hangingPunct="1">
              <a:spcBef>
                <a:spcPct val="50000"/>
              </a:spcBef>
              <a:buFontTx/>
              <a:buNone/>
            </a:pPr>
            <a:r>
              <a:rPr lang="ja-JP" altLang="en-US" sz="1800" dirty="0">
                <a:latin typeface="メイリオ" panose="020B0604030504040204" pitchFamily="50" charset="-128"/>
                <a:ea typeface="メイリオ" panose="020B0604030504040204" pitchFamily="50" charset="-128"/>
              </a:rPr>
              <a:t>泥棒、いたずら、</a:t>
            </a:r>
            <a:r>
              <a:rPr lang="ja-JP" altLang="en-US" sz="1800" b="1" dirty="0">
                <a:solidFill>
                  <a:srgbClr val="FF0000"/>
                </a:solidFill>
                <a:latin typeface="メイリオ" panose="020B0604030504040204" pitchFamily="50" charset="-128"/>
                <a:ea typeface="メイリオ" panose="020B0604030504040204" pitchFamily="50" charset="-128"/>
              </a:rPr>
              <a:t>テロ</a:t>
            </a:r>
            <a:r>
              <a:rPr lang="ja-JP" altLang="en-US" sz="1800" dirty="0">
                <a:latin typeface="メイリオ" panose="020B0604030504040204" pitchFamily="50" charset="-128"/>
                <a:ea typeface="メイリオ" panose="020B0604030504040204" pitchFamily="50" charset="-128"/>
              </a:rPr>
              <a:t>　・・・</a:t>
            </a:r>
            <a:br>
              <a:rPr lang="ja-JP" altLang="en-US" sz="1800" dirty="0">
                <a:latin typeface="メイリオ" panose="020B0604030504040204" pitchFamily="50" charset="-128"/>
                <a:ea typeface="メイリオ" panose="020B0604030504040204" pitchFamily="50" charset="-128"/>
              </a:rPr>
            </a:b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防犯／セキュリティが必要</a:t>
            </a:r>
            <a:r>
              <a:rPr lang="en-US" altLang="ja-JP" sz="1800" dirty="0">
                <a:latin typeface="メイリオ" panose="020B0604030504040204" pitchFamily="50" charset="-128"/>
                <a:ea typeface="メイリオ" panose="020B0604030504040204" pitchFamily="50" charset="-128"/>
              </a:rPr>
              <a:t>】</a:t>
            </a:r>
          </a:p>
        </p:txBody>
      </p:sp>
      <p:pic>
        <p:nvPicPr>
          <p:cNvPr id="4120" name="Picture 87" descr="MC90007900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9038" y="3284539"/>
            <a:ext cx="1511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91" descr="MC90044174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92413" y="357346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93" descr="MC900417996[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8538" y="3789363"/>
            <a:ext cx="12239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94" descr="MC90038258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3500" y="3716338"/>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7257256" y="5735036"/>
            <a:ext cx="2471426" cy="830997"/>
          </a:xfrm>
          <a:prstGeom prst="rect">
            <a:avLst/>
          </a:prstGeom>
          <a:noFill/>
        </p:spPr>
        <p:txBody>
          <a:bodyPr wrap="square" rtlCol="0">
            <a:spAutoFit/>
          </a:bodyPr>
          <a:lstStyle/>
          <a:p>
            <a:pPr algn="just"/>
            <a:r>
              <a:rPr lang="ja-JP" altLang="en-US" sz="1600" dirty="0">
                <a:latin typeface="メイリオ" panose="020B0604030504040204" pitchFamily="50" charset="-128"/>
                <a:ea typeface="メイリオ" panose="020B0604030504040204" pitchFamily="50" charset="-128"/>
              </a:rPr>
              <a:t>出典：</a:t>
            </a:r>
          </a:p>
          <a:p>
            <a:pPr algn="just"/>
            <a:r>
              <a:rPr lang="ja-JP" altLang="en-US" sz="1600" dirty="0">
                <a:latin typeface="メイリオ" panose="020B0604030504040204" pitchFamily="50" charset="-128"/>
                <a:ea typeface="メイリオ" panose="020B0604030504040204" pitchFamily="50" charset="-128"/>
              </a:rPr>
              <a:t>早稲田大学 小松原教授講義資料より修正引用</a:t>
            </a:r>
          </a:p>
        </p:txBody>
      </p:sp>
      <p:sp>
        <p:nvSpPr>
          <p:cNvPr id="4111" name="AutoShape 14"/>
          <p:cNvSpPr>
            <a:spLocks noChangeArrowheads="1"/>
          </p:cNvSpPr>
          <p:nvPr/>
        </p:nvSpPr>
        <p:spPr bwMode="auto">
          <a:xfrm>
            <a:off x="4005263" y="4866186"/>
            <a:ext cx="863600" cy="435022"/>
          </a:xfrm>
          <a:prstGeom prst="upArrow">
            <a:avLst>
              <a:gd name="adj1" fmla="val 50000"/>
              <a:gd name="adj2" fmla="val 43684"/>
            </a:avLst>
          </a:prstGeom>
          <a:solidFill>
            <a:srgbClr val="96969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95" name="正方形/長方形 94"/>
          <p:cNvSpPr/>
          <p:nvPr/>
        </p:nvSpPr>
        <p:spPr>
          <a:xfrm>
            <a:off x="6753200" y="1196752"/>
            <a:ext cx="2663850" cy="238549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5362" name="Picture 2">
            <a:extLst>
              <a:ext uri="{FF2B5EF4-FFF2-40B4-BE49-F238E27FC236}">
                <a16:creationId xmlns:a16="http://schemas.microsoft.com/office/drawing/2014/main" id="{294E7B52-D0BA-4082-ADC4-BD3634F117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7844" y="764705"/>
            <a:ext cx="357659" cy="357659"/>
          </a:xfrm>
          <a:prstGeom prst="rect">
            <a:avLst/>
          </a:prstGeom>
          <a:noFill/>
          <a:extLst>
            <a:ext uri="{909E8E84-426E-40DD-AFC4-6F175D3DCCD1}">
              <a14:hiddenFill xmlns:a14="http://schemas.microsoft.com/office/drawing/2010/main">
                <a:solidFill>
                  <a:srgbClr val="FFFFFF"/>
                </a:solidFill>
              </a14:hiddenFill>
            </a:ext>
          </a:extLst>
        </p:spPr>
      </p:pic>
      <p:sp>
        <p:nvSpPr>
          <p:cNvPr id="98" name="Text Box 45"/>
          <p:cNvSpPr txBox="1">
            <a:spLocks noChangeArrowheads="1"/>
          </p:cNvSpPr>
          <p:nvPr/>
        </p:nvSpPr>
        <p:spPr bwMode="auto">
          <a:xfrm>
            <a:off x="271463" y="156121"/>
            <a:ext cx="9244012" cy="535531"/>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安全管理対象とすべき「脅威（ハザード）｝</a:t>
            </a:r>
            <a:endParaRPr lang="ja-JP" altLang="en-US" sz="2800" b="1" dirty="0"/>
          </a:p>
        </p:txBody>
      </p:sp>
      <p:sp>
        <p:nvSpPr>
          <p:cNvPr id="3" name="スライド番号プレースホルダー 2"/>
          <p:cNvSpPr>
            <a:spLocks noGrp="1"/>
          </p:cNvSpPr>
          <p:nvPr>
            <p:ph type="sldNum" sz="quarter" idx="12"/>
          </p:nvPr>
        </p:nvSpPr>
        <p:spPr>
          <a:xfrm>
            <a:off x="7557135" y="6338763"/>
            <a:ext cx="2311400" cy="476250"/>
          </a:xfrm>
        </p:spPr>
        <p:txBody>
          <a:bodyPr/>
          <a:lstStyle/>
          <a:p>
            <a:pPr>
              <a:defRPr/>
            </a:pPr>
            <a:fld id="{D3296798-D5F8-44CD-B17E-A85690632780}" type="slidenum">
              <a:rPr lang="en-US" altLang="ja-JP" smtClean="0"/>
              <a:pPr>
                <a:defRPr/>
              </a:pPr>
              <a:t>19</a:t>
            </a:fld>
            <a:endParaRPr lang="en-US" altLang="ja-JP" dirty="0"/>
          </a:p>
        </p:txBody>
      </p:sp>
    </p:spTree>
    <p:custDataLst>
      <p:tags r:id="rId1"/>
    </p:custDataLst>
    <p:extLst>
      <p:ext uri="{BB962C8B-B14F-4D97-AF65-F5344CB8AC3E}">
        <p14:creationId xmlns:p14="http://schemas.microsoft.com/office/powerpoint/2010/main" val="3009424765"/>
      </p:ext>
    </p:extLst>
  </p:cSld>
  <p:clrMapOvr>
    <a:masterClrMapping/>
  </p:clrMapOvr>
  <mc:AlternateContent xmlns:mc="http://schemas.openxmlformats.org/markup-compatibility/2006" xmlns:p14="http://schemas.microsoft.com/office/powerpoint/2010/main">
    <mc:Choice Requires="p14">
      <p:transition spd="slow" p14:dur="2000" advTm="86229"/>
    </mc:Choice>
    <mc:Fallback xmlns="">
      <p:transition spd="slow" advTm="862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4"/>
          <p:cNvSpPr>
            <a:spLocks noChangeArrowheads="1"/>
          </p:cNvSpPr>
          <p:nvPr/>
        </p:nvSpPr>
        <p:spPr bwMode="auto">
          <a:xfrm>
            <a:off x="742950" y="44450"/>
            <a:ext cx="8420100" cy="576263"/>
          </a:xfrm>
          <a:prstGeom prst="rect">
            <a:avLst/>
          </a:prstGeom>
          <a:solidFill>
            <a:srgbClr val="CCECFF"/>
          </a:solidFill>
          <a:ln>
            <a:noFill/>
          </a:ln>
          <a:effectLst>
            <a:outerShdw dist="8980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rPr>
              <a:t>注意事項及び推奨事項</a:t>
            </a:r>
          </a:p>
        </p:txBody>
      </p:sp>
      <p:sp>
        <p:nvSpPr>
          <p:cNvPr id="5124" name="Rectangle 5"/>
          <p:cNvSpPr>
            <a:spLocks noChangeArrowheads="1"/>
          </p:cNvSpPr>
          <p:nvPr/>
        </p:nvSpPr>
        <p:spPr bwMode="auto">
          <a:xfrm>
            <a:off x="0" y="765175"/>
            <a:ext cx="9775825" cy="6048375"/>
          </a:xfrm>
          <a:prstGeom prst="rect">
            <a:avLst/>
          </a:prstGeom>
          <a:noFill/>
          <a:ln w="9525">
            <a:noFill/>
            <a:miter lim="800000"/>
            <a:headEnd/>
            <a:tailEnd/>
          </a:ln>
        </p:spPr>
        <p:txBody>
          <a:bodyPr/>
          <a:lstStyle/>
          <a:p>
            <a:pPr marL="342900" indent="-342900" eaLnBrk="1" hangingPunct="1">
              <a:spcBef>
                <a:spcPct val="20000"/>
              </a:spcBef>
              <a:defRPr/>
            </a:pPr>
            <a:r>
              <a:rPr lang="ja-JP" altLang="en-US" sz="2400" dirty="0">
                <a:latin typeface="+mn-ea"/>
                <a:ea typeface="+mn-ea"/>
              </a:rPr>
              <a:t>１．本講義は、輸送の安全に関する担当者の皆様が、社内でガイドラインに関する説明・教育を行う際の参考にしていただくことを目的としています。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２．本資料は、</a:t>
            </a:r>
            <a:r>
              <a:rPr lang="en-US" altLang="ja-JP" sz="2400" dirty="0">
                <a:latin typeface="+mn-ea"/>
                <a:ea typeface="+mn-ea"/>
              </a:rPr>
              <a:t> </a:t>
            </a:r>
            <a:r>
              <a:rPr lang="en-US" altLang="ja-JP" sz="2400" dirty="0">
                <a:latin typeface="+mn-ea"/>
                <a:ea typeface="+mn-ea"/>
                <a:hlinkClick r:id="rId3"/>
              </a:rPr>
              <a:t>http://www.mlit.go.jp/unyuanzen/seminar.html</a:t>
            </a:r>
            <a:r>
              <a:rPr lang="ja-JP" altLang="en-US" sz="2400" dirty="0">
                <a:latin typeface="+mn-ea"/>
                <a:ea typeface="+mn-ea"/>
              </a:rPr>
              <a:t>　で公開しています。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３．スライドを紙媒体で配布する場合は、読みやすさの観点からＡ４用紙一枚につき</a:t>
            </a:r>
            <a:r>
              <a:rPr lang="ja-JP" altLang="en-US" sz="2400" dirty="0">
                <a:solidFill>
                  <a:srgbClr val="FF0000"/>
                </a:solidFill>
                <a:latin typeface="+mn-ea"/>
                <a:ea typeface="+mn-ea"/>
              </a:rPr>
              <a:t>スライド二枚の両面見開き印刷</a:t>
            </a:r>
            <a:r>
              <a:rPr lang="ja-JP" altLang="en-US" sz="2400" dirty="0">
                <a:latin typeface="+mn-ea"/>
                <a:ea typeface="+mn-ea"/>
              </a:rPr>
              <a:t>が適当です。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algn="just">
              <a:spcAft>
                <a:spcPts val="0"/>
              </a:spcAft>
            </a:pPr>
            <a:r>
              <a:rPr lang="ja-JP" altLang="en-US" sz="2400" dirty="0">
                <a:latin typeface="+mn-ea"/>
                <a:ea typeface="+mn-ea"/>
              </a:rPr>
              <a:t>４．令和５年ガイドラインの主な改訂事項には、</a:t>
            </a:r>
            <a:r>
              <a:rPr lang="ja-JP" altLang="ja-JP" sz="2400" kern="100" dirty="0">
                <a:solidFill>
                  <a:srgbClr val="000000"/>
                </a:solidFill>
                <a:latin typeface="+mn-ea"/>
                <a:ea typeface="+mn-ea"/>
              </a:rPr>
              <a:t>文頭から文末に</a:t>
            </a:r>
            <a:r>
              <a:rPr lang="ja-JP" altLang="ja-JP" sz="2400" kern="100" dirty="0">
                <a:solidFill>
                  <a:srgbClr val="000000"/>
                </a:solidFill>
                <a:latin typeface="Century" panose="02040604050505020304" pitchFamily="18" charset="0"/>
                <a:ea typeface="ＭＳ 明朝" panose="02020609040205080304" pitchFamily="17" charset="-128"/>
              </a:rPr>
              <a:t>★</a:t>
            </a:r>
            <a:r>
              <a:rPr lang="ja-JP" altLang="en-US" sz="2400" dirty="0">
                <a:latin typeface="+mn-ea"/>
                <a:ea typeface="+mn-ea"/>
              </a:rPr>
              <a:t>を付して</a:t>
            </a:r>
            <a:endParaRPr lang="en-US" altLang="ja-JP" sz="2400" dirty="0">
              <a:latin typeface="+mn-ea"/>
              <a:ea typeface="+mn-ea"/>
            </a:endParaRPr>
          </a:p>
          <a:p>
            <a:pPr algn="just">
              <a:spcAft>
                <a:spcPts val="0"/>
              </a:spcAft>
            </a:pPr>
            <a:r>
              <a:rPr lang="ja-JP" altLang="en-US" sz="2400" dirty="0">
                <a:latin typeface="+mn-ea"/>
                <a:ea typeface="+mn-ea"/>
              </a:rPr>
              <a:t>　　あります。</a:t>
            </a:r>
            <a:endParaRPr lang="en-US" altLang="ja-JP" sz="2400" dirty="0">
              <a:latin typeface="+mn-ea"/>
              <a:ea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５．ガイドラインの</a:t>
            </a:r>
            <a:r>
              <a:rPr lang="ja-JP" altLang="en-US" sz="2400" dirty="0">
                <a:latin typeface="+mn-ea"/>
              </a:rPr>
              <a:t>「（７）事故、ヒヤリ･ハット情報の収集・活用」及び「（１１）内部監査」、「（１２）マネジメントレビューと継続的改善」は、上記２．において別の専門資料を用意しています。</a:t>
            </a:r>
            <a:endParaRPr lang="en-US" altLang="ja-JP" sz="2400" dirty="0">
              <a:latin typeface="+mn-ea"/>
            </a:endParaRPr>
          </a:p>
          <a:p>
            <a:pPr marL="342900" indent="-342900" eaLnBrk="1" hangingPunct="1">
              <a:spcBef>
                <a:spcPct val="20000"/>
              </a:spcBef>
              <a:defRPr/>
            </a:pPr>
            <a:endParaRPr lang="en-US" altLang="ja-JP" sz="1000" dirty="0">
              <a:latin typeface="+mn-ea"/>
              <a:ea typeface="+mn-ea"/>
            </a:endParaRPr>
          </a:p>
          <a:p>
            <a:pPr marL="342900" indent="-342900" eaLnBrk="1" hangingPunct="1">
              <a:spcBef>
                <a:spcPct val="20000"/>
              </a:spcBef>
              <a:defRPr/>
            </a:pPr>
            <a:r>
              <a:rPr lang="ja-JP" altLang="en-US" sz="2400" dirty="0">
                <a:latin typeface="+mn-ea"/>
                <a:ea typeface="+mn-ea"/>
              </a:rPr>
              <a:t>６．引用、転用の際は、大臣官房運輸安全監理官室にお問い合わせ下さい。</a:t>
            </a:r>
          </a:p>
          <a:p>
            <a:pPr marL="342900" indent="-342900" eaLnBrk="1" hangingPunct="1">
              <a:spcBef>
                <a:spcPct val="20000"/>
              </a:spcBef>
              <a:defRPr/>
            </a:pPr>
            <a:endParaRPr lang="en-US" altLang="ja-JP" sz="2400" dirty="0">
              <a:latin typeface="+mn-ea"/>
              <a:ea typeface="+mn-ea"/>
            </a:endParaRPr>
          </a:p>
          <a:p>
            <a:pPr marL="342900" indent="-342900" eaLnBrk="1" hangingPunct="1">
              <a:spcBef>
                <a:spcPct val="20000"/>
              </a:spcBef>
              <a:defRPr/>
            </a:pPr>
            <a:endParaRPr lang="en-US" altLang="ja-JP" sz="2400" dirty="0">
              <a:latin typeface="+mn-ea"/>
              <a:ea typeface="+mn-ea"/>
            </a:endParaRPr>
          </a:p>
          <a:p>
            <a:pPr marL="342900" indent="-342900" eaLnBrk="1" hangingPunct="1">
              <a:spcBef>
                <a:spcPct val="20000"/>
              </a:spcBef>
              <a:defRPr/>
            </a:pPr>
            <a:endParaRPr lang="en-US" altLang="ja-JP" dirty="0">
              <a:latin typeface="Arial" charset="0"/>
            </a:endParaRPr>
          </a:p>
          <a:p>
            <a:pPr marL="342900" indent="-342900" eaLnBrk="1" hangingPunct="1">
              <a:spcBef>
                <a:spcPct val="20000"/>
              </a:spcBef>
              <a:defRPr/>
            </a:pPr>
            <a:r>
              <a:rPr lang="ja-JP" altLang="en-US" dirty="0">
                <a:latin typeface="Arial" charset="0"/>
              </a:rPr>
              <a:t>　</a:t>
            </a:r>
          </a:p>
        </p:txBody>
      </p:sp>
      <p:pic>
        <p:nvPicPr>
          <p:cNvPr id="2170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78725" y="6364312"/>
            <a:ext cx="2311400" cy="476250"/>
          </a:xfrm>
        </p:spPr>
        <p:txBody>
          <a:bodyPr/>
          <a:lstStyle/>
          <a:p>
            <a:pPr>
              <a:defRPr/>
            </a:pPr>
            <a:fld id="{D3296798-D5F8-44CD-B17E-A85690632780}" type="slidenum">
              <a:rPr lang="en-US" altLang="ja-JP" smtClean="0"/>
              <a:pPr>
                <a:defRPr/>
              </a:pPr>
              <a:t>2</a:t>
            </a:fld>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45"/>
          <p:cNvSpPr txBox="1">
            <a:spLocks noChangeArrowheads="1"/>
          </p:cNvSpPr>
          <p:nvPr/>
        </p:nvSpPr>
        <p:spPr bwMode="auto">
          <a:xfrm>
            <a:off x="271463" y="260350"/>
            <a:ext cx="9244012" cy="5365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dirty="0"/>
              <a:t>　ガイドラインの位置付け</a:t>
            </a:r>
            <a:endParaRPr lang="ja-JP" altLang="en-US" sz="2800" b="1" dirty="0"/>
          </a:p>
        </p:txBody>
      </p:sp>
      <p:sp>
        <p:nvSpPr>
          <p:cNvPr id="13315" name="テキスト ボックス 5"/>
          <p:cNvSpPr txBox="1">
            <a:spLocks noChangeArrowheads="1"/>
          </p:cNvSpPr>
          <p:nvPr/>
        </p:nvSpPr>
        <p:spPr bwMode="auto">
          <a:xfrm>
            <a:off x="200025" y="981075"/>
            <a:ext cx="9429750" cy="5324535"/>
          </a:xfrm>
          <a:prstGeom prst="rect">
            <a:avLst/>
          </a:prstGeom>
          <a:solidFill>
            <a:srgbClr val="FFC000">
              <a:alpha val="23000"/>
            </a:srgbClr>
          </a:solidFill>
          <a:ln w="9525">
            <a:solidFill>
              <a:srgbClr val="99FF33"/>
            </a:solidFill>
            <a:miter lim="800000"/>
            <a:headEnd/>
            <a:tailEnd/>
          </a:ln>
        </p:spPr>
        <p:txBody>
          <a:bodyPr>
            <a:spAutoFit/>
          </a:bodyPr>
          <a:lstStyle/>
          <a:p>
            <a:pPr algn="just" eaLnBrk="1" hangingPunct="1">
              <a:defRPr/>
            </a:pPr>
            <a:r>
              <a:rPr lang="ja-JP" altLang="en-US" sz="2600" dirty="0">
                <a:latin typeface="Arial" charset="0"/>
                <a:ea typeface="ＭＳ Ｐゴシック" charset="-128"/>
              </a:rPr>
              <a:t>　</a:t>
            </a:r>
            <a:r>
              <a:rPr lang="ja-JP" altLang="en-US" sz="2600" u="dbl" dirty="0">
                <a:uFill>
                  <a:solidFill>
                    <a:schemeClr val="accent2"/>
                  </a:solidFill>
                </a:uFill>
                <a:latin typeface="Arial" charset="0"/>
                <a:ea typeface="ＭＳ Ｐゴシック" charset="-128"/>
              </a:rPr>
              <a:t>本ガイドラインは、鉄道事業法、道路運送法、海上運送法、航空法等の規定により、事業者に「輸送の安全の確保が最も重要であることを自覚し、絶えず輸送の安全性の向上に努めなければならない」ことが求められていることに応じた</a:t>
            </a:r>
            <a:r>
              <a:rPr lang="ja-JP" altLang="en-US" sz="2600" dirty="0">
                <a:latin typeface="Arial" charset="0"/>
                <a:ea typeface="ＭＳ Ｐゴシック" charset="-128"/>
              </a:rPr>
              <a:t>事業者の安全管理体制の構築・改善に係る取組のねらいとその進め方の参考例を示すものである。そのため、事業者においては、</a:t>
            </a:r>
            <a:r>
              <a:rPr lang="ja-JP" altLang="en-US" sz="2600" dirty="0">
                <a:uFill>
                  <a:solidFill>
                    <a:schemeClr val="accent2"/>
                  </a:solidFill>
                </a:uFill>
                <a:latin typeface="Arial" charset="0"/>
                <a:ea typeface="ＭＳ Ｐゴシック" charset="-128"/>
              </a:rPr>
              <a:t>自社の状況に応じて</a:t>
            </a:r>
            <a:r>
              <a:rPr lang="ja-JP" altLang="en-US" sz="2600" dirty="0">
                <a:latin typeface="Arial" charset="0"/>
                <a:ea typeface="ＭＳ Ｐゴシック" charset="-128"/>
              </a:rPr>
              <a:t>、本ガイドラインを参考に、安全管理体制の構築・改善に向けた取組を進めることが期待される。</a:t>
            </a:r>
            <a:r>
              <a:rPr lang="ja-JP" altLang="en-US" sz="2200" dirty="0">
                <a:solidFill>
                  <a:srgbClr val="FF0000"/>
                </a:solidFill>
                <a:latin typeface="Arial" charset="0"/>
                <a:ea typeface="ＭＳ Ｐゴシック" charset="-128"/>
              </a:rPr>
              <a:t>（平たく言うと「</a:t>
            </a:r>
            <a:r>
              <a:rPr lang="ja-JP" altLang="en-US" sz="2200" b="1" dirty="0">
                <a:solidFill>
                  <a:srgbClr val="FF0000"/>
                </a:solidFill>
                <a:latin typeface="Arial" charset="0"/>
                <a:ea typeface="ＭＳ Ｐゴシック" charset="-128"/>
              </a:rPr>
              <a:t>安全管理体制構築のための指南書</a:t>
            </a:r>
            <a:r>
              <a:rPr lang="ja-JP" altLang="en-US" sz="2200" dirty="0">
                <a:solidFill>
                  <a:srgbClr val="FF0000"/>
                </a:solidFill>
                <a:latin typeface="Arial" charset="0"/>
                <a:ea typeface="ＭＳ Ｐゴシック" charset="-128"/>
              </a:rPr>
              <a:t>」）</a:t>
            </a:r>
            <a:endParaRPr lang="en-US" altLang="ja-JP" sz="2200" dirty="0">
              <a:solidFill>
                <a:srgbClr val="FF0000"/>
              </a:solidFill>
              <a:latin typeface="Arial" charset="0"/>
              <a:ea typeface="ＭＳ Ｐゴシック" charset="-128"/>
            </a:endParaRPr>
          </a:p>
          <a:p>
            <a:pPr algn="just" eaLnBrk="1" hangingPunct="1">
              <a:defRPr/>
            </a:pPr>
            <a:endParaRPr lang="ja-JP" altLang="en-US" sz="2200" dirty="0">
              <a:latin typeface="Arial" charset="0"/>
              <a:ea typeface="ＭＳ Ｐゴシック" charset="-128"/>
            </a:endParaRPr>
          </a:p>
          <a:p>
            <a:pPr algn="just" eaLnBrk="1" hangingPunct="1">
              <a:defRPr/>
            </a:pPr>
            <a:r>
              <a:rPr lang="ja-JP" altLang="en-US" sz="2600" dirty="0">
                <a:latin typeface="Arial" charset="0"/>
                <a:ea typeface="ＭＳ Ｐゴシック" charset="-128"/>
              </a:rPr>
              <a:t>　なお、「事業者</a:t>
            </a:r>
            <a:r>
              <a:rPr lang="ja-JP" altLang="en-US" sz="2600" u="heavy" dirty="0">
                <a:solidFill>
                  <a:srgbClr val="FF0000"/>
                </a:solidFill>
                <a:latin typeface="Arial" charset="0"/>
                <a:ea typeface="ＭＳ Ｐゴシック" charset="-128"/>
              </a:rPr>
              <a:t>自らが自主的かつ積極的な輸送の安全の取組を推進</a:t>
            </a:r>
            <a:r>
              <a:rPr lang="ja-JP" altLang="en-US" sz="2600" dirty="0">
                <a:latin typeface="Arial" charset="0"/>
                <a:ea typeface="ＭＳ Ｐゴシック" charset="-128"/>
              </a:rPr>
              <a:t>し、輸送の安全性を向上させる」という運輸安全マネジメント制度の趣旨に鑑み、事業者が本ガイドラインに示す取組以外の進め方で輸送の安全の取組を行うことを妨げるものではない。</a:t>
            </a:r>
            <a:r>
              <a:rPr lang="en-US" altLang="ja-JP" sz="3200" dirty="0">
                <a:latin typeface="Arial" charset="0"/>
                <a:ea typeface="ＭＳ Ｐゴシック" charset="-128"/>
              </a:rPr>
              <a:t> </a:t>
            </a:r>
            <a:endParaRPr lang="ja-JP" altLang="en-US" sz="3200" dirty="0">
              <a:latin typeface="Arial" charset="0"/>
              <a:ea typeface="ＭＳ Ｐゴシック" charset="-128"/>
            </a:endParaRPr>
          </a:p>
        </p:txBody>
      </p:sp>
      <p:pic>
        <p:nvPicPr>
          <p:cNvPr id="2437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80064" y="6305610"/>
            <a:ext cx="2311400" cy="476250"/>
          </a:xfrm>
        </p:spPr>
        <p:txBody>
          <a:bodyPr/>
          <a:lstStyle/>
          <a:p>
            <a:pPr>
              <a:defRPr/>
            </a:pPr>
            <a:fld id="{D3296798-D5F8-44CD-B17E-A85690632780}" type="slidenum">
              <a:rPr lang="en-US" altLang="ja-JP" smtClean="0"/>
              <a:pPr>
                <a:defRPr/>
              </a:pPr>
              <a:t>20</a:t>
            </a:fld>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45"/>
          <p:cNvSpPr txBox="1">
            <a:spLocks noChangeArrowheads="1"/>
          </p:cNvSpPr>
          <p:nvPr/>
        </p:nvSpPr>
        <p:spPr bwMode="auto">
          <a:xfrm>
            <a:off x="271463" y="115888"/>
            <a:ext cx="9244012" cy="476250"/>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2800" b="1" dirty="0"/>
              <a:t>　安全管理体制の構築・改善の意義と目的</a:t>
            </a:r>
          </a:p>
        </p:txBody>
      </p:sp>
      <p:sp>
        <p:nvSpPr>
          <p:cNvPr id="7" name="テキスト ボックス 6"/>
          <p:cNvSpPr txBox="1"/>
          <p:nvPr/>
        </p:nvSpPr>
        <p:spPr>
          <a:xfrm>
            <a:off x="166688" y="789667"/>
            <a:ext cx="9572625" cy="5447645"/>
          </a:xfrm>
          <a:prstGeom prst="rect">
            <a:avLst/>
          </a:prstGeom>
          <a:solidFill>
            <a:srgbClr val="FFC000">
              <a:alpha val="23000"/>
            </a:srgbClr>
          </a:solidFill>
        </p:spPr>
        <p:txBody>
          <a:bodyPr>
            <a:spAutoFit/>
          </a:bodyPr>
          <a:lstStyle/>
          <a:p>
            <a:pPr marL="342900" indent="-342900" eaLnBrk="1" hangingPunct="1">
              <a:buFont typeface="Wingdings" panose="05000000000000000000" pitchFamily="2" charset="2"/>
              <a:buChar char="l"/>
              <a:defRPr/>
            </a:pPr>
            <a:r>
              <a:rPr lang="ja-JP" altLang="en-US" sz="2400" dirty="0">
                <a:latin typeface="Arial" charset="0"/>
              </a:rPr>
              <a:t>事業者における輸送の安全の確保の取組を活性化させ、より効果的なものとするためには、</a:t>
            </a:r>
            <a:r>
              <a:rPr lang="ja-JP" altLang="en-US" sz="2400" b="1" u="sng" dirty="0">
                <a:solidFill>
                  <a:srgbClr val="FF0000"/>
                </a:solidFill>
                <a:latin typeface="Arial" charset="0"/>
              </a:rPr>
              <a:t>経営トップが主体的かつ積極的に関与し、強いリーダーシップを発揮</a:t>
            </a:r>
            <a:r>
              <a:rPr lang="ja-JP" altLang="en-US" sz="2400" dirty="0">
                <a:latin typeface="Arial" charset="0"/>
              </a:rPr>
              <a:t>することが</a:t>
            </a:r>
            <a:r>
              <a:rPr lang="ja-JP" altLang="en-US" sz="2400" u="dbl" dirty="0">
                <a:latin typeface="Arial" charset="0"/>
              </a:rPr>
              <a:t>極めて重要</a:t>
            </a:r>
          </a:p>
          <a:p>
            <a:pPr marL="342900" indent="-342900" eaLnBrk="1" hangingPunct="1">
              <a:buFont typeface="Wingdings" panose="05000000000000000000" pitchFamily="2" charset="2"/>
              <a:buChar char="l"/>
              <a:defRPr/>
            </a:pPr>
            <a:r>
              <a:rPr lang="ja-JP" altLang="en-US" sz="2400" dirty="0">
                <a:latin typeface="Arial" charset="0"/>
              </a:rPr>
              <a:t>輸送の安全に関する一連の取組を適時、適切に推進するための</a:t>
            </a:r>
            <a:r>
              <a:rPr lang="ja-JP" altLang="en-US" sz="2400" b="1" dirty="0">
                <a:latin typeface="Arial" charset="0"/>
              </a:rPr>
              <a:t>、次のスライドのような</a:t>
            </a:r>
            <a:r>
              <a:rPr lang="ja-JP" altLang="en-US" sz="2400" b="1" u="sng" dirty="0">
                <a:solidFill>
                  <a:srgbClr val="FF0000"/>
                </a:solidFill>
                <a:latin typeface="Arial" charset="0"/>
              </a:rPr>
              <a:t>ＰＤＣＡサイクル（</a:t>
            </a:r>
            <a:r>
              <a:rPr lang="en-US" altLang="ja-JP" sz="2400" b="1" u="sng" dirty="0">
                <a:solidFill>
                  <a:srgbClr val="FF0000"/>
                </a:solidFill>
                <a:latin typeface="Arial" charset="0"/>
              </a:rPr>
              <a:t>Plan</a:t>
            </a:r>
            <a:r>
              <a:rPr lang="ja-JP" altLang="en-US" sz="2400" b="1" u="sng" dirty="0">
                <a:solidFill>
                  <a:srgbClr val="FF0000"/>
                </a:solidFill>
                <a:latin typeface="Arial" charset="0"/>
              </a:rPr>
              <a:t>（計画）、</a:t>
            </a:r>
            <a:r>
              <a:rPr lang="en-US" altLang="ja-JP" sz="2400" b="1" u="sng" dirty="0">
                <a:solidFill>
                  <a:srgbClr val="FF0000"/>
                </a:solidFill>
                <a:latin typeface="Arial" charset="0"/>
              </a:rPr>
              <a:t>Do</a:t>
            </a:r>
            <a:r>
              <a:rPr lang="ja-JP" altLang="en-US" sz="2400" b="1" u="sng" dirty="0">
                <a:solidFill>
                  <a:srgbClr val="FF0000"/>
                </a:solidFill>
                <a:latin typeface="Arial" charset="0"/>
              </a:rPr>
              <a:t>（実行）、</a:t>
            </a:r>
            <a:r>
              <a:rPr lang="en-US" altLang="ja-JP" sz="2400" b="1" u="sng" dirty="0">
                <a:solidFill>
                  <a:srgbClr val="FF0000"/>
                </a:solidFill>
                <a:latin typeface="Arial" charset="0"/>
              </a:rPr>
              <a:t>Check</a:t>
            </a:r>
            <a:r>
              <a:rPr lang="ja-JP" altLang="en-US" sz="2400" b="1" u="sng" dirty="0">
                <a:solidFill>
                  <a:srgbClr val="FF0000"/>
                </a:solidFill>
                <a:latin typeface="Arial" charset="0"/>
              </a:rPr>
              <a:t>（点検）、</a:t>
            </a:r>
            <a:r>
              <a:rPr lang="en-US" altLang="ja-JP" sz="2400" b="1" u="sng" dirty="0">
                <a:solidFill>
                  <a:srgbClr val="FF0000"/>
                </a:solidFill>
                <a:latin typeface="Arial" charset="0"/>
              </a:rPr>
              <a:t>Act</a:t>
            </a:r>
            <a:r>
              <a:rPr lang="ja-JP" altLang="en-US" sz="2400" b="1" u="sng" dirty="0">
                <a:solidFill>
                  <a:srgbClr val="FF0000"/>
                </a:solidFill>
                <a:latin typeface="Arial" charset="0"/>
              </a:rPr>
              <a:t>（改善）の循環）</a:t>
            </a:r>
            <a:r>
              <a:rPr lang="ja-JP" altLang="en-US" sz="2400" dirty="0">
                <a:latin typeface="Arial" charset="0"/>
              </a:rPr>
              <a:t>の仕組みの導入とその有効活用</a:t>
            </a:r>
            <a:r>
              <a:rPr lang="ja-JP" altLang="en-US" sz="2200" dirty="0">
                <a:latin typeface="Arial" charset="0"/>
              </a:rPr>
              <a:t>　　</a:t>
            </a:r>
            <a:endParaRPr lang="en-US" altLang="ja-JP" sz="2200" dirty="0">
              <a:latin typeface="Arial" charset="0"/>
            </a:endParaRPr>
          </a:p>
          <a:p>
            <a:pPr eaLnBrk="1" hangingPunct="1">
              <a:defRPr/>
            </a:pPr>
            <a:r>
              <a:rPr lang="ja-JP" altLang="en-US" sz="2200" dirty="0">
                <a:latin typeface="Arial" charset="0"/>
              </a:rPr>
              <a:t>　　　　　　　　　　　　→　　継続的な見直し・改善（</a:t>
            </a:r>
            <a:r>
              <a:rPr lang="ja-JP" altLang="en-US" sz="2200" b="1" dirty="0">
                <a:solidFill>
                  <a:srgbClr val="0000FF"/>
                </a:solidFill>
                <a:latin typeface="Arial" charset="0"/>
              </a:rPr>
              <a:t>継続的なレベルアップ</a:t>
            </a:r>
            <a:r>
              <a:rPr lang="ja-JP" altLang="en-US" sz="2200" dirty="0">
                <a:latin typeface="Arial" charset="0"/>
              </a:rPr>
              <a:t>）　　　　　　</a:t>
            </a:r>
            <a:endParaRPr lang="en-US" altLang="ja-JP" sz="2200" dirty="0">
              <a:latin typeface="Arial" charset="0"/>
            </a:endParaRPr>
          </a:p>
          <a:p>
            <a:pPr eaLnBrk="1" hangingPunct="1">
              <a:defRPr/>
            </a:pPr>
            <a:r>
              <a:rPr lang="ja-JP" altLang="en-US" sz="2200" dirty="0">
                <a:latin typeface="Arial" charset="0"/>
              </a:rPr>
              <a:t>　　　　　　　　　　　　　　　→　　</a:t>
            </a:r>
            <a:r>
              <a:rPr lang="ja-JP" altLang="en-US" sz="2200" b="1" dirty="0">
                <a:solidFill>
                  <a:srgbClr val="FF0000"/>
                </a:solidFill>
                <a:latin typeface="Arial" charset="0"/>
              </a:rPr>
              <a:t>　</a:t>
            </a:r>
            <a:r>
              <a:rPr lang="ja-JP" altLang="en-US" sz="2200" b="1" u="sng" dirty="0">
                <a:solidFill>
                  <a:srgbClr val="0000FF"/>
                </a:solidFill>
                <a:latin typeface="Arial" charset="0"/>
              </a:rPr>
              <a:t>事業者に安全文化が構築・定着</a:t>
            </a:r>
            <a:endParaRPr lang="en-US" altLang="ja-JP" sz="2200" b="1" dirty="0">
              <a:latin typeface="Arial" charset="0"/>
            </a:endParaRPr>
          </a:p>
          <a:p>
            <a:pPr marL="342900" indent="-342900" algn="just" eaLnBrk="1" hangingPunct="1">
              <a:buFont typeface="Wingdings" panose="05000000000000000000" pitchFamily="2" charset="2"/>
              <a:buChar char="l"/>
              <a:defRPr/>
            </a:pPr>
            <a:r>
              <a:rPr lang="ja-JP" altLang="en-US" sz="2400" dirty="0">
                <a:latin typeface="Arial" charset="0"/>
              </a:rPr>
              <a:t>ガイドラインは事業者における安全管理体制の構築・改善に係る取組のねらいとその進め方の参考例を示すことにより、次に掲げる事項の実現を図る。</a:t>
            </a:r>
            <a:endParaRPr lang="en-US" altLang="ja-JP" sz="2400" dirty="0">
              <a:latin typeface="Arial" charset="0"/>
            </a:endParaRPr>
          </a:p>
          <a:p>
            <a:pPr marL="720000" indent="-342900" algn="just" eaLnBrk="1" hangingPunct="1">
              <a:buFont typeface="Arial" panose="020B0604020202020204" pitchFamily="34" charset="0"/>
              <a:buChar char="•"/>
              <a:defRPr/>
            </a:pPr>
            <a:r>
              <a:rPr lang="ja-JP" altLang="en-US" sz="2200" dirty="0">
                <a:latin typeface="Arial" charset="0"/>
              </a:rPr>
              <a:t>適切な安全管理体制の</a:t>
            </a:r>
            <a:r>
              <a:rPr lang="ja-JP" altLang="en-US" sz="2200" b="1" u="sng" dirty="0">
                <a:latin typeface="Arial" charset="0"/>
              </a:rPr>
              <a:t>自律的・継続的な実現と見直し・改善</a:t>
            </a:r>
            <a:endParaRPr lang="en-US" altLang="ja-JP" sz="2200" b="1" u="sng" dirty="0">
              <a:latin typeface="Arial" charset="0"/>
            </a:endParaRPr>
          </a:p>
          <a:p>
            <a:pPr marL="720000" indent="-342900" algn="just" eaLnBrk="1" hangingPunct="1">
              <a:buFont typeface="Arial" panose="020B0604020202020204" pitchFamily="34" charset="0"/>
              <a:buChar char="•"/>
              <a:defRPr/>
            </a:pPr>
            <a:r>
              <a:rPr lang="ja-JP" altLang="en-US" sz="2200" b="1" u="sng" dirty="0">
                <a:latin typeface="Arial" charset="0"/>
              </a:rPr>
              <a:t>安全最優先の原則と関係法令等の遵守</a:t>
            </a:r>
            <a:r>
              <a:rPr lang="ja-JP" altLang="en-US" sz="2200" dirty="0">
                <a:latin typeface="Arial" charset="0"/>
              </a:rPr>
              <a:t>の事業に関係する全要員への徹底及び実現のための不断の動機付け</a:t>
            </a:r>
            <a:endParaRPr lang="en-US" altLang="ja-JP" sz="2200" dirty="0">
              <a:latin typeface="Arial" charset="0"/>
            </a:endParaRPr>
          </a:p>
          <a:p>
            <a:pPr marL="720000" indent="-342900" algn="just" eaLnBrk="1" hangingPunct="1">
              <a:buFont typeface="Arial" panose="020B0604020202020204" pitchFamily="34" charset="0"/>
              <a:buChar char="•"/>
              <a:defRPr/>
            </a:pPr>
            <a:r>
              <a:rPr lang="ja-JP" altLang="en-US" sz="2200" b="1" u="sng" dirty="0">
                <a:latin typeface="Arial" charset="0"/>
              </a:rPr>
              <a:t>事業者における安全文化の構築・定着</a:t>
            </a:r>
            <a:endParaRPr lang="ja-JP" altLang="en-US" sz="2200" b="1" u="sng" dirty="0">
              <a:effectLst>
                <a:outerShdw blurRad="38100" dist="38100" dir="2700000" algn="tl">
                  <a:srgbClr val="C0C0C0"/>
                </a:outerShdw>
              </a:effectLst>
              <a:latin typeface="Arial" charset="0"/>
            </a:endParaRPr>
          </a:p>
        </p:txBody>
      </p:sp>
      <p:pic>
        <p:nvPicPr>
          <p:cNvPr id="2457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28590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571500"/>
            <a:ext cx="1952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4968875"/>
            <a:ext cx="17446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AutoShape 6"/>
          <p:cNvSpPr>
            <a:spLocks noChangeArrowheads="1"/>
          </p:cNvSpPr>
          <p:nvPr/>
        </p:nvSpPr>
        <p:spPr bwMode="auto">
          <a:xfrm>
            <a:off x="166688" y="1643063"/>
            <a:ext cx="4838700" cy="253365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4" name="AutoShape 7"/>
          <p:cNvSpPr>
            <a:spLocks noChangeArrowheads="1"/>
          </p:cNvSpPr>
          <p:nvPr/>
        </p:nvSpPr>
        <p:spPr bwMode="auto">
          <a:xfrm>
            <a:off x="5070475" y="1943100"/>
            <a:ext cx="4718050" cy="24860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5" name="AutoShape 8"/>
          <p:cNvSpPr>
            <a:spLocks noChangeArrowheads="1"/>
          </p:cNvSpPr>
          <p:nvPr/>
        </p:nvSpPr>
        <p:spPr bwMode="auto">
          <a:xfrm>
            <a:off x="5030788" y="4500563"/>
            <a:ext cx="4838700" cy="176371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sp>
        <p:nvSpPr>
          <p:cNvPr id="1046" name="AutoShape 9"/>
          <p:cNvSpPr>
            <a:spLocks noChangeArrowheads="1"/>
          </p:cNvSpPr>
          <p:nvPr/>
        </p:nvSpPr>
        <p:spPr bwMode="auto">
          <a:xfrm>
            <a:off x="117475" y="4319588"/>
            <a:ext cx="4837113" cy="194468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p>
        </p:txBody>
      </p:sp>
      <p:grpSp>
        <p:nvGrpSpPr>
          <p:cNvPr id="2" name="Diagram 10"/>
          <p:cNvGrpSpPr>
            <a:grpSpLocks noChangeAspect="1"/>
          </p:cNvGrpSpPr>
          <p:nvPr/>
        </p:nvGrpSpPr>
        <p:grpSpPr bwMode="auto">
          <a:xfrm>
            <a:off x="2378075" y="3024188"/>
            <a:ext cx="5305425" cy="2163762"/>
            <a:chOff x="1383" y="1570"/>
            <a:chExt cx="3085" cy="1363"/>
          </a:xfrm>
        </p:grpSpPr>
        <p:graphicFrame>
          <p:nvGraphicFramePr>
            <p:cNvPr id="7" name="図表 6"/>
            <p:cNvGraphicFramePr/>
            <p:nvPr/>
          </p:nvGraphicFramePr>
          <p:xfrm>
            <a:off x="1383" y="1570"/>
            <a:ext cx="3085" cy="13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 Box 20"/>
            <p:cNvSpPr txBox="1">
              <a:spLocks noChangeArrowheads="1"/>
            </p:cNvSpPr>
            <p:nvPr/>
          </p:nvSpPr>
          <p:spPr bwMode="auto">
            <a:xfrm>
              <a:off x="3239" y="1589"/>
              <a:ext cx="34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D</a:t>
              </a:r>
            </a:p>
          </p:txBody>
        </p:sp>
        <p:sp>
          <p:nvSpPr>
            <p:cNvPr id="4" name="Text Box 21"/>
            <p:cNvSpPr txBox="1">
              <a:spLocks noChangeArrowheads="1"/>
            </p:cNvSpPr>
            <p:nvPr/>
          </p:nvSpPr>
          <p:spPr bwMode="auto">
            <a:xfrm>
              <a:off x="3182" y="2414"/>
              <a:ext cx="363"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C</a:t>
              </a:r>
            </a:p>
          </p:txBody>
        </p:sp>
        <p:sp>
          <p:nvSpPr>
            <p:cNvPr id="5" name="Text Box 22"/>
            <p:cNvSpPr txBox="1">
              <a:spLocks noChangeArrowheads="1"/>
            </p:cNvSpPr>
            <p:nvPr/>
          </p:nvSpPr>
          <p:spPr bwMode="auto">
            <a:xfrm>
              <a:off x="2346" y="2407"/>
              <a:ext cx="3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A</a:t>
              </a:r>
            </a:p>
          </p:txBody>
        </p:sp>
        <p:sp>
          <p:nvSpPr>
            <p:cNvPr id="6" name="Text Box 23"/>
            <p:cNvSpPr txBox="1">
              <a:spLocks noChangeArrowheads="1"/>
            </p:cNvSpPr>
            <p:nvPr/>
          </p:nvSpPr>
          <p:spPr bwMode="auto">
            <a:xfrm>
              <a:off x="2331" y="1570"/>
              <a:ext cx="3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4400" b="0" i="0" u="none" strike="noStrike" cap="none" normalizeH="0" baseline="0" dirty="0">
                  <a:ln>
                    <a:noFill/>
                  </a:ln>
                  <a:solidFill>
                    <a:srgbClr val="FF6600"/>
                  </a:solidFill>
                  <a:effectLst/>
                  <a:latin typeface="Arial" panose="020B0604020202020204" pitchFamily="34" charset="0"/>
                  <a:ea typeface="ＭＳ Ｐゴシック" panose="020B0600070205080204" pitchFamily="50" charset="-128"/>
                </a:rPr>
                <a:t>P</a:t>
              </a:r>
            </a:p>
          </p:txBody>
        </p:sp>
      </p:grpSp>
      <p:pic>
        <p:nvPicPr>
          <p:cNvPr id="1047" name="Picture 24" descr="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1288" y="4681538"/>
            <a:ext cx="1943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 name="Text Box 25"/>
          <p:cNvSpPr txBox="1">
            <a:spLocks noChangeArrowheads="1"/>
          </p:cNvSpPr>
          <p:nvPr/>
        </p:nvSpPr>
        <p:spPr bwMode="auto">
          <a:xfrm>
            <a:off x="3095625" y="785813"/>
            <a:ext cx="4643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50000"/>
              </a:spcBef>
              <a:buFontTx/>
              <a:buNone/>
            </a:pPr>
            <a:r>
              <a:rPr lang="ja-JP" altLang="en-US" sz="2000" b="1" dirty="0"/>
              <a:t>経営トップは、安全管理体制に主体的かつ積極的に関与し、リーダーシップを発揮</a:t>
            </a:r>
            <a:endParaRPr lang="en-US" altLang="ja-JP" sz="2000" b="1" dirty="0"/>
          </a:p>
        </p:txBody>
      </p:sp>
      <p:sp>
        <p:nvSpPr>
          <p:cNvPr id="1049" name="Text Box 27"/>
          <p:cNvSpPr txBox="1">
            <a:spLocks noChangeArrowheads="1"/>
          </p:cNvSpPr>
          <p:nvPr/>
        </p:nvSpPr>
        <p:spPr bwMode="auto">
          <a:xfrm>
            <a:off x="595313" y="3071813"/>
            <a:ext cx="192881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安全方針に沿って、年度の安全に関する目標とそれを達成するための取組計画を策定・周知</a:t>
            </a:r>
          </a:p>
        </p:txBody>
      </p:sp>
      <p:sp>
        <p:nvSpPr>
          <p:cNvPr id="1050" name="Rectangle 28"/>
          <p:cNvSpPr>
            <a:spLocks noChangeArrowheads="1"/>
          </p:cNvSpPr>
          <p:nvPr/>
        </p:nvSpPr>
        <p:spPr bwMode="auto">
          <a:xfrm>
            <a:off x="5186363" y="5381625"/>
            <a:ext cx="2730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自社の安全管理体制の構築・運用状況の社内チェックを少なくとも１年毎に自らチェック（重大事故等の場合は随時）</a:t>
            </a:r>
          </a:p>
        </p:txBody>
      </p:sp>
      <p:sp>
        <p:nvSpPr>
          <p:cNvPr id="1051" name="Oval 29"/>
          <p:cNvSpPr>
            <a:spLocks noChangeArrowheads="1"/>
          </p:cNvSpPr>
          <p:nvPr/>
        </p:nvSpPr>
        <p:spPr bwMode="auto">
          <a:xfrm>
            <a:off x="6024563" y="4572000"/>
            <a:ext cx="2028825" cy="7921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dirty="0"/>
              <a:t>⑪</a:t>
            </a:r>
            <a:r>
              <a:rPr lang="ja-JP" altLang="en-US" sz="1800" b="1" dirty="0"/>
              <a:t>内部監査</a:t>
            </a:r>
          </a:p>
        </p:txBody>
      </p:sp>
      <p:sp>
        <p:nvSpPr>
          <p:cNvPr id="1052" name="Oval 30"/>
          <p:cNvSpPr>
            <a:spLocks noChangeArrowheads="1"/>
          </p:cNvSpPr>
          <p:nvPr/>
        </p:nvSpPr>
        <p:spPr bwMode="auto">
          <a:xfrm>
            <a:off x="900113" y="4365625"/>
            <a:ext cx="3117850" cy="649288"/>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⑫</a:t>
            </a:r>
            <a:r>
              <a:rPr lang="ja-JP" altLang="en-US" sz="1600" b="1" dirty="0"/>
              <a:t>マネジメントレビューと</a:t>
            </a:r>
          </a:p>
          <a:p>
            <a:pPr algn="ctr" eaLnBrk="1" hangingPunct="1">
              <a:spcBef>
                <a:spcPct val="0"/>
              </a:spcBef>
              <a:buFontTx/>
              <a:buNone/>
            </a:pPr>
            <a:r>
              <a:rPr lang="ja-JP" altLang="en-US" sz="1600" b="1" dirty="0"/>
              <a:t>継続的改善</a:t>
            </a:r>
          </a:p>
        </p:txBody>
      </p:sp>
      <p:sp>
        <p:nvSpPr>
          <p:cNvPr id="1053" name="Rectangle 31"/>
          <p:cNvSpPr>
            <a:spLocks noChangeArrowheads="1"/>
          </p:cNvSpPr>
          <p:nvPr/>
        </p:nvSpPr>
        <p:spPr bwMode="auto">
          <a:xfrm>
            <a:off x="1881188" y="5214938"/>
            <a:ext cx="2994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dirty="0"/>
              <a:t>レビューの結果等、安全管理体制の中で明らかになった課題等について、継続的に是正措置及び予防措置を実施</a:t>
            </a:r>
          </a:p>
        </p:txBody>
      </p:sp>
      <p:sp>
        <p:nvSpPr>
          <p:cNvPr id="1054" name="Oval 32"/>
          <p:cNvSpPr>
            <a:spLocks noChangeArrowheads="1"/>
          </p:cNvSpPr>
          <p:nvPr/>
        </p:nvSpPr>
        <p:spPr bwMode="auto">
          <a:xfrm>
            <a:off x="2952750" y="2286000"/>
            <a:ext cx="185737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②安全方針</a:t>
            </a:r>
          </a:p>
        </p:txBody>
      </p:sp>
      <p:sp>
        <p:nvSpPr>
          <p:cNvPr id="1055" name="Oval 34"/>
          <p:cNvSpPr>
            <a:spLocks noChangeArrowheads="1"/>
          </p:cNvSpPr>
          <p:nvPr/>
        </p:nvSpPr>
        <p:spPr bwMode="auto">
          <a:xfrm>
            <a:off x="309563" y="785813"/>
            <a:ext cx="2730500" cy="700087"/>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t>①経営トップの責務</a:t>
            </a:r>
          </a:p>
        </p:txBody>
      </p:sp>
      <p:sp>
        <p:nvSpPr>
          <p:cNvPr id="1056" name="Oval 35"/>
          <p:cNvSpPr>
            <a:spLocks noChangeArrowheads="1"/>
          </p:cNvSpPr>
          <p:nvPr/>
        </p:nvSpPr>
        <p:spPr bwMode="auto">
          <a:xfrm>
            <a:off x="584200" y="6381750"/>
            <a:ext cx="366712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⑬</a:t>
            </a:r>
            <a:r>
              <a:rPr lang="ja-JP" altLang="en-US" sz="1600" b="1" dirty="0"/>
              <a:t>文書の作成及び管理</a:t>
            </a:r>
          </a:p>
        </p:txBody>
      </p:sp>
      <p:sp>
        <p:nvSpPr>
          <p:cNvPr id="1057" name="Oval 36"/>
          <p:cNvSpPr>
            <a:spLocks noChangeArrowheads="1"/>
          </p:cNvSpPr>
          <p:nvPr/>
        </p:nvSpPr>
        <p:spPr bwMode="auto">
          <a:xfrm>
            <a:off x="4641850" y="6381750"/>
            <a:ext cx="5070475"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dirty="0"/>
              <a:t>⑭</a:t>
            </a:r>
            <a:r>
              <a:rPr lang="ja-JP" altLang="en-US" sz="1600" b="1" dirty="0"/>
              <a:t>記録の作成及び維持</a:t>
            </a:r>
          </a:p>
        </p:txBody>
      </p:sp>
      <p:sp>
        <p:nvSpPr>
          <p:cNvPr id="1058" name="Oval 37"/>
          <p:cNvSpPr>
            <a:spLocks noChangeArrowheads="1"/>
          </p:cNvSpPr>
          <p:nvPr/>
        </p:nvSpPr>
        <p:spPr bwMode="auto">
          <a:xfrm>
            <a:off x="5167313" y="2071688"/>
            <a:ext cx="2030412" cy="360362"/>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④</a:t>
            </a:r>
            <a:r>
              <a:rPr lang="ja-JP" altLang="en-US" sz="1200" b="1" dirty="0"/>
              <a:t>安全統括管理者の責務</a:t>
            </a:r>
          </a:p>
        </p:txBody>
      </p:sp>
      <p:sp>
        <p:nvSpPr>
          <p:cNvPr id="1059" name="Oval 38"/>
          <p:cNvSpPr>
            <a:spLocks noChangeArrowheads="1"/>
          </p:cNvSpPr>
          <p:nvPr/>
        </p:nvSpPr>
        <p:spPr bwMode="auto">
          <a:xfrm>
            <a:off x="5238750" y="2571750"/>
            <a:ext cx="2028825" cy="3651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dirty="0"/>
              <a:t>⑤</a:t>
            </a:r>
            <a:r>
              <a:rPr lang="ja-JP" altLang="en-US" sz="1200" b="1" dirty="0"/>
              <a:t>要員の責任・権限</a:t>
            </a:r>
          </a:p>
        </p:txBody>
      </p:sp>
      <p:sp>
        <p:nvSpPr>
          <p:cNvPr id="1060" name="Oval 39"/>
          <p:cNvSpPr>
            <a:spLocks noChangeArrowheads="1"/>
          </p:cNvSpPr>
          <p:nvPr/>
        </p:nvSpPr>
        <p:spPr bwMode="auto">
          <a:xfrm>
            <a:off x="7239000" y="2000250"/>
            <a:ext cx="2430463" cy="5048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⑥</a:t>
            </a:r>
            <a:r>
              <a:rPr lang="ja-JP" altLang="en-US" sz="1200" b="1" dirty="0"/>
              <a:t>情報伝達及びコミュニケ</a:t>
            </a:r>
            <a:endParaRPr lang="en-US" altLang="ja-JP" sz="1200" b="1" dirty="0"/>
          </a:p>
          <a:p>
            <a:pPr algn="ctr" eaLnBrk="1" hangingPunct="1">
              <a:spcBef>
                <a:spcPct val="0"/>
              </a:spcBef>
              <a:buFontTx/>
              <a:buNone/>
            </a:pPr>
            <a:r>
              <a:rPr lang="ja-JP" altLang="en-US" sz="1200" b="1" dirty="0" err="1"/>
              <a:t>ー</a:t>
            </a:r>
            <a:r>
              <a:rPr lang="ja-JP" altLang="en-US" sz="1200" b="1" dirty="0"/>
              <a:t>ションの確保</a:t>
            </a:r>
          </a:p>
        </p:txBody>
      </p:sp>
      <p:sp>
        <p:nvSpPr>
          <p:cNvPr id="1061" name="Oval 40"/>
          <p:cNvSpPr>
            <a:spLocks noChangeArrowheads="1"/>
          </p:cNvSpPr>
          <p:nvPr/>
        </p:nvSpPr>
        <p:spPr bwMode="auto">
          <a:xfrm>
            <a:off x="7310438" y="2571750"/>
            <a:ext cx="2428875" cy="5048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⑦</a:t>
            </a:r>
            <a:r>
              <a:rPr lang="ja-JP" altLang="en-US" sz="1200" b="1"/>
              <a:t>事故、ヒヤリ・ハット情報等</a:t>
            </a:r>
            <a:endParaRPr lang="en-US" altLang="ja-JP" sz="1200" b="1"/>
          </a:p>
          <a:p>
            <a:pPr eaLnBrk="1" hangingPunct="1">
              <a:spcBef>
                <a:spcPct val="0"/>
              </a:spcBef>
              <a:buFontTx/>
              <a:buNone/>
            </a:pPr>
            <a:r>
              <a:rPr lang="ja-JP" altLang="en-US" sz="1200" b="1"/>
              <a:t>の収集・活用</a:t>
            </a:r>
          </a:p>
        </p:txBody>
      </p:sp>
      <p:sp>
        <p:nvSpPr>
          <p:cNvPr id="1062" name="Oval 41"/>
          <p:cNvSpPr>
            <a:spLocks noChangeArrowheads="1"/>
          </p:cNvSpPr>
          <p:nvPr/>
        </p:nvSpPr>
        <p:spPr bwMode="auto">
          <a:xfrm>
            <a:off x="6356350" y="3182938"/>
            <a:ext cx="3198813" cy="2889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t>⑧</a:t>
            </a:r>
            <a:r>
              <a:rPr lang="ja-JP" altLang="en-US" sz="1200" b="1" dirty="0"/>
              <a:t>重大な事故・自然災害等への対応</a:t>
            </a:r>
          </a:p>
        </p:txBody>
      </p:sp>
      <p:sp>
        <p:nvSpPr>
          <p:cNvPr id="1063" name="Oval 42"/>
          <p:cNvSpPr>
            <a:spLocks noChangeArrowheads="1"/>
          </p:cNvSpPr>
          <p:nvPr/>
        </p:nvSpPr>
        <p:spPr bwMode="auto">
          <a:xfrm>
            <a:off x="6434138" y="3529013"/>
            <a:ext cx="3043237" cy="288925"/>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⑨</a:t>
            </a:r>
            <a:r>
              <a:rPr lang="ja-JP" altLang="en-US" sz="1200" b="1"/>
              <a:t>関係法令等の遵守の確保</a:t>
            </a:r>
          </a:p>
        </p:txBody>
      </p:sp>
      <p:sp>
        <p:nvSpPr>
          <p:cNvPr id="1064" name="Oval 43"/>
          <p:cNvSpPr>
            <a:spLocks noChangeArrowheads="1"/>
          </p:cNvSpPr>
          <p:nvPr/>
        </p:nvSpPr>
        <p:spPr bwMode="auto">
          <a:xfrm>
            <a:off x="6437313" y="3860800"/>
            <a:ext cx="3040062" cy="496888"/>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⑩</a:t>
            </a:r>
            <a:r>
              <a:rPr lang="ja-JP" altLang="en-US" sz="1200" b="1"/>
              <a:t>安全管理体制の構築・改善に</a:t>
            </a:r>
            <a:endParaRPr lang="en-US" altLang="ja-JP" sz="1200" b="1"/>
          </a:p>
          <a:p>
            <a:pPr eaLnBrk="1" hangingPunct="1">
              <a:spcBef>
                <a:spcPct val="0"/>
              </a:spcBef>
              <a:buFontTx/>
              <a:buNone/>
            </a:pPr>
            <a:r>
              <a:rPr lang="ja-JP" altLang="en-US" sz="1200" b="1"/>
              <a:t>必要な教育・訓練等</a:t>
            </a:r>
          </a:p>
        </p:txBody>
      </p:sp>
      <p:sp>
        <p:nvSpPr>
          <p:cNvPr id="1065" name="Oval 32"/>
          <p:cNvSpPr>
            <a:spLocks noChangeArrowheads="1"/>
          </p:cNvSpPr>
          <p:nvPr/>
        </p:nvSpPr>
        <p:spPr bwMode="auto">
          <a:xfrm>
            <a:off x="452438" y="2714625"/>
            <a:ext cx="2286000" cy="360363"/>
          </a:xfrm>
          <a:prstGeom prst="ellipse">
            <a:avLst/>
          </a:prstGeom>
          <a:solidFill>
            <a:schemeClr val="accent1"/>
          </a:solidFill>
          <a:ln w="9525" algn="ctr">
            <a:solidFill>
              <a:srgbClr val="000099"/>
            </a:solidFill>
            <a:round/>
            <a:headEnd/>
            <a:tailEnd/>
          </a:ln>
        </p:spPr>
        <p:txBody>
          <a:bodyPr wrap="none" lIns="91432" tIns="45716" rIns="91432" bIns="4571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③</a:t>
            </a:r>
            <a:r>
              <a:rPr lang="ja-JP" altLang="en-US" sz="1800" b="1"/>
              <a:t>安全重点施策</a:t>
            </a:r>
          </a:p>
        </p:txBody>
      </p:sp>
      <p:sp>
        <p:nvSpPr>
          <p:cNvPr id="1066" name="Rectangle 3"/>
          <p:cNvSpPr>
            <a:spLocks noChangeArrowheads="1"/>
          </p:cNvSpPr>
          <p:nvPr/>
        </p:nvSpPr>
        <p:spPr bwMode="auto">
          <a:xfrm>
            <a:off x="238125" y="71438"/>
            <a:ext cx="9286875" cy="549275"/>
          </a:xfrm>
          <a:prstGeom prst="rect">
            <a:avLst/>
          </a:prstGeom>
          <a:solidFill>
            <a:srgbClr val="FFFF00">
              <a:alpha val="50000"/>
            </a:srgbClr>
          </a:solidFill>
          <a:ln w="9525">
            <a:noFill/>
            <a:miter lim="800000"/>
            <a:headEnd/>
            <a:tailEnd/>
          </a:ln>
        </p:spPr>
        <p:txBody>
          <a:bodyPr wrap="none" lIns="91414" tIns="45707" rIns="91414" bIns="45707" anchor="ctr"/>
          <a:lstStyle/>
          <a:p>
            <a:pPr algn="ctr" eaLnBrk="1" hangingPunct="1">
              <a:defRPr/>
            </a:pPr>
            <a:r>
              <a:rPr lang="ja-JP" altLang="en-US" sz="2800" b="1" dirty="0">
                <a:latin typeface="+mj-ea"/>
                <a:ea typeface="+mj-ea"/>
              </a:rPr>
              <a:t>輸送の安全に関するＰＤＣＡサイクル </a:t>
            </a:r>
          </a:p>
        </p:txBody>
      </p:sp>
      <p:sp>
        <p:nvSpPr>
          <p:cNvPr id="1067" name="Text Box 27"/>
          <p:cNvSpPr txBox="1">
            <a:spLocks noChangeArrowheads="1"/>
          </p:cNvSpPr>
          <p:nvPr/>
        </p:nvSpPr>
        <p:spPr bwMode="auto">
          <a:xfrm>
            <a:off x="2881313" y="2714625"/>
            <a:ext cx="1928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安全方針を策定・周知</a:t>
            </a:r>
          </a:p>
        </p:txBody>
      </p:sp>
      <p:sp>
        <p:nvSpPr>
          <p:cNvPr id="8" name="スライド番号プレースホルダー 7"/>
          <p:cNvSpPr>
            <a:spLocks noGrp="1"/>
          </p:cNvSpPr>
          <p:nvPr>
            <p:ph type="sldNum" sz="quarter" idx="12"/>
          </p:nvPr>
        </p:nvSpPr>
        <p:spPr/>
        <p:txBody>
          <a:bodyPr/>
          <a:lstStyle/>
          <a:p>
            <a:pPr>
              <a:defRPr/>
            </a:pPr>
            <a:fld id="{D3296798-D5F8-44CD-B17E-A85690632780}" type="slidenum">
              <a:rPr lang="en-US" altLang="ja-JP" smtClean="0"/>
              <a:pPr>
                <a:defRPr/>
              </a:pPr>
              <a:t>22</a:t>
            </a:fld>
            <a:endParaRPr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a:spLocks noChangeArrowheads="1"/>
          </p:cNvSpPr>
          <p:nvPr/>
        </p:nvSpPr>
        <p:spPr bwMode="auto">
          <a:xfrm>
            <a:off x="4125119" y="3213100"/>
            <a:ext cx="1655762" cy="574675"/>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48836" name="Rectangle 2"/>
          <p:cNvSpPr txBox="1">
            <a:spLocks noChangeArrowheads="1"/>
          </p:cNvSpPr>
          <p:nvPr/>
        </p:nvSpPr>
        <p:spPr bwMode="auto">
          <a:xfrm>
            <a:off x="93663" y="101600"/>
            <a:ext cx="9791700" cy="457200"/>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en-US" altLang="ja-JP" sz="2400" b="1">
                <a:solidFill>
                  <a:srgbClr val="000000"/>
                </a:solidFill>
                <a:latin typeface="ＭＳ Ｐゴシック" panose="020B0600070205080204" pitchFamily="50" charset="-128"/>
              </a:rPr>
              <a:t>PDCA</a:t>
            </a:r>
            <a:r>
              <a:rPr kumimoji="0" lang="ja-JP" altLang="en-US" sz="2400" b="1">
                <a:solidFill>
                  <a:srgbClr val="000000"/>
                </a:solidFill>
                <a:latin typeface="ＭＳ Ｐゴシック" panose="020B0600070205080204" pitchFamily="50" charset="-128"/>
              </a:rPr>
              <a:t>サイクルのイメージ作り</a:t>
            </a:r>
            <a:endParaRPr lang="ja-JP" altLang="en-US" sz="2400" b="1">
              <a:solidFill>
                <a:srgbClr val="000000"/>
              </a:solidFill>
              <a:latin typeface="ＭＳ Ｐゴシック" panose="020B0600070205080204" pitchFamily="50" charset="-128"/>
            </a:endParaRPr>
          </a:p>
        </p:txBody>
      </p:sp>
      <p:sp>
        <p:nvSpPr>
          <p:cNvPr id="6" name="テキスト ボックス 2"/>
          <p:cNvSpPr txBox="1">
            <a:spLocks noChangeArrowheads="1"/>
          </p:cNvSpPr>
          <p:nvPr/>
        </p:nvSpPr>
        <p:spPr bwMode="auto">
          <a:xfrm>
            <a:off x="195263" y="692696"/>
            <a:ext cx="9437687" cy="6001643"/>
          </a:xfrm>
          <a:prstGeom prst="rect">
            <a:avLst/>
          </a:prstGeom>
          <a:noFill/>
          <a:ln w="9525">
            <a:noFill/>
            <a:miter lim="800000"/>
            <a:headEnd/>
            <a:tailEnd/>
          </a:ln>
        </p:spPr>
        <p:txBody>
          <a:bodyPr>
            <a:spAutoFit/>
          </a:bodyPr>
          <a:lstStyle/>
          <a:p>
            <a:pPr eaLnBrk="1" hangingPunct="1">
              <a:defRPr/>
            </a:pPr>
            <a:r>
              <a:rPr lang="ja-JP" altLang="en-US" sz="2400" b="1" dirty="0">
                <a:solidFill>
                  <a:srgbClr val="000000"/>
                </a:solidFill>
                <a:latin typeface="ＭＳ Ｐゴシック" pitchFamily="50" charset="-128"/>
              </a:rPr>
              <a:t>○柴刈バス株式会社（路線バス）</a:t>
            </a:r>
            <a:endParaRPr lang="en-US" altLang="ja-JP" sz="2400" b="1" dirty="0">
              <a:solidFill>
                <a:srgbClr val="000000"/>
              </a:solidFill>
              <a:latin typeface="ＭＳ Ｐゴシック" pitchFamily="50" charset="-128"/>
            </a:endParaRP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車両数</a:t>
            </a:r>
            <a:r>
              <a:rPr lang="en-US" altLang="ja-JP" sz="2400" b="1" dirty="0">
                <a:solidFill>
                  <a:srgbClr val="000000"/>
                </a:solidFill>
                <a:cs typeface="Arial" panose="020B0604020202020204" pitchFamily="34" charset="0"/>
              </a:rPr>
              <a:t>100</a:t>
            </a:r>
            <a:r>
              <a:rPr lang="ja-JP" altLang="en-US" sz="2400" b="1" dirty="0">
                <a:solidFill>
                  <a:srgbClr val="000000"/>
                </a:solidFill>
                <a:cs typeface="Arial" panose="020B0604020202020204" pitchFamily="34" charset="0"/>
              </a:rPr>
              <a:t>台の地方都市路線バス事業者。営業所は</a:t>
            </a:r>
            <a:r>
              <a:rPr lang="en-US" altLang="ja-JP" sz="2400" b="1" dirty="0">
                <a:solidFill>
                  <a:srgbClr val="000000"/>
                </a:solidFill>
                <a:cs typeface="Arial" panose="020B0604020202020204" pitchFamily="34" charset="0"/>
              </a:rPr>
              <a:t>3</a:t>
            </a:r>
            <a:r>
              <a:rPr lang="ja-JP" altLang="en-US" sz="2400" b="1" dirty="0">
                <a:solidFill>
                  <a:srgbClr val="000000"/>
                </a:solidFill>
                <a:cs typeface="Arial" panose="020B0604020202020204" pitchFamily="34" charset="0"/>
              </a:rPr>
              <a:t>箇所で運転士</a:t>
            </a:r>
            <a:r>
              <a:rPr lang="en-US" altLang="ja-JP" sz="2400" b="1" dirty="0">
                <a:solidFill>
                  <a:srgbClr val="000000"/>
                </a:solidFill>
                <a:cs typeface="Arial" panose="020B0604020202020204" pitchFamily="34" charset="0"/>
              </a:rPr>
              <a:t>130</a:t>
            </a:r>
            <a:r>
              <a:rPr lang="ja-JP" altLang="en-US" sz="2400" b="1" dirty="0">
                <a:solidFill>
                  <a:srgbClr val="000000"/>
                </a:solidFill>
                <a:cs typeface="Arial" panose="020B0604020202020204" pitchFamily="34" charset="0"/>
              </a:rPr>
              <a:t>名。</a:t>
            </a:r>
            <a:endParaRPr lang="en-US" altLang="ja-JP" sz="2400" b="1" dirty="0">
              <a:solidFill>
                <a:srgbClr val="000000"/>
              </a:solidFill>
              <a:cs typeface="Arial" panose="020B0604020202020204" pitchFamily="34" charset="0"/>
            </a:endParaRP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令和元年度の事故は軽微な事故も併せて</a:t>
            </a:r>
            <a:r>
              <a:rPr lang="en-US" altLang="ja-JP" sz="2400" b="1" dirty="0">
                <a:solidFill>
                  <a:srgbClr val="000000"/>
                </a:solidFill>
                <a:cs typeface="Arial" panose="020B0604020202020204" pitchFamily="34" charset="0"/>
              </a:rPr>
              <a:t>50</a:t>
            </a:r>
            <a:r>
              <a:rPr lang="ja-JP" altLang="en-US" sz="2400" b="1" dirty="0">
                <a:solidFill>
                  <a:srgbClr val="000000"/>
                </a:solidFill>
                <a:cs typeface="Arial" panose="020B0604020202020204" pitchFamily="34" charset="0"/>
              </a:rPr>
              <a:t>件。</a:t>
            </a:r>
            <a:endParaRPr lang="en-US" altLang="ja-JP" sz="2400" b="1" dirty="0">
              <a:solidFill>
                <a:srgbClr val="000000"/>
              </a:solidFill>
              <a:cs typeface="Arial" panose="020B0604020202020204" pitchFamily="34" charset="0"/>
            </a:endParaRP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そのうち</a:t>
            </a:r>
            <a:r>
              <a:rPr lang="en-US" altLang="ja-JP" sz="2400" b="1" dirty="0">
                <a:solidFill>
                  <a:srgbClr val="000000"/>
                </a:solidFill>
                <a:cs typeface="Arial" panose="020B0604020202020204" pitchFamily="34" charset="0"/>
              </a:rPr>
              <a:t>20</a:t>
            </a:r>
            <a:r>
              <a:rPr lang="ja-JP" altLang="en-US" sz="2400" b="1" dirty="0">
                <a:solidFill>
                  <a:srgbClr val="000000"/>
                </a:solidFill>
                <a:cs typeface="Arial" panose="020B0604020202020204" pitchFamily="34" charset="0"/>
              </a:rPr>
              <a:t>件が車内人身事故、後退事故が</a:t>
            </a:r>
            <a:r>
              <a:rPr lang="en-US" altLang="ja-JP" sz="2400" b="1" dirty="0">
                <a:solidFill>
                  <a:srgbClr val="000000"/>
                </a:solidFill>
                <a:cs typeface="Arial" panose="020B0604020202020204" pitchFamily="34" charset="0"/>
              </a:rPr>
              <a:t>10</a:t>
            </a:r>
            <a:r>
              <a:rPr lang="ja-JP" altLang="en-US" sz="2400" b="1" dirty="0">
                <a:solidFill>
                  <a:srgbClr val="000000"/>
                </a:solidFill>
                <a:cs typeface="Arial" panose="020B0604020202020204" pitchFamily="34" charset="0"/>
              </a:rPr>
              <a:t>件。</a:t>
            </a:r>
          </a:p>
          <a:p>
            <a:pPr marL="720000" indent="-457200" eaLnBrk="1" hangingPunct="1">
              <a:buFont typeface="+mj-lt"/>
              <a:buAutoNum type="arabicPeriod"/>
              <a:defRPr/>
            </a:pPr>
            <a:r>
              <a:rPr lang="ja-JP" altLang="en-US" sz="2400" b="1" dirty="0">
                <a:solidFill>
                  <a:srgbClr val="000000"/>
                </a:solidFill>
                <a:cs typeface="Arial" panose="020B0604020202020204" pitchFamily="34" charset="0"/>
              </a:rPr>
              <a:t>地元では、優良企業であり、運転手の高齢化が進んでいる。</a:t>
            </a:r>
            <a:br>
              <a:rPr lang="ja-JP" altLang="en-US" sz="2400" b="1" dirty="0">
                <a:solidFill>
                  <a:srgbClr val="000000"/>
                </a:solidFill>
                <a:cs typeface="Arial" panose="020B0604020202020204" pitchFamily="34" charset="0"/>
              </a:rPr>
            </a:br>
            <a:br>
              <a:rPr lang="ja-JP" altLang="en-US" sz="2400" b="1" dirty="0">
                <a:solidFill>
                  <a:srgbClr val="000000"/>
                </a:solidFill>
                <a:cs typeface="Arial" panose="020B0604020202020204" pitchFamily="34" charset="0"/>
              </a:rPr>
            </a:br>
            <a:br>
              <a:rPr lang="ja-JP" altLang="en-US" sz="2400" b="1" dirty="0">
                <a:solidFill>
                  <a:srgbClr val="000000"/>
                </a:solidFill>
                <a:cs typeface="Arial" panose="020B0604020202020204" pitchFamily="34" charset="0"/>
              </a:rPr>
            </a:br>
            <a:endParaRPr lang="ja-JP" altLang="en-US" sz="2400" b="1" dirty="0">
              <a:solidFill>
                <a:srgbClr val="000000"/>
              </a:solidFill>
              <a:cs typeface="Arial" panose="020B0604020202020204" pitchFamily="34" charset="0"/>
            </a:endParaRPr>
          </a:p>
          <a:p>
            <a:pPr eaLnBrk="1" hangingPunct="1">
              <a:defRPr/>
            </a:pPr>
            <a:r>
              <a:rPr lang="ja-JP" altLang="en-US" sz="2400" b="1" dirty="0">
                <a:solidFill>
                  <a:srgbClr val="000000"/>
                </a:solidFill>
                <a:latin typeface="ＭＳ Ｐゴシック" panose="020B0600070205080204" pitchFamily="50" charset="-128"/>
              </a:rPr>
              <a:t>○ガイドラインの</a:t>
            </a:r>
            <a:r>
              <a:rPr lang="en-US" altLang="ja-JP" sz="2400" b="1" dirty="0">
                <a:solidFill>
                  <a:srgbClr val="000000"/>
                </a:solidFill>
                <a:latin typeface="ＭＳ Ｐゴシック" panose="020B0600070205080204" pitchFamily="50" charset="-128"/>
              </a:rPr>
              <a:t>14</a:t>
            </a:r>
            <a:r>
              <a:rPr lang="ja-JP" altLang="en-US" sz="2400" b="1" dirty="0">
                <a:solidFill>
                  <a:srgbClr val="000000"/>
                </a:solidFill>
                <a:latin typeface="ＭＳ Ｐゴシック" panose="020B0600070205080204" pitchFamily="50" charset="-128"/>
              </a:rPr>
              <a:t>項目に当て嵌めて取組をイメージすると</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１．会社のリスクは？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２．経営トップの考えは？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３．取組みの方向性は？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４．安全目標、安全重点施策は？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５．進捗管理は？</a:t>
            </a:r>
            <a:endParaRPr lang="en-US" altLang="ja-JP" sz="2400" b="1" dirty="0">
              <a:solidFill>
                <a:srgbClr val="000000"/>
              </a:solidFill>
              <a:latin typeface="ＭＳ Ｐゴシック" panose="020B0600070205080204" pitchFamily="50" charset="-128"/>
            </a:endParaRPr>
          </a:p>
          <a:p>
            <a:pPr eaLnBrk="1" hangingPunct="1"/>
            <a:r>
              <a:rPr lang="ja-JP" altLang="en-US" sz="2400" b="1" dirty="0">
                <a:solidFill>
                  <a:srgbClr val="000000"/>
                </a:solidFill>
                <a:latin typeface="ＭＳ Ｐゴシック" panose="020B0600070205080204" pitchFamily="50" charset="-128"/>
              </a:rPr>
              <a:t>　　６．取組みを振り返る見直しは？</a:t>
            </a:r>
            <a:endParaRPr lang="en-US" altLang="ja-JP" sz="2400" b="1" dirty="0">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F7D671D4-3DE0-42DD-9000-8FA43390B77B}" type="slidenum">
              <a:rPr lang="en-US" altLang="ja-JP" sz="1400" b="0" smtClean="0">
                <a:latin typeface="Arial" panose="020B0604020202020204" pitchFamily="34" charset="0"/>
                <a:cs typeface="Arial" panose="020B0604020202020204" pitchFamily="34" charset="0"/>
              </a:rPr>
              <a:pPr>
                <a:defRPr/>
              </a:pPr>
              <a:t>23</a:t>
            </a:fld>
            <a:endParaRPr lang="en-US" altLang="ja-JP" sz="1400" b="0">
              <a:latin typeface="Arial" panose="020B0604020202020204" pitchFamily="34" charset="0"/>
              <a:cs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0883" name="Text Box 45"/>
          <p:cNvSpPr txBox="1">
            <a:spLocks noChangeArrowheads="1"/>
          </p:cNvSpPr>
          <p:nvPr/>
        </p:nvSpPr>
        <p:spPr bwMode="auto">
          <a:xfrm>
            <a:off x="271463" y="250825"/>
            <a:ext cx="9244012" cy="53498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b="1"/>
              <a:t>　ガイドラインの適用範囲</a:t>
            </a:r>
          </a:p>
        </p:txBody>
      </p:sp>
      <p:sp>
        <p:nvSpPr>
          <p:cNvPr id="6" name="テキスト ボックス 5"/>
          <p:cNvSpPr txBox="1"/>
          <p:nvPr/>
        </p:nvSpPr>
        <p:spPr>
          <a:xfrm>
            <a:off x="247617" y="866443"/>
            <a:ext cx="9474770" cy="5509200"/>
          </a:xfrm>
          <a:prstGeom prst="rect">
            <a:avLst/>
          </a:prstGeom>
          <a:solidFill>
            <a:srgbClr val="FFC000">
              <a:alpha val="23000"/>
            </a:srgbClr>
          </a:solidFill>
        </p:spPr>
        <p:txBody>
          <a:bodyPr wrap="square">
            <a:spAutoFit/>
          </a:bodyPr>
          <a:lstStyle/>
          <a:p>
            <a:pPr marL="504000" indent="-457200" algn="just" eaLnBrk="1" hangingPunct="1">
              <a:defRPr/>
            </a:pPr>
            <a:r>
              <a:rPr lang="ja-JP" altLang="en-US" sz="3200" dirty="0">
                <a:latin typeface="Arial" charset="0"/>
              </a:rPr>
              <a:t>（１）本ガイドラインは、</a:t>
            </a:r>
            <a:r>
              <a:rPr lang="ja-JP" altLang="en-US" sz="3200" u="heavy" dirty="0">
                <a:solidFill>
                  <a:srgbClr val="FF0000"/>
                </a:solidFill>
                <a:latin typeface="Arial" charset="0"/>
              </a:rPr>
              <a:t>事業者の経営管理部門</a:t>
            </a:r>
            <a:r>
              <a:rPr lang="ja-JP" altLang="en-US" sz="3200" dirty="0">
                <a:latin typeface="Arial" charset="0"/>
              </a:rPr>
              <a:t>が行う「当該事業の輸送の安全を確保するための管理業務」（以下「管理業務」という。）に適用する。</a:t>
            </a:r>
            <a:endParaRPr lang="ja-JP" altLang="en-US" sz="1600" dirty="0">
              <a:latin typeface="Arial" charset="0"/>
            </a:endParaRPr>
          </a:p>
          <a:p>
            <a:pPr marL="504000" indent="-457200" algn="just" eaLnBrk="1" hangingPunct="1">
              <a:defRPr/>
            </a:pPr>
            <a:r>
              <a:rPr lang="ja-JP" altLang="en-US" sz="3200" dirty="0">
                <a:latin typeface="Arial" charset="0"/>
              </a:rPr>
              <a:t>（２）本ガイドラインの適用にあたって、事業者は、次に掲げる事項を明らかにする必要がある。</a:t>
            </a:r>
          </a:p>
          <a:p>
            <a:pPr marL="1152000" indent="-514350" algn="just" eaLnBrk="1" hangingPunct="1">
              <a:buFont typeface="+mj-ea"/>
              <a:buAutoNum type="circleNumDbPlain"/>
              <a:defRPr/>
            </a:pPr>
            <a:r>
              <a:rPr lang="ja-JP" altLang="en-US" sz="3200" u="sng" dirty="0">
                <a:solidFill>
                  <a:srgbClr val="FF0000"/>
                </a:solidFill>
                <a:latin typeface="Arial" charset="0"/>
              </a:rPr>
              <a:t>経営管理部門の範囲（次のスライド参照）</a:t>
            </a:r>
          </a:p>
          <a:p>
            <a:pPr marL="1152000" indent="-514350" algn="just" eaLnBrk="1" hangingPunct="1">
              <a:buFont typeface="+mj-ea"/>
              <a:buAutoNum type="circleNumDbPlain"/>
              <a:defRPr/>
            </a:pPr>
            <a:r>
              <a:rPr lang="ja-JP" altLang="en-US" sz="3200" dirty="0">
                <a:latin typeface="Arial" charset="0"/>
              </a:rPr>
              <a:t>経営管理部門が行う管理業務の実施対象となる範囲</a:t>
            </a:r>
          </a:p>
          <a:p>
            <a:pPr marL="1152000" indent="-514350" algn="just" eaLnBrk="1" hangingPunct="1">
              <a:buFont typeface="+mj-ea"/>
              <a:buAutoNum type="circleNumDbPlain"/>
              <a:defRPr/>
            </a:pPr>
            <a:r>
              <a:rPr lang="ja-JP" altLang="en-US" sz="3200" dirty="0">
                <a:latin typeface="Arial" charset="0"/>
              </a:rPr>
              <a:t>管理業務について、その一部を</a:t>
            </a:r>
            <a:r>
              <a:rPr lang="ja-JP" altLang="en-US" sz="3200" u="heavy" dirty="0">
                <a:solidFill>
                  <a:srgbClr val="FF0000"/>
                </a:solidFill>
                <a:latin typeface="Arial" charset="0"/>
              </a:rPr>
              <a:t>外部委託</a:t>
            </a:r>
            <a:r>
              <a:rPr lang="ja-JP" altLang="en-US" sz="3200" dirty="0">
                <a:latin typeface="Arial" charset="0"/>
              </a:rPr>
              <a:t>する場合は、当該外部委託した管理業務に適用される管理の方法とその取組内容</a:t>
            </a:r>
            <a:endParaRPr lang="ja-JP" altLang="en-US" sz="3200" b="1" spc="50" dirty="0">
              <a:ln w="11430"/>
              <a:effectLst>
                <a:outerShdw blurRad="76200" dist="50800" dir="5400000" algn="tl" rotWithShape="0">
                  <a:srgbClr val="000000">
                    <a:alpha val="65000"/>
                  </a:srgbClr>
                </a:outerShdw>
              </a:effectLst>
              <a:latin typeface="Arial" charset="0"/>
            </a:endParaRPr>
          </a:p>
        </p:txBody>
      </p:sp>
      <p:sp>
        <p:nvSpPr>
          <p:cNvPr id="2" name="スライド番号プレースホルダー 1"/>
          <p:cNvSpPr>
            <a:spLocks noGrp="1"/>
          </p:cNvSpPr>
          <p:nvPr>
            <p:ph type="sldNum" sz="quarter" idx="12"/>
          </p:nvPr>
        </p:nvSpPr>
        <p:spPr>
          <a:xfrm>
            <a:off x="7594922" y="6375643"/>
            <a:ext cx="2311400" cy="476250"/>
          </a:xfrm>
        </p:spPr>
        <p:txBody>
          <a:bodyPr/>
          <a:lstStyle/>
          <a:p>
            <a:pPr>
              <a:defRPr/>
            </a:pPr>
            <a:fld id="{D3296798-D5F8-44CD-B17E-A85690632780}" type="slidenum">
              <a:rPr lang="en-US" altLang="ja-JP" smtClean="0"/>
              <a:pPr>
                <a:defRPr/>
              </a:pPr>
              <a:t>24</a:t>
            </a:fld>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52"/>
          <p:cNvSpPr>
            <a:spLocks noChangeArrowheads="1"/>
          </p:cNvSpPr>
          <p:nvPr/>
        </p:nvSpPr>
        <p:spPr bwMode="auto">
          <a:xfrm>
            <a:off x="6597650" y="1519238"/>
            <a:ext cx="3179763" cy="923925"/>
          </a:xfrm>
          <a:prstGeom prst="rect">
            <a:avLst/>
          </a:prstGeom>
          <a:solidFill>
            <a:srgbClr val="FFFFCC"/>
          </a:solidFill>
          <a:ln w="6350">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800" b="1" u="sng" dirty="0">
                <a:solidFill>
                  <a:srgbClr val="FF0000"/>
                </a:solidFill>
                <a:latin typeface="ＭＳ Ｐゴシック" panose="020B0600070205080204" pitchFamily="50" charset="-128"/>
              </a:rPr>
              <a:t>経営トップ</a:t>
            </a:r>
            <a:r>
              <a:rPr lang="ja-JP" altLang="en-US" sz="1600" b="1" u="sng" dirty="0">
                <a:solidFill>
                  <a:srgbClr val="FF0000"/>
                </a:solidFill>
                <a:latin typeface="ＭＳ Ｐゴシック" panose="020B0600070205080204" pitchFamily="50" charset="-128"/>
              </a:rPr>
              <a:t>：</a:t>
            </a:r>
            <a:endParaRPr lang="ja-JP" altLang="en-US" sz="2000" u="sng" dirty="0">
              <a:solidFill>
                <a:srgbClr val="FF0000"/>
              </a:solidFill>
            </a:endParaRPr>
          </a:p>
          <a:p>
            <a:pPr algn="just" eaLnBrk="1" hangingPunct="1">
              <a:spcBef>
                <a:spcPct val="0"/>
              </a:spcBef>
              <a:buFontTx/>
              <a:buNone/>
            </a:pPr>
            <a:r>
              <a:rPr lang="ja-JP" altLang="en-US" sz="1800" dirty="0">
                <a:solidFill>
                  <a:srgbClr val="000000"/>
                </a:solidFill>
                <a:latin typeface="ＭＳ Ｐゴシック" panose="020B0600070205080204" pitchFamily="50" charset="-128"/>
              </a:rPr>
              <a:t>最高位で指揮し、管理する個人又はグループ</a:t>
            </a:r>
            <a:endParaRPr lang="ja-JP" altLang="en-US" sz="1800" dirty="0"/>
          </a:p>
        </p:txBody>
      </p:sp>
      <p:sp>
        <p:nvSpPr>
          <p:cNvPr id="77" name="Freeform 32"/>
          <p:cNvSpPr>
            <a:spLocks/>
          </p:cNvSpPr>
          <p:nvPr/>
        </p:nvSpPr>
        <p:spPr bwMode="auto">
          <a:xfrm>
            <a:off x="3349625" y="3349625"/>
            <a:ext cx="1674813" cy="511175"/>
          </a:xfrm>
          <a:custGeom>
            <a:avLst/>
            <a:gdLst>
              <a:gd name="T0" fmla="*/ 473 w 1055"/>
              <a:gd name="T1" fmla="*/ 1 h 616"/>
              <a:gd name="T2" fmla="*/ 395 w 1055"/>
              <a:gd name="T3" fmla="*/ 1 h 616"/>
              <a:gd name="T4" fmla="*/ 322 w 1055"/>
              <a:gd name="T5" fmla="*/ 1 h 616"/>
              <a:gd name="T6" fmla="*/ 253 w 1055"/>
              <a:gd name="T7" fmla="*/ 1 h 616"/>
              <a:gd name="T8" fmla="*/ 192 w 1055"/>
              <a:gd name="T9" fmla="*/ 1 h 616"/>
              <a:gd name="T10" fmla="*/ 136 w 1055"/>
              <a:gd name="T11" fmla="*/ 1 h 616"/>
              <a:gd name="T12" fmla="*/ 90 w 1055"/>
              <a:gd name="T13" fmla="*/ 1 h 616"/>
              <a:gd name="T14" fmla="*/ 69 w 1055"/>
              <a:gd name="T15" fmla="*/ 1 h 616"/>
              <a:gd name="T16" fmla="*/ 51 w 1055"/>
              <a:gd name="T17" fmla="*/ 1 h 616"/>
              <a:gd name="T18" fmla="*/ 36 w 1055"/>
              <a:gd name="T19" fmla="*/ 1 h 616"/>
              <a:gd name="T20" fmla="*/ 23 w 1055"/>
              <a:gd name="T21" fmla="*/ 1 h 616"/>
              <a:gd name="T22" fmla="*/ 13 w 1055"/>
              <a:gd name="T23" fmla="*/ 1 h 616"/>
              <a:gd name="T24" fmla="*/ 6 w 1055"/>
              <a:gd name="T25" fmla="*/ 1 h 616"/>
              <a:gd name="T26" fmla="*/ 1 w 1055"/>
              <a:gd name="T27" fmla="*/ 1 h 616"/>
              <a:gd name="T28" fmla="*/ 0 w 1055"/>
              <a:gd name="T29" fmla="*/ 1 h 616"/>
              <a:gd name="T30" fmla="*/ 1 w 1055"/>
              <a:gd name="T31" fmla="*/ 1 h 616"/>
              <a:gd name="T32" fmla="*/ 6 w 1055"/>
              <a:gd name="T33" fmla="*/ 1 h 616"/>
              <a:gd name="T34" fmla="*/ 13 w 1055"/>
              <a:gd name="T35" fmla="*/ 1 h 616"/>
              <a:gd name="T36" fmla="*/ 23 w 1055"/>
              <a:gd name="T37" fmla="*/ 1 h 616"/>
              <a:gd name="T38" fmla="*/ 36 w 1055"/>
              <a:gd name="T39" fmla="*/ 1 h 616"/>
              <a:gd name="T40" fmla="*/ 51 w 1055"/>
              <a:gd name="T41" fmla="*/ 1 h 616"/>
              <a:gd name="T42" fmla="*/ 69 w 1055"/>
              <a:gd name="T43" fmla="*/ 1 h 616"/>
              <a:gd name="T44" fmla="*/ 90 w 1055"/>
              <a:gd name="T45" fmla="*/ 1 h 616"/>
              <a:gd name="T46" fmla="*/ 136 w 1055"/>
              <a:gd name="T47" fmla="*/ 1 h 616"/>
              <a:gd name="T48" fmla="*/ 192 w 1055"/>
              <a:gd name="T49" fmla="*/ 1 h 616"/>
              <a:gd name="T50" fmla="*/ 253 w 1055"/>
              <a:gd name="T51" fmla="*/ 1 h 616"/>
              <a:gd name="T52" fmla="*/ 322 w 1055"/>
              <a:gd name="T53" fmla="*/ 1 h 616"/>
              <a:gd name="T54" fmla="*/ 395 w 1055"/>
              <a:gd name="T55" fmla="*/ 1 h 616"/>
              <a:gd name="T56" fmla="*/ 473 w 1055"/>
              <a:gd name="T57" fmla="*/ 1 h 616"/>
              <a:gd name="T58" fmla="*/ 555 w 1055"/>
              <a:gd name="T59" fmla="*/ 1 h 616"/>
              <a:gd name="T60" fmla="*/ 633 w 1055"/>
              <a:gd name="T61" fmla="*/ 1 h 616"/>
              <a:gd name="T62" fmla="*/ 709 w 1055"/>
              <a:gd name="T63" fmla="*/ 1 h 616"/>
              <a:gd name="T64" fmla="*/ 779 w 1055"/>
              <a:gd name="T65" fmla="*/ 1 h 616"/>
              <a:gd name="T66" fmla="*/ 843 w 1055"/>
              <a:gd name="T67" fmla="*/ 1 h 616"/>
              <a:gd name="T68" fmla="*/ 900 w 1055"/>
              <a:gd name="T69" fmla="*/ 1 h 616"/>
              <a:gd name="T70" fmla="*/ 950 w 1055"/>
              <a:gd name="T71" fmla="*/ 1 h 616"/>
              <a:gd name="T72" fmla="*/ 979 w 1055"/>
              <a:gd name="T73" fmla="*/ 1 h 616"/>
              <a:gd name="T74" fmla="*/ 997 w 1055"/>
              <a:gd name="T75" fmla="*/ 1 h 616"/>
              <a:gd name="T76" fmla="*/ 1014 w 1055"/>
              <a:gd name="T77" fmla="*/ 1 h 616"/>
              <a:gd name="T78" fmla="*/ 1028 w 1055"/>
              <a:gd name="T79" fmla="*/ 1 h 616"/>
              <a:gd name="T80" fmla="*/ 1039 w 1055"/>
              <a:gd name="T81" fmla="*/ 1 h 616"/>
              <a:gd name="T82" fmla="*/ 1047 w 1055"/>
              <a:gd name="T83" fmla="*/ 1 h 616"/>
              <a:gd name="T84" fmla="*/ 1053 w 1055"/>
              <a:gd name="T85" fmla="*/ 1 h 616"/>
              <a:gd name="T86" fmla="*/ 1055 w 1055"/>
              <a:gd name="T87" fmla="*/ 1 h 616"/>
              <a:gd name="T88" fmla="*/ 1055 w 1055"/>
              <a:gd name="T89" fmla="*/ 1 h 616"/>
              <a:gd name="T90" fmla="*/ 1051 w 1055"/>
              <a:gd name="T91" fmla="*/ 1 h 616"/>
              <a:gd name="T92" fmla="*/ 1045 w 1055"/>
              <a:gd name="T93" fmla="*/ 1 h 616"/>
              <a:gd name="T94" fmla="*/ 1035 w 1055"/>
              <a:gd name="T95" fmla="*/ 1 h 616"/>
              <a:gd name="T96" fmla="*/ 1024 w 1055"/>
              <a:gd name="T97" fmla="*/ 1 h 616"/>
              <a:gd name="T98" fmla="*/ 1008 w 1055"/>
              <a:gd name="T99" fmla="*/ 1 h 616"/>
              <a:gd name="T100" fmla="*/ 991 w 1055"/>
              <a:gd name="T101" fmla="*/ 1 h 616"/>
              <a:gd name="T102" fmla="*/ 972 w 1055"/>
              <a:gd name="T103" fmla="*/ 1 h 616"/>
              <a:gd name="T104" fmla="*/ 935 w 1055"/>
              <a:gd name="T105" fmla="*/ 1 h 616"/>
              <a:gd name="T106" fmla="*/ 882 w 1055"/>
              <a:gd name="T107" fmla="*/ 1 h 616"/>
              <a:gd name="T108" fmla="*/ 822 w 1055"/>
              <a:gd name="T109" fmla="*/ 1 h 616"/>
              <a:gd name="T110" fmla="*/ 756 w 1055"/>
              <a:gd name="T111" fmla="*/ 1 h 616"/>
              <a:gd name="T112" fmla="*/ 684 w 1055"/>
              <a:gd name="T113" fmla="*/ 1 h 616"/>
              <a:gd name="T114" fmla="*/ 607 w 1055"/>
              <a:gd name="T115" fmla="*/ 1 h 616"/>
              <a:gd name="T116" fmla="*/ 527 w 1055"/>
              <a:gd name="T117" fmla="*/ 0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5"/>
              <a:gd name="T178" fmla="*/ 0 h 616"/>
              <a:gd name="T179" fmla="*/ 1055 w 1055"/>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5" h="616">
                <a:moveTo>
                  <a:pt x="527" y="0"/>
                </a:moveTo>
                <a:lnTo>
                  <a:pt x="500" y="2"/>
                </a:lnTo>
                <a:lnTo>
                  <a:pt x="473" y="2"/>
                </a:lnTo>
                <a:lnTo>
                  <a:pt x="446" y="4"/>
                </a:lnTo>
                <a:lnTo>
                  <a:pt x="421" y="8"/>
                </a:lnTo>
                <a:lnTo>
                  <a:pt x="395" y="12"/>
                </a:lnTo>
                <a:lnTo>
                  <a:pt x="371" y="15"/>
                </a:lnTo>
                <a:lnTo>
                  <a:pt x="345" y="19"/>
                </a:lnTo>
                <a:lnTo>
                  <a:pt x="322" y="25"/>
                </a:lnTo>
                <a:lnTo>
                  <a:pt x="298" y="32"/>
                </a:lnTo>
                <a:lnTo>
                  <a:pt x="276" y="38"/>
                </a:lnTo>
                <a:lnTo>
                  <a:pt x="253" y="45"/>
                </a:lnTo>
                <a:lnTo>
                  <a:pt x="232" y="54"/>
                </a:lnTo>
                <a:lnTo>
                  <a:pt x="211" y="62"/>
                </a:lnTo>
                <a:lnTo>
                  <a:pt x="192" y="71"/>
                </a:lnTo>
                <a:lnTo>
                  <a:pt x="172" y="81"/>
                </a:lnTo>
                <a:lnTo>
                  <a:pt x="154" y="92"/>
                </a:lnTo>
                <a:lnTo>
                  <a:pt x="136" y="103"/>
                </a:lnTo>
                <a:lnTo>
                  <a:pt x="120" y="114"/>
                </a:lnTo>
                <a:lnTo>
                  <a:pt x="104" y="125"/>
                </a:lnTo>
                <a:lnTo>
                  <a:pt x="90" y="137"/>
                </a:lnTo>
                <a:lnTo>
                  <a:pt x="83" y="144"/>
                </a:lnTo>
                <a:lnTo>
                  <a:pt x="75" y="150"/>
                </a:lnTo>
                <a:lnTo>
                  <a:pt x="69" y="155"/>
                </a:lnTo>
                <a:lnTo>
                  <a:pt x="63" y="163"/>
                </a:lnTo>
                <a:lnTo>
                  <a:pt x="57" y="168"/>
                </a:lnTo>
                <a:lnTo>
                  <a:pt x="51" y="176"/>
                </a:lnTo>
                <a:lnTo>
                  <a:pt x="46" y="183"/>
                </a:lnTo>
                <a:lnTo>
                  <a:pt x="41" y="189"/>
                </a:lnTo>
                <a:lnTo>
                  <a:pt x="36" y="196"/>
                </a:lnTo>
                <a:lnTo>
                  <a:pt x="31" y="204"/>
                </a:lnTo>
                <a:lnTo>
                  <a:pt x="27" y="211"/>
                </a:lnTo>
                <a:lnTo>
                  <a:pt x="23" y="217"/>
                </a:lnTo>
                <a:lnTo>
                  <a:pt x="19" y="224"/>
                </a:lnTo>
                <a:lnTo>
                  <a:pt x="16" y="232"/>
                </a:lnTo>
                <a:lnTo>
                  <a:pt x="13" y="239"/>
                </a:lnTo>
                <a:lnTo>
                  <a:pt x="10" y="247"/>
                </a:lnTo>
                <a:lnTo>
                  <a:pt x="8" y="254"/>
                </a:lnTo>
                <a:lnTo>
                  <a:pt x="6" y="262"/>
                </a:lnTo>
                <a:lnTo>
                  <a:pt x="4" y="269"/>
                </a:lnTo>
                <a:lnTo>
                  <a:pt x="2" y="278"/>
                </a:lnTo>
                <a:lnTo>
                  <a:pt x="1" y="286"/>
                </a:lnTo>
                <a:lnTo>
                  <a:pt x="0" y="293"/>
                </a:lnTo>
                <a:lnTo>
                  <a:pt x="0" y="301"/>
                </a:lnTo>
                <a:lnTo>
                  <a:pt x="0" y="310"/>
                </a:lnTo>
                <a:lnTo>
                  <a:pt x="0" y="318"/>
                </a:lnTo>
                <a:lnTo>
                  <a:pt x="0" y="325"/>
                </a:lnTo>
                <a:lnTo>
                  <a:pt x="1" y="332"/>
                </a:lnTo>
                <a:lnTo>
                  <a:pt x="2" y="340"/>
                </a:lnTo>
                <a:lnTo>
                  <a:pt x="4" y="349"/>
                </a:lnTo>
                <a:lnTo>
                  <a:pt x="6" y="357"/>
                </a:lnTo>
                <a:lnTo>
                  <a:pt x="8" y="364"/>
                </a:lnTo>
                <a:lnTo>
                  <a:pt x="10" y="372"/>
                </a:lnTo>
                <a:lnTo>
                  <a:pt x="13" y="379"/>
                </a:lnTo>
                <a:lnTo>
                  <a:pt x="16" y="387"/>
                </a:lnTo>
                <a:lnTo>
                  <a:pt x="19" y="394"/>
                </a:lnTo>
                <a:lnTo>
                  <a:pt x="23" y="401"/>
                </a:lnTo>
                <a:lnTo>
                  <a:pt x="27" y="409"/>
                </a:lnTo>
                <a:lnTo>
                  <a:pt x="31" y="415"/>
                </a:lnTo>
                <a:lnTo>
                  <a:pt x="36" y="422"/>
                </a:lnTo>
                <a:lnTo>
                  <a:pt x="41" y="429"/>
                </a:lnTo>
                <a:lnTo>
                  <a:pt x="46" y="435"/>
                </a:lnTo>
                <a:lnTo>
                  <a:pt x="51" y="443"/>
                </a:lnTo>
                <a:lnTo>
                  <a:pt x="57" y="450"/>
                </a:lnTo>
                <a:lnTo>
                  <a:pt x="63" y="456"/>
                </a:lnTo>
                <a:lnTo>
                  <a:pt x="69" y="463"/>
                </a:lnTo>
                <a:lnTo>
                  <a:pt x="75" y="469"/>
                </a:lnTo>
                <a:lnTo>
                  <a:pt x="83" y="476"/>
                </a:lnTo>
                <a:lnTo>
                  <a:pt x="90" y="482"/>
                </a:lnTo>
                <a:lnTo>
                  <a:pt x="104" y="493"/>
                </a:lnTo>
                <a:lnTo>
                  <a:pt x="120" y="506"/>
                </a:lnTo>
                <a:lnTo>
                  <a:pt x="136" y="517"/>
                </a:lnTo>
                <a:lnTo>
                  <a:pt x="154" y="526"/>
                </a:lnTo>
                <a:lnTo>
                  <a:pt x="172" y="538"/>
                </a:lnTo>
                <a:lnTo>
                  <a:pt x="192" y="547"/>
                </a:lnTo>
                <a:lnTo>
                  <a:pt x="211" y="556"/>
                </a:lnTo>
                <a:lnTo>
                  <a:pt x="232" y="564"/>
                </a:lnTo>
                <a:lnTo>
                  <a:pt x="253" y="573"/>
                </a:lnTo>
                <a:lnTo>
                  <a:pt x="276" y="581"/>
                </a:lnTo>
                <a:lnTo>
                  <a:pt x="298" y="586"/>
                </a:lnTo>
                <a:lnTo>
                  <a:pt x="322" y="594"/>
                </a:lnTo>
                <a:lnTo>
                  <a:pt x="345" y="599"/>
                </a:lnTo>
                <a:lnTo>
                  <a:pt x="371" y="603"/>
                </a:lnTo>
                <a:lnTo>
                  <a:pt x="395" y="607"/>
                </a:lnTo>
                <a:lnTo>
                  <a:pt x="421" y="610"/>
                </a:lnTo>
                <a:lnTo>
                  <a:pt x="446" y="614"/>
                </a:lnTo>
                <a:lnTo>
                  <a:pt x="473" y="616"/>
                </a:lnTo>
                <a:lnTo>
                  <a:pt x="500" y="616"/>
                </a:lnTo>
                <a:lnTo>
                  <a:pt x="527" y="616"/>
                </a:lnTo>
                <a:lnTo>
                  <a:pt x="555" y="616"/>
                </a:lnTo>
                <a:lnTo>
                  <a:pt x="581" y="616"/>
                </a:lnTo>
                <a:lnTo>
                  <a:pt x="607" y="614"/>
                </a:lnTo>
                <a:lnTo>
                  <a:pt x="633" y="610"/>
                </a:lnTo>
                <a:lnTo>
                  <a:pt x="659" y="607"/>
                </a:lnTo>
                <a:lnTo>
                  <a:pt x="684" y="603"/>
                </a:lnTo>
                <a:lnTo>
                  <a:pt x="709" y="599"/>
                </a:lnTo>
                <a:lnTo>
                  <a:pt x="732" y="594"/>
                </a:lnTo>
                <a:lnTo>
                  <a:pt x="756" y="586"/>
                </a:lnTo>
                <a:lnTo>
                  <a:pt x="779" y="581"/>
                </a:lnTo>
                <a:lnTo>
                  <a:pt x="801" y="573"/>
                </a:lnTo>
                <a:lnTo>
                  <a:pt x="822" y="564"/>
                </a:lnTo>
                <a:lnTo>
                  <a:pt x="843" y="556"/>
                </a:lnTo>
                <a:lnTo>
                  <a:pt x="863" y="547"/>
                </a:lnTo>
                <a:lnTo>
                  <a:pt x="882" y="538"/>
                </a:lnTo>
                <a:lnTo>
                  <a:pt x="900" y="526"/>
                </a:lnTo>
                <a:lnTo>
                  <a:pt x="918" y="517"/>
                </a:lnTo>
                <a:lnTo>
                  <a:pt x="935" y="506"/>
                </a:lnTo>
                <a:lnTo>
                  <a:pt x="950" y="493"/>
                </a:lnTo>
                <a:lnTo>
                  <a:pt x="965" y="482"/>
                </a:lnTo>
                <a:lnTo>
                  <a:pt x="972" y="476"/>
                </a:lnTo>
                <a:lnTo>
                  <a:pt x="979" y="469"/>
                </a:lnTo>
                <a:lnTo>
                  <a:pt x="985" y="463"/>
                </a:lnTo>
                <a:lnTo>
                  <a:pt x="991" y="456"/>
                </a:lnTo>
                <a:lnTo>
                  <a:pt x="997" y="450"/>
                </a:lnTo>
                <a:lnTo>
                  <a:pt x="1003" y="443"/>
                </a:lnTo>
                <a:lnTo>
                  <a:pt x="1008" y="435"/>
                </a:lnTo>
                <a:lnTo>
                  <a:pt x="1014" y="429"/>
                </a:lnTo>
                <a:lnTo>
                  <a:pt x="1019" y="422"/>
                </a:lnTo>
                <a:lnTo>
                  <a:pt x="1024" y="415"/>
                </a:lnTo>
                <a:lnTo>
                  <a:pt x="1028" y="409"/>
                </a:lnTo>
                <a:lnTo>
                  <a:pt x="1032" y="401"/>
                </a:lnTo>
                <a:lnTo>
                  <a:pt x="1035" y="394"/>
                </a:lnTo>
                <a:lnTo>
                  <a:pt x="1039" y="387"/>
                </a:lnTo>
                <a:lnTo>
                  <a:pt x="1042" y="379"/>
                </a:lnTo>
                <a:lnTo>
                  <a:pt x="1045" y="372"/>
                </a:lnTo>
                <a:lnTo>
                  <a:pt x="1047" y="364"/>
                </a:lnTo>
                <a:lnTo>
                  <a:pt x="1049" y="357"/>
                </a:lnTo>
                <a:lnTo>
                  <a:pt x="1051" y="349"/>
                </a:lnTo>
                <a:lnTo>
                  <a:pt x="1053" y="340"/>
                </a:lnTo>
                <a:lnTo>
                  <a:pt x="1054" y="332"/>
                </a:lnTo>
                <a:lnTo>
                  <a:pt x="1055" y="325"/>
                </a:lnTo>
                <a:lnTo>
                  <a:pt x="1055" y="318"/>
                </a:lnTo>
                <a:lnTo>
                  <a:pt x="1055" y="310"/>
                </a:lnTo>
                <a:lnTo>
                  <a:pt x="1055" y="301"/>
                </a:lnTo>
                <a:lnTo>
                  <a:pt x="1055" y="293"/>
                </a:lnTo>
                <a:lnTo>
                  <a:pt x="1054" y="286"/>
                </a:lnTo>
                <a:lnTo>
                  <a:pt x="1053" y="278"/>
                </a:lnTo>
                <a:lnTo>
                  <a:pt x="1051" y="271"/>
                </a:lnTo>
                <a:lnTo>
                  <a:pt x="1049" y="262"/>
                </a:lnTo>
                <a:lnTo>
                  <a:pt x="1047" y="254"/>
                </a:lnTo>
                <a:lnTo>
                  <a:pt x="1045" y="247"/>
                </a:lnTo>
                <a:lnTo>
                  <a:pt x="1042" y="239"/>
                </a:lnTo>
                <a:lnTo>
                  <a:pt x="1039" y="232"/>
                </a:lnTo>
                <a:lnTo>
                  <a:pt x="1035" y="224"/>
                </a:lnTo>
                <a:lnTo>
                  <a:pt x="1032" y="217"/>
                </a:lnTo>
                <a:lnTo>
                  <a:pt x="1028" y="211"/>
                </a:lnTo>
                <a:lnTo>
                  <a:pt x="1024" y="204"/>
                </a:lnTo>
                <a:lnTo>
                  <a:pt x="1019" y="196"/>
                </a:lnTo>
                <a:lnTo>
                  <a:pt x="1014" y="189"/>
                </a:lnTo>
                <a:lnTo>
                  <a:pt x="1008" y="183"/>
                </a:lnTo>
                <a:lnTo>
                  <a:pt x="1003" y="176"/>
                </a:lnTo>
                <a:lnTo>
                  <a:pt x="997" y="168"/>
                </a:lnTo>
                <a:lnTo>
                  <a:pt x="991" y="163"/>
                </a:lnTo>
                <a:lnTo>
                  <a:pt x="985" y="155"/>
                </a:lnTo>
                <a:lnTo>
                  <a:pt x="979" y="150"/>
                </a:lnTo>
                <a:lnTo>
                  <a:pt x="972" y="144"/>
                </a:lnTo>
                <a:lnTo>
                  <a:pt x="965" y="137"/>
                </a:lnTo>
                <a:lnTo>
                  <a:pt x="950" y="125"/>
                </a:lnTo>
                <a:lnTo>
                  <a:pt x="935" y="112"/>
                </a:lnTo>
                <a:lnTo>
                  <a:pt x="918" y="103"/>
                </a:lnTo>
                <a:lnTo>
                  <a:pt x="900" y="92"/>
                </a:lnTo>
                <a:lnTo>
                  <a:pt x="882" y="81"/>
                </a:lnTo>
                <a:lnTo>
                  <a:pt x="863" y="71"/>
                </a:lnTo>
                <a:lnTo>
                  <a:pt x="843" y="62"/>
                </a:lnTo>
                <a:lnTo>
                  <a:pt x="822" y="54"/>
                </a:lnTo>
                <a:lnTo>
                  <a:pt x="801" y="45"/>
                </a:lnTo>
                <a:lnTo>
                  <a:pt x="779" y="38"/>
                </a:lnTo>
                <a:lnTo>
                  <a:pt x="756" y="32"/>
                </a:lnTo>
                <a:lnTo>
                  <a:pt x="732" y="25"/>
                </a:lnTo>
                <a:lnTo>
                  <a:pt x="708" y="19"/>
                </a:lnTo>
                <a:lnTo>
                  <a:pt x="684" y="15"/>
                </a:lnTo>
                <a:lnTo>
                  <a:pt x="659" y="10"/>
                </a:lnTo>
                <a:lnTo>
                  <a:pt x="633" y="8"/>
                </a:lnTo>
                <a:lnTo>
                  <a:pt x="607" y="4"/>
                </a:lnTo>
                <a:lnTo>
                  <a:pt x="581" y="2"/>
                </a:lnTo>
                <a:lnTo>
                  <a:pt x="555" y="0"/>
                </a:lnTo>
                <a:lnTo>
                  <a:pt x="527" y="0"/>
                </a:lnTo>
                <a:close/>
              </a:path>
            </a:pathLst>
          </a:custGeom>
          <a:solidFill>
            <a:srgbClr val="FFFFCC"/>
          </a:solidFill>
          <a:ln w="9525">
            <a:solidFill>
              <a:srgbClr val="000000"/>
            </a:solidFill>
            <a:round/>
            <a:headEnd/>
            <a:tailEnd/>
          </a:ln>
        </p:spPr>
        <p:txBody>
          <a:bodyPr lIns="36000" rIns="36000" anchor="ctr" anchorCtr="0">
            <a:noAutofit/>
          </a:bodyPr>
          <a:lstStyle/>
          <a:p>
            <a:pPr algn="just"/>
            <a:r>
              <a:rPr lang="ja-JP" altLang="en-US" sz="1600" b="1" dirty="0"/>
              <a:t>安全統括管理者</a:t>
            </a:r>
          </a:p>
        </p:txBody>
      </p:sp>
      <p:pic>
        <p:nvPicPr>
          <p:cNvPr id="2529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07175"/>
            <a:ext cx="1871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2931" name="Rectangle 3"/>
          <p:cNvSpPr>
            <a:spLocks noGrp="1" noChangeArrowheads="1"/>
          </p:cNvSpPr>
          <p:nvPr>
            <p:ph type="ctrTitle"/>
          </p:nvPr>
        </p:nvSpPr>
        <p:spPr>
          <a:xfrm>
            <a:off x="309563" y="188913"/>
            <a:ext cx="9310687" cy="623887"/>
          </a:xfrm>
          <a:solidFill>
            <a:srgbClr val="FFFF00">
              <a:alpha val="50195"/>
            </a:srgbClr>
          </a:solidFill>
        </p:spPr>
        <p:txBody>
          <a:bodyPr/>
          <a:lstStyle/>
          <a:p>
            <a:pPr eaLnBrk="1" hangingPunct="1"/>
            <a:r>
              <a:rPr lang="ja-JP" altLang="en-US" sz="3600" b="1">
                <a:solidFill>
                  <a:schemeClr val="tx1"/>
                </a:solidFill>
              </a:rPr>
              <a:t>ガイドラインの適用範囲（イメージ図）</a:t>
            </a:r>
            <a:endParaRPr lang="ja-JP" altLang="en-US" sz="3600" b="1">
              <a:solidFill>
                <a:schemeClr val="bg1"/>
              </a:solidFill>
            </a:endParaRPr>
          </a:p>
        </p:txBody>
      </p:sp>
      <p:sp>
        <p:nvSpPr>
          <p:cNvPr id="7" name="正方形/長方形 6"/>
          <p:cNvSpPr/>
          <p:nvPr/>
        </p:nvSpPr>
        <p:spPr>
          <a:xfrm>
            <a:off x="238125" y="1506538"/>
            <a:ext cx="6215063" cy="278606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52933" name="Group 8"/>
          <p:cNvGrpSpPr>
            <a:grpSpLocks noChangeAspect="1"/>
          </p:cNvGrpSpPr>
          <p:nvPr/>
        </p:nvGrpSpPr>
        <p:grpSpPr bwMode="auto">
          <a:xfrm>
            <a:off x="200025" y="1087438"/>
            <a:ext cx="9539288" cy="5437187"/>
            <a:chOff x="126" y="708"/>
            <a:chExt cx="6009" cy="3425"/>
          </a:xfrm>
        </p:grpSpPr>
        <p:sp>
          <p:nvSpPr>
            <p:cNvPr id="252935" name="AutoShape 7"/>
            <p:cNvSpPr>
              <a:spLocks noChangeAspect="1" noChangeArrowheads="1" noTextEdit="1"/>
            </p:cNvSpPr>
            <p:nvPr/>
          </p:nvSpPr>
          <p:spPr bwMode="auto">
            <a:xfrm>
              <a:off x="165" y="754"/>
              <a:ext cx="5970" cy="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52936" name="Freeform 9"/>
            <p:cNvSpPr>
              <a:spLocks/>
            </p:cNvSpPr>
            <p:nvPr/>
          </p:nvSpPr>
          <p:spPr bwMode="auto">
            <a:xfrm>
              <a:off x="126" y="2886"/>
              <a:ext cx="3869" cy="1234"/>
            </a:xfrm>
            <a:custGeom>
              <a:avLst/>
              <a:gdLst>
                <a:gd name="T0" fmla="*/ 119 w 3869"/>
                <a:gd name="T1" fmla="*/ 0 h 2469"/>
                <a:gd name="T2" fmla="*/ 107 w 3869"/>
                <a:gd name="T3" fmla="*/ 0 h 2469"/>
                <a:gd name="T4" fmla="*/ 95 w 3869"/>
                <a:gd name="T5" fmla="*/ 0 h 2469"/>
                <a:gd name="T6" fmla="*/ 83 w 3869"/>
                <a:gd name="T7" fmla="*/ 0 h 2469"/>
                <a:gd name="T8" fmla="*/ 72 w 3869"/>
                <a:gd name="T9" fmla="*/ 0 h 2469"/>
                <a:gd name="T10" fmla="*/ 56 w 3869"/>
                <a:gd name="T11" fmla="*/ 0 h 2469"/>
                <a:gd name="T12" fmla="*/ 36 w 3869"/>
                <a:gd name="T13" fmla="*/ 0 h 2469"/>
                <a:gd name="T14" fmla="*/ 21 w 3869"/>
                <a:gd name="T15" fmla="*/ 0 h 2469"/>
                <a:gd name="T16" fmla="*/ 12 w 3869"/>
                <a:gd name="T17" fmla="*/ 0 h 2469"/>
                <a:gd name="T18" fmla="*/ 7 w 3869"/>
                <a:gd name="T19" fmla="*/ 0 h 2469"/>
                <a:gd name="T20" fmla="*/ 4 w 3869"/>
                <a:gd name="T21" fmla="*/ 0 h 2469"/>
                <a:gd name="T22" fmla="*/ 1 w 3869"/>
                <a:gd name="T23" fmla="*/ 0 h 2469"/>
                <a:gd name="T24" fmla="*/ 0 w 3869"/>
                <a:gd name="T25" fmla="*/ 0 h 2469"/>
                <a:gd name="T26" fmla="*/ 0 w 3869"/>
                <a:gd name="T27" fmla="*/ 0 h 2469"/>
                <a:gd name="T28" fmla="*/ 0 w 3869"/>
                <a:gd name="T29" fmla="*/ 0 h 2469"/>
                <a:gd name="T30" fmla="*/ 2 w 3869"/>
                <a:gd name="T31" fmla="*/ 0 h 2469"/>
                <a:gd name="T32" fmla="*/ 5 w 3869"/>
                <a:gd name="T33" fmla="*/ 0 h 2469"/>
                <a:gd name="T34" fmla="*/ 9 w 3869"/>
                <a:gd name="T35" fmla="*/ 0 h 2469"/>
                <a:gd name="T36" fmla="*/ 15 w 3869"/>
                <a:gd name="T37" fmla="*/ 0 h 2469"/>
                <a:gd name="T38" fmla="*/ 28 w 3869"/>
                <a:gd name="T39" fmla="*/ 0 h 2469"/>
                <a:gd name="T40" fmla="*/ 46 w 3869"/>
                <a:gd name="T41" fmla="*/ 0 h 2469"/>
                <a:gd name="T42" fmla="*/ 66 w 3869"/>
                <a:gd name="T43" fmla="*/ 0 h 2469"/>
                <a:gd name="T44" fmla="*/ 77 w 3869"/>
                <a:gd name="T45" fmla="*/ 0 h 2469"/>
                <a:gd name="T46" fmla="*/ 89 w 3869"/>
                <a:gd name="T47" fmla="*/ 0 h 2469"/>
                <a:gd name="T48" fmla="*/ 101 w 3869"/>
                <a:gd name="T49" fmla="*/ 0 h 2469"/>
                <a:gd name="T50" fmla="*/ 113 w 3869"/>
                <a:gd name="T51" fmla="*/ 0 h 2469"/>
                <a:gd name="T52" fmla="*/ 126 w 3869"/>
                <a:gd name="T53" fmla="*/ 0 h 2469"/>
                <a:gd name="T54" fmla="*/ 3748 w 3869"/>
                <a:gd name="T55" fmla="*/ 0 h 2469"/>
                <a:gd name="T56" fmla="*/ 3760 w 3869"/>
                <a:gd name="T57" fmla="*/ 0 h 2469"/>
                <a:gd name="T58" fmla="*/ 3774 w 3869"/>
                <a:gd name="T59" fmla="*/ 0 h 2469"/>
                <a:gd name="T60" fmla="*/ 3785 w 3869"/>
                <a:gd name="T61" fmla="*/ 0 h 2469"/>
                <a:gd name="T62" fmla="*/ 3797 w 3869"/>
                <a:gd name="T63" fmla="*/ 0 h 2469"/>
                <a:gd name="T64" fmla="*/ 3812 w 3869"/>
                <a:gd name="T65" fmla="*/ 0 h 2469"/>
                <a:gd name="T66" fmla="*/ 3831 w 3869"/>
                <a:gd name="T67" fmla="*/ 0 h 2469"/>
                <a:gd name="T68" fmla="*/ 3846 w 3869"/>
                <a:gd name="T69" fmla="*/ 0 h 2469"/>
                <a:gd name="T70" fmla="*/ 3855 w 3869"/>
                <a:gd name="T71" fmla="*/ 0 h 2469"/>
                <a:gd name="T72" fmla="*/ 3860 w 3869"/>
                <a:gd name="T73" fmla="*/ 0 h 2469"/>
                <a:gd name="T74" fmla="*/ 3865 w 3869"/>
                <a:gd name="T75" fmla="*/ 0 h 2469"/>
                <a:gd name="T76" fmla="*/ 3867 w 3869"/>
                <a:gd name="T77" fmla="*/ 0 h 2469"/>
                <a:gd name="T78" fmla="*/ 3868 w 3869"/>
                <a:gd name="T79" fmla="*/ 0 h 2469"/>
                <a:gd name="T80" fmla="*/ 3869 w 3869"/>
                <a:gd name="T81" fmla="*/ 0 h 2469"/>
                <a:gd name="T82" fmla="*/ 3868 w 3869"/>
                <a:gd name="T83" fmla="*/ 0 h 2469"/>
                <a:gd name="T84" fmla="*/ 3866 w 3869"/>
                <a:gd name="T85" fmla="*/ 0 h 2469"/>
                <a:gd name="T86" fmla="*/ 3862 w 3869"/>
                <a:gd name="T87" fmla="*/ 0 h 2469"/>
                <a:gd name="T88" fmla="*/ 3858 w 3869"/>
                <a:gd name="T89" fmla="*/ 0 h 2469"/>
                <a:gd name="T90" fmla="*/ 3853 w 3869"/>
                <a:gd name="T91" fmla="*/ 0 h 2469"/>
                <a:gd name="T92" fmla="*/ 3839 w 3869"/>
                <a:gd name="T93" fmla="*/ 0 h 2469"/>
                <a:gd name="T94" fmla="*/ 3822 w 3869"/>
                <a:gd name="T95" fmla="*/ 0 h 2469"/>
                <a:gd name="T96" fmla="*/ 3802 w 3869"/>
                <a:gd name="T97" fmla="*/ 0 h 2469"/>
                <a:gd name="T98" fmla="*/ 3791 w 3869"/>
                <a:gd name="T99" fmla="*/ 0 h 2469"/>
                <a:gd name="T100" fmla="*/ 3780 w 3869"/>
                <a:gd name="T101" fmla="*/ 0 h 2469"/>
                <a:gd name="T102" fmla="*/ 3767 w 3869"/>
                <a:gd name="T103" fmla="*/ 0 h 2469"/>
                <a:gd name="T104" fmla="*/ 3754 w 3869"/>
                <a:gd name="T105" fmla="*/ 0 h 2469"/>
                <a:gd name="T106" fmla="*/ 3741 w 3869"/>
                <a:gd name="T107" fmla="*/ 0 h 24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69"/>
                <a:gd name="T163" fmla="*/ 0 h 2469"/>
                <a:gd name="T164" fmla="*/ 3869 w 3869"/>
                <a:gd name="T165" fmla="*/ 2469 h 24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69" h="2469">
                  <a:moveTo>
                    <a:pt x="126" y="0"/>
                  </a:moveTo>
                  <a:lnTo>
                    <a:pt x="119" y="0"/>
                  </a:lnTo>
                  <a:lnTo>
                    <a:pt x="113" y="0"/>
                  </a:lnTo>
                  <a:lnTo>
                    <a:pt x="107" y="2"/>
                  </a:lnTo>
                  <a:lnTo>
                    <a:pt x="101" y="4"/>
                  </a:lnTo>
                  <a:lnTo>
                    <a:pt x="95" y="8"/>
                  </a:lnTo>
                  <a:lnTo>
                    <a:pt x="89" y="10"/>
                  </a:lnTo>
                  <a:lnTo>
                    <a:pt x="83" y="13"/>
                  </a:lnTo>
                  <a:lnTo>
                    <a:pt x="77" y="17"/>
                  </a:lnTo>
                  <a:lnTo>
                    <a:pt x="72" y="23"/>
                  </a:lnTo>
                  <a:lnTo>
                    <a:pt x="66" y="28"/>
                  </a:lnTo>
                  <a:lnTo>
                    <a:pt x="56" y="40"/>
                  </a:lnTo>
                  <a:lnTo>
                    <a:pt x="46" y="53"/>
                  </a:lnTo>
                  <a:lnTo>
                    <a:pt x="36" y="68"/>
                  </a:lnTo>
                  <a:lnTo>
                    <a:pt x="28" y="84"/>
                  </a:lnTo>
                  <a:lnTo>
                    <a:pt x="21" y="103"/>
                  </a:lnTo>
                  <a:lnTo>
                    <a:pt x="15" y="122"/>
                  </a:lnTo>
                  <a:lnTo>
                    <a:pt x="12" y="133"/>
                  </a:lnTo>
                  <a:lnTo>
                    <a:pt x="9" y="142"/>
                  </a:lnTo>
                  <a:lnTo>
                    <a:pt x="7" y="153"/>
                  </a:lnTo>
                  <a:lnTo>
                    <a:pt x="5" y="165"/>
                  </a:lnTo>
                  <a:lnTo>
                    <a:pt x="4" y="176"/>
                  </a:lnTo>
                  <a:lnTo>
                    <a:pt x="2" y="187"/>
                  </a:lnTo>
                  <a:lnTo>
                    <a:pt x="1" y="198"/>
                  </a:lnTo>
                  <a:lnTo>
                    <a:pt x="0" y="209"/>
                  </a:lnTo>
                  <a:lnTo>
                    <a:pt x="0" y="221"/>
                  </a:lnTo>
                  <a:lnTo>
                    <a:pt x="0" y="234"/>
                  </a:lnTo>
                  <a:lnTo>
                    <a:pt x="0" y="2234"/>
                  </a:lnTo>
                  <a:lnTo>
                    <a:pt x="0" y="2247"/>
                  </a:lnTo>
                  <a:lnTo>
                    <a:pt x="0" y="2258"/>
                  </a:lnTo>
                  <a:lnTo>
                    <a:pt x="1" y="2269"/>
                  </a:lnTo>
                  <a:lnTo>
                    <a:pt x="2" y="2282"/>
                  </a:lnTo>
                  <a:lnTo>
                    <a:pt x="4" y="2293"/>
                  </a:lnTo>
                  <a:lnTo>
                    <a:pt x="5" y="2305"/>
                  </a:lnTo>
                  <a:lnTo>
                    <a:pt x="7" y="2314"/>
                  </a:lnTo>
                  <a:lnTo>
                    <a:pt x="9" y="2325"/>
                  </a:lnTo>
                  <a:lnTo>
                    <a:pt x="12" y="2336"/>
                  </a:lnTo>
                  <a:lnTo>
                    <a:pt x="15" y="2346"/>
                  </a:lnTo>
                  <a:lnTo>
                    <a:pt x="21" y="2364"/>
                  </a:lnTo>
                  <a:lnTo>
                    <a:pt x="28" y="2383"/>
                  </a:lnTo>
                  <a:lnTo>
                    <a:pt x="36" y="2400"/>
                  </a:lnTo>
                  <a:lnTo>
                    <a:pt x="46" y="2415"/>
                  </a:lnTo>
                  <a:lnTo>
                    <a:pt x="56" y="2428"/>
                  </a:lnTo>
                  <a:lnTo>
                    <a:pt x="66" y="2441"/>
                  </a:lnTo>
                  <a:lnTo>
                    <a:pt x="72" y="2445"/>
                  </a:lnTo>
                  <a:lnTo>
                    <a:pt x="77" y="2450"/>
                  </a:lnTo>
                  <a:lnTo>
                    <a:pt x="83" y="2454"/>
                  </a:lnTo>
                  <a:lnTo>
                    <a:pt x="89" y="2458"/>
                  </a:lnTo>
                  <a:lnTo>
                    <a:pt x="95" y="2461"/>
                  </a:lnTo>
                  <a:lnTo>
                    <a:pt x="101" y="2463"/>
                  </a:lnTo>
                  <a:lnTo>
                    <a:pt x="107" y="2465"/>
                  </a:lnTo>
                  <a:lnTo>
                    <a:pt x="113" y="2467"/>
                  </a:lnTo>
                  <a:lnTo>
                    <a:pt x="119" y="2467"/>
                  </a:lnTo>
                  <a:lnTo>
                    <a:pt x="126" y="2469"/>
                  </a:lnTo>
                  <a:lnTo>
                    <a:pt x="3741" y="2469"/>
                  </a:lnTo>
                  <a:lnTo>
                    <a:pt x="3748" y="2467"/>
                  </a:lnTo>
                  <a:lnTo>
                    <a:pt x="3754" y="2467"/>
                  </a:lnTo>
                  <a:lnTo>
                    <a:pt x="3760" y="2465"/>
                  </a:lnTo>
                  <a:lnTo>
                    <a:pt x="3767" y="2463"/>
                  </a:lnTo>
                  <a:lnTo>
                    <a:pt x="3774" y="2461"/>
                  </a:lnTo>
                  <a:lnTo>
                    <a:pt x="3780" y="2458"/>
                  </a:lnTo>
                  <a:lnTo>
                    <a:pt x="3785" y="2454"/>
                  </a:lnTo>
                  <a:lnTo>
                    <a:pt x="3791" y="2450"/>
                  </a:lnTo>
                  <a:lnTo>
                    <a:pt x="3797" y="2445"/>
                  </a:lnTo>
                  <a:lnTo>
                    <a:pt x="3802" y="2441"/>
                  </a:lnTo>
                  <a:lnTo>
                    <a:pt x="3812" y="2428"/>
                  </a:lnTo>
                  <a:lnTo>
                    <a:pt x="3822" y="2415"/>
                  </a:lnTo>
                  <a:lnTo>
                    <a:pt x="3831" y="2400"/>
                  </a:lnTo>
                  <a:lnTo>
                    <a:pt x="3839" y="2383"/>
                  </a:lnTo>
                  <a:lnTo>
                    <a:pt x="3846" y="2364"/>
                  </a:lnTo>
                  <a:lnTo>
                    <a:pt x="3853" y="2346"/>
                  </a:lnTo>
                  <a:lnTo>
                    <a:pt x="3855" y="2336"/>
                  </a:lnTo>
                  <a:lnTo>
                    <a:pt x="3858" y="2325"/>
                  </a:lnTo>
                  <a:lnTo>
                    <a:pt x="3860" y="2314"/>
                  </a:lnTo>
                  <a:lnTo>
                    <a:pt x="3862" y="2305"/>
                  </a:lnTo>
                  <a:lnTo>
                    <a:pt x="3865" y="2293"/>
                  </a:lnTo>
                  <a:lnTo>
                    <a:pt x="3866" y="2282"/>
                  </a:lnTo>
                  <a:lnTo>
                    <a:pt x="3867" y="2269"/>
                  </a:lnTo>
                  <a:lnTo>
                    <a:pt x="3868" y="2258"/>
                  </a:lnTo>
                  <a:lnTo>
                    <a:pt x="3868" y="2247"/>
                  </a:lnTo>
                  <a:lnTo>
                    <a:pt x="3869" y="2234"/>
                  </a:lnTo>
                  <a:lnTo>
                    <a:pt x="3869" y="234"/>
                  </a:lnTo>
                  <a:lnTo>
                    <a:pt x="3868" y="221"/>
                  </a:lnTo>
                  <a:lnTo>
                    <a:pt x="3868" y="209"/>
                  </a:lnTo>
                  <a:lnTo>
                    <a:pt x="3867" y="198"/>
                  </a:lnTo>
                  <a:lnTo>
                    <a:pt x="3866" y="187"/>
                  </a:lnTo>
                  <a:lnTo>
                    <a:pt x="3865" y="176"/>
                  </a:lnTo>
                  <a:lnTo>
                    <a:pt x="3862" y="165"/>
                  </a:lnTo>
                  <a:lnTo>
                    <a:pt x="3860" y="153"/>
                  </a:lnTo>
                  <a:lnTo>
                    <a:pt x="3858" y="142"/>
                  </a:lnTo>
                  <a:lnTo>
                    <a:pt x="3855" y="133"/>
                  </a:lnTo>
                  <a:lnTo>
                    <a:pt x="3853" y="122"/>
                  </a:lnTo>
                  <a:lnTo>
                    <a:pt x="3846" y="103"/>
                  </a:lnTo>
                  <a:lnTo>
                    <a:pt x="3839" y="84"/>
                  </a:lnTo>
                  <a:lnTo>
                    <a:pt x="3831" y="68"/>
                  </a:lnTo>
                  <a:lnTo>
                    <a:pt x="3822" y="53"/>
                  </a:lnTo>
                  <a:lnTo>
                    <a:pt x="3812" y="40"/>
                  </a:lnTo>
                  <a:lnTo>
                    <a:pt x="3802" y="28"/>
                  </a:lnTo>
                  <a:lnTo>
                    <a:pt x="3797" y="23"/>
                  </a:lnTo>
                  <a:lnTo>
                    <a:pt x="3791" y="17"/>
                  </a:lnTo>
                  <a:lnTo>
                    <a:pt x="3785" y="13"/>
                  </a:lnTo>
                  <a:lnTo>
                    <a:pt x="3780" y="10"/>
                  </a:lnTo>
                  <a:lnTo>
                    <a:pt x="3774" y="8"/>
                  </a:lnTo>
                  <a:lnTo>
                    <a:pt x="3767" y="4"/>
                  </a:lnTo>
                  <a:lnTo>
                    <a:pt x="3760" y="2"/>
                  </a:lnTo>
                  <a:lnTo>
                    <a:pt x="3754" y="0"/>
                  </a:lnTo>
                  <a:lnTo>
                    <a:pt x="3748" y="0"/>
                  </a:lnTo>
                  <a:lnTo>
                    <a:pt x="3741" y="0"/>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2937" name="Freeform 10"/>
            <p:cNvSpPr>
              <a:spLocks noEditPoints="1"/>
            </p:cNvSpPr>
            <p:nvPr/>
          </p:nvSpPr>
          <p:spPr bwMode="auto">
            <a:xfrm>
              <a:off x="168" y="2882"/>
              <a:ext cx="3877" cy="1242"/>
            </a:xfrm>
            <a:custGeom>
              <a:avLst/>
              <a:gdLst>
                <a:gd name="T0" fmla="*/ 3628 w 3877"/>
                <a:gd name="T1" fmla="*/ 1 h 2483"/>
                <a:gd name="T2" fmla="*/ 3451 w 3877"/>
                <a:gd name="T3" fmla="*/ 1 h 2483"/>
                <a:gd name="T4" fmla="*/ 3274 w 3877"/>
                <a:gd name="T5" fmla="*/ 1 h 2483"/>
                <a:gd name="T6" fmla="*/ 3097 w 3877"/>
                <a:gd name="T7" fmla="*/ 1 h 2483"/>
                <a:gd name="T8" fmla="*/ 2920 w 3877"/>
                <a:gd name="T9" fmla="*/ 1 h 2483"/>
                <a:gd name="T10" fmla="*/ 2743 w 3877"/>
                <a:gd name="T11" fmla="*/ 1 h 2483"/>
                <a:gd name="T12" fmla="*/ 2567 w 3877"/>
                <a:gd name="T13" fmla="*/ 1 h 2483"/>
                <a:gd name="T14" fmla="*/ 2390 w 3877"/>
                <a:gd name="T15" fmla="*/ 1 h 2483"/>
                <a:gd name="T16" fmla="*/ 2213 w 3877"/>
                <a:gd name="T17" fmla="*/ 1 h 2483"/>
                <a:gd name="T18" fmla="*/ 2036 w 3877"/>
                <a:gd name="T19" fmla="*/ 1 h 2483"/>
                <a:gd name="T20" fmla="*/ 1859 w 3877"/>
                <a:gd name="T21" fmla="*/ 1 h 2483"/>
                <a:gd name="T22" fmla="*/ 1682 w 3877"/>
                <a:gd name="T23" fmla="*/ 1 h 2483"/>
                <a:gd name="T24" fmla="*/ 1505 w 3877"/>
                <a:gd name="T25" fmla="*/ 1 h 2483"/>
                <a:gd name="T26" fmla="*/ 1328 w 3877"/>
                <a:gd name="T27" fmla="*/ 1 h 2483"/>
                <a:gd name="T28" fmla="*/ 1151 w 3877"/>
                <a:gd name="T29" fmla="*/ 1 h 2483"/>
                <a:gd name="T30" fmla="*/ 974 w 3877"/>
                <a:gd name="T31" fmla="*/ 1 h 2483"/>
                <a:gd name="T32" fmla="*/ 798 w 3877"/>
                <a:gd name="T33" fmla="*/ 1 h 2483"/>
                <a:gd name="T34" fmla="*/ 621 w 3877"/>
                <a:gd name="T35" fmla="*/ 1 h 2483"/>
                <a:gd name="T36" fmla="*/ 444 w 3877"/>
                <a:gd name="T37" fmla="*/ 1 h 2483"/>
                <a:gd name="T38" fmla="*/ 267 w 3877"/>
                <a:gd name="T39" fmla="*/ 1 h 2483"/>
                <a:gd name="T40" fmla="*/ 92 w 3877"/>
                <a:gd name="T41" fmla="*/ 1 h 2483"/>
                <a:gd name="T42" fmla="*/ 29 w 3877"/>
                <a:gd name="T43" fmla="*/ 1 h 2483"/>
                <a:gd name="T44" fmla="*/ 8 w 3877"/>
                <a:gd name="T45" fmla="*/ 1 h 2483"/>
                <a:gd name="T46" fmla="*/ 8 w 3877"/>
                <a:gd name="T47" fmla="*/ 1 h 2483"/>
                <a:gd name="T48" fmla="*/ 8 w 3877"/>
                <a:gd name="T49" fmla="*/ 1 h 2483"/>
                <a:gd name="T50" fmla="*/ 8 w 3877"/>
                <a:gd name="T51" fmla="*/ 1 h 2483"/>
                <a:gd name="T52" fmla="*/ 8 w 3877"/>
                <a:gd name="T53" fmla="*/ 1 h 2483"/>
                <a:gd name="T54" fmla="*/ 8 w 3877"/>
                <a:gd name="T55" fmla="*/ 1 h 2483"/>
                <a:gd name="T56" fmla="*/ 8 w 3877"/>
                <a:gd name="T57" fmla="*/ 1 h 2483"/>
                <a:gd name="T58" fmla="*/ 30 w 3877"/>
                <a:gd name="T59" fmla="*/ 1 h 2483"/>
                <a:gd name="T60" fmla="*/ 105 w 3877"/>
                <a:gd name="T61" fmla="*/ 1 h 2483"/>
                <a:gd name="T62" fmla="*/ 164 w 3877"/>
                <a:gd name="T63" fmla="*/ 1 h 2483"/>
                <a:gd name="T64" fmla="*/ 341 w 3877"/>
                <a:gd name="T65" fmla="*/ 1 h 2483"/>
                <a:gd name="T66" fmla="*/ 518 w 3877"/>
                <a:gd name="T67" fmla="*/ 1 h 2483"/>
                <a:gd name="T68" fmla="*/ 694 w 3877"/>
                <a:gd name="T69" fmla="*/ 1 h 2483"/>
                <a:gd name="T70" fmla="*/ 871 w 3877"/>
                <a:gd name="T71" fmla="*/ 1 h 2483"/>
                <a:gd name="T72" fmla="*/ 1048 w 3877"/>
                <a:gd name="T73" fmla="*/ 1 h 2483"/>
                <a:gd name="T74" fmla="*/ 1225 w 3877"/>
                <a:gd name="T75" fmla="*/ 1 h 2483"/>
                <a:gd name="T76" fmla="*/ 1402 w 3877"/>
                <a:gd name="T77" fmla="*/ 1 h 2483"/>
                <a:gd name="T78" fmla="*/ 1579 w 3877"/>
                <a:gd name="T79" fmla="*/ 1 h 2483"/>
                <a:gd name="T80" fmla="*/ 1756 w 3877"/>
                <a:gd name="T81" fmla="*/ 1 h 2483"/>
                <a:gd name="T82" fmla="*/ 1933 w 3877"/>
                <a:gd name="T83" fmla="*/ 1 h 2483"/>
                <a:gd name="T84" fmla="*/ 2110 w 3877"/>
                <a:gd name="T85" fmla="*/ 1 h 2483"/>
                <a:gd name="T86" fmla="*/ 2287 w 3877"/>
                <a:gd name="T87" fmla="*/ 1 h 2483"/>
                <a:gd name="T88" fmla="*/ 2463 w 3877"/>
                <a:gd name="T89" fmla="*/ 1 h 2483"/>
                <a:gd name="T90" fmla="*/ 2640 w 3877"/>
                <a:gd name="T91" fmla="*/ 1 h 2483"/>
                <a:gd name="T92" fmla="*/ 2817 w 3877"/>
                <a:gd name="T93" fmla="*/ 1 h 2483"/>
                <a:gd name="T94" fmla="*/ 2994 w 3877"/>
                <a:gd name="T95" fmla="*/ 1 h 2483"/>
                <a:gd name="T96" fmla="*/ 3171 w 3877"/>
                <a:gd name="T97" fmla="*/ 1 h 2483"/>
                <a:gd name="T98" fmla="*/ 3348 w 3877"/>
                <a:gd name="T99" fmla="*/ 1 h 2483"/>
                <a:gd name="T100" fmla="*/ 3525 w 3877"/>
                <a:gd name="T101" fmla="*/ 1 h 2483"/>
                <a:gd name="T102" fmla="*/ 3702 w 3877"/>
                <a:gd name="T103" fmla="*/ 1 h 2483"/>
                <a:gd name="T104" fmla="*/ 3843 w 3877"/>
                <a:gd name="T105" fmla="*/ 1 h 2483"/>
                <a:gd name="T106" fmla="*/ 3858 w 3877"/>
                <a:gd name="T107" fmla="*/ 1 h 2483"/>
                <a:gd name="T108" fmla="*/ 3869 w 3877"/>
                <a:gd name="T109" fmla="*/ 1 h 2483"/>
                <a:gd name="T110" fmla="*/ 3869 w 3877"/>
                <a:gd name="T111" fmla="*/ 1 h 2483"/>
                <a:gd name="T112" fmla="*/ 3869 w 3877"/>
                <a:gd name="T113" fmla="*/ 1 h 2483"/>
                <a:gd name="T114" fmla="*/ 3869 w 3877"/>
                <a:gd name="T115" fmla="*/ 1 h 2483"/>
                <a:gd name="T116" fmla="*/ 3869 w 3877"/>
                <a:gd name="T117" fmla="*/ 1 h 2483"/>
                <a:gd name="T118" fmla="*/ 3869 w 3877"/>
                <a:gd name="T119" fmla="*/ 1 h 2483"/>
                <a:gd name="T120" fmla="*/ 3860 w 3877"/>
                <a:gd name="T121" fmla="*/ 1 h 2483"/>
                <a:gd name="T122" fmla="*/ 3793 w 3877"/>
                <a:gd name="T123" fmla="*/ 1 h 24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77"/>
                <a:gd name="T187" fmla="*/ 0 h 2483"/>
                <a:gd name="T188" fmla="*/ 3877 w 3877"/>
                <a:gd name="T189" fmla="*/ 2483 h 24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77" h="2483">
                  <a:moveTo>
                    <a:pt x="3745" y="15"/>
                  </a:moveTo>
                  <a:lnTo>
                    <a:pt x="3712" y="15"/>
                  </a:lnTo>
                  <a:lnTo>
                    <a:pt x="3712" y="0"/>
                  </a:lnTo>
                  <a:lnTo>
                    <a:pt x="3745" y="0"/>
                  </a:lnTo>
                  <a:lnTo>
                    <a:pt x="3745" y="15"/>
                  </a:lnTo>
                  <a:close/>
                  <a:moveTo>
                    <a:pt x="3687" y="15"/>
                  </a:moveTo>
                  <a:lnTo>
                    <a:pt x="3653" y="15"/>
                  </a:lnTo>
                  <a:lnTo>
                    <a:pt x="3653" y="0"/>
                  </a:lnTo>
                  <a:lnTo>
                    <a:pt x="3687" y="0"/>
                  </a:lnTo>
                  <a:lnTo>
                    <a:pt x="3687" y="15"/>
                  </a:lnTo>
                  <a:close/>
                  <a:moveTo>
                    <a:pt x="3628" y="15"/>
                  </a:moveTo>
                  <a:lnTo>
                    <a:pt x="3594" y="15"/>
                  </a:lnTo>
                  <a:lnTo>
                    <a:pt x="3594" y="0"/>
                  </a:lnTo>
                  <a:lnTo>
                    <a:pt x="3628" y="0"/>
                  </a:lnTo>
                  <a:lnTo>
                    <a:pt x="3628" y="15"/>
                  </a:lnTo>
                  <a:close/>
                  <a:moveTo>
                    <a:pt x="3568" y="15"/>
                  </a:moveTo>
                  <a:lnTo>
                    <a:pt x="3535" y="15"/>
                  </a:lnTo>
                  <a:lnTo>
                    <a:pt x="3535" y="0"/>
                  </a:lnTo>
                  <a:lnTo>
                    <a:pt x="3568" y="0"/>
                  </a:lnTo>
                  <a:lnTo>
                    <a:pt x="3568" y="15"/>
                  </a:lnTo>
                  <a:close/>
                  <a:moveTo>
                    <a:pt x="3510" y="15"/>
                  </a:moveTo>
                  <a:lnTo>
                    <a:pt x="3476" y="15"/>
                  </a:lnTo>
                  <a:lnTo>
                    <a:pt x="3476" y="0"/>
                  </a:lnTo>
                  <a:lnTo>
                    <a:pt x="3510" y="0"/>
                  </a:lnTo>
                  <a:lnTo>
                    <a:pt x="3510" y="15"/>
                  </a:lnTo>
                  <a:close/>
                  <a:moveTo>
                    <a:pt x="3451" y="15"/>
                  </a:moveTo>
                  <a:lnTo>
                    <a:pt x="3417" y="15"/>
                  </a:lnTo>
                  <a:lnTo>
                    <a:pt x="3417" y="0"/>
                  </a:lnTo>
                  <a:lnTo>
                    <a:pt x="3451" y="0"/>
                  </a:lnTo>
                  <a:lnTo>
                    <a:pt x="3451" y="15"/>
                  </a:lnTo>
                  <a:close/>
                  <a:moveTo>
                    <a:pt x="3391" y="15"/>
                  </a:moveTo>
                  <a:lnTo>
                    <a:pt x="3358" y="15"/>
                  </a:lnTo>
                  <a:lnTo>
                    <a:pt x="3358" y="0"/>
                  </a:lnTo>
                  <a:lnTo>
                    <a:pt x="3391" y="0"/>
                  </a:lnTo>
                  <a:lnTo>
                    <a:pt x="3391" y="15"/>
                  </a:lnTo>
                  <a:close/>
                  <a:moveTo>
                    <a:pt x="3333" y="15"/>
                  </a:moveTo>
                  <a:lnTo>
                    <a:pt x="3299" y="15"/>
                  </a:lnTo>
                  <a:lnTo>
                    <a:pt x="3299" y="0"/>
                  </a:lnTo>
                  <a:lnTo>
                    <a:pt x="3333" y="0"/>
                  </a:lnTo>
                  <a:lnTo>
                    <a:pt x="3333" y="15"/>
                  </a:lnTo>
                  <a:close/>
                  <a:moveTo>
                    <a:pt x="3274" y="15"/>
                  </a:moveTo>
                  <a:lnTo>
                    <a:pt x="3240" y="15"/>
                  </a:lnTo>
                  <a:lnTo>
                    <a:pt x="3240" y="0"/>
                  </a:lnTo>
                  <a:lnTo>
                    <a:pt x="3274" y="0"/>
                  </a:lnTo>
                  <a:lnTo>
                    <a:pt x="3274" y="15"/>
                  </a:lnTo>
                  <a:close/>
                  <a:moveTo>
                    <a:pt x="3214" y="15"/>
                  </a:moveTo>
                  <a:lnTo>
                    <a:pt x="3181" y="15"/>
                  </a:lnTo>
                  <a:lnTo>
                    <a:pt x="3181" y="0"/>
                  </a:lnTo>
                  <a:lnTo>
                    <a:pt x="3214" y="0"/>
                  </a:lnTo>
                  <a:lnTo>
                    <a:pt x="3214" y="15"/>
                  </a:lnTo>
                  <a:close/>
                  <a:moveTo>
                    <a:pt x="3156" y="15"/>
                  </a:moveTo>
                  <a:lnTo>
                    <a:pt x="3123" y="15"/>
                  </a:lnTo>
                  <a:lnTo>
                    <a:pt x="3123" y="0"/>
                  </a:lnTo>
                  <a:lnTo>
                    <a:pt x="3156" y="0"/>
                  </a:lnTo>
                  <a:lnTo>
                    <a:pt x="3156" y="15"/>
                  </a:lnTo>
                  <a:close/>
                  <a:moveTo>
                    <a:pt x="3097" y="15"/>
                  </a:moveTo>
                  <a:lnTo>
                    <a:pt x="3063" y="15"/>
                  </a:lnTo>
                  <a:lnTo>
                    <a:pt x="3063" y="0"/>
                  </a:lnTo>
                  <a:lnTo>
                    <a:pt x="3097" y="0"/>
                  </a:lnTo>
                  <a:lnTo>
                    <a:pt x="3097" y="15"/>
                  </a:lnTo>
                  <a:close/>
                  <a:moveTo>
                    <a:pt x="3038" y="15"/>
                  </a:moveTo>
                  <a:lnTo>
                    <a:pt x="3004" y="15"/>
                  </a:lnTo>
                  <a:lnTo>
                    <a:pt x="3004" y="0"/>
                  </a:lnTo>
                  <a:lnTo>
                    <a:pt x="3038" y="0"/>
                  </a:lnTo>
                  <a:lnTo>
                    <a:pt x="3038" y="15"/>
                  </a:lnTo>
                  <a:close/>
                  <a:moveTo>
                    <a:pt x="2979" y="15"/>
                  </a:moveTo>
                  <a:lnTo>
                    <a:pt x="2946" y="15"/>
                  </a:lnTo>
                  <a:lnTo>
                    <a:pt x="2946" y="0"/>
                  </a:lnTo>
                  <a:lnTo>
                    <a:pt x="2979" y="0"/>
                  </a:lnTo>
                  <a:lnTo>
                    <a:pt x="2979" y="15"/>
                  </a:lnTo>
                  <a:close/>
                  <a:moveTo>
                    <a:pt x="2920" y="15"/>
                  </a:moveTo>
                  <a:lnTo>
                    <a:pt x="2886" y="15"/>
                  </a:lnTo>
                  <a:lnTo>
                    <a:pt x="2886" y="0"/>
                  </a:lnTo>
                  <a:lnTo>
                    <a:pt x="2920" y="0"/>
                  </a:lnTo>
                  <a:lnTo>
                    <a:pt x="2920" y="15"/>
                  </a:lnTo>
                  <a:close/>
                  <a:moveTo>
                    <a:pt x="2861" y="15"/>
                  </a:moveTo>
                  <a:lnTo>
                    <a:pt x="2827" y="15"/>
                  </a:lnTo>
                  <a:lnTo>
                    <a:pt x="2827" y="0"/>
                  </a:lnTo>
                  <a:lnTo>
                    <a:pt x="2861" y="0"/>
                  </a:lnTo>
                  <a:lnTo>
                    <a:pt x="2861" y="15"/>
                  </a:lnTo>
                  <a:close/>
                  <a:moveTo>
                    <a:pt x="2802" y="15"/>
                  </a:moveTo>
                  <a:lnTo>
                    <a:pt x="2769" y="15"/>
                  </a:lnTo>
                  <a:lnTo>
                    <a:pt x="2769" y="0"/>
                  </a:lnTo>
                  <a:lnTo>
                    <a:pt x="2802" y="0"/>
                  </a:lnTo>
                  <a:lnTo>
                    <a:pt x="2802" y="15"/>
                  </a:lnTo>
                  <a:close/>
                  <a:moveTo>
                    <a:pt x="2743" y="15"/>
                  </a:moveTo>
                  <a:lnTo>
                    <a:pt x="2709" y="15"/>
                  </a:lnTo>
                  <a:lnTo>
                    <a:pt x="2709" y="0"/>
                  </a:lnTo>
                  <a:lnTo>
                    <a:pt x="2743" y="0"/>
                  </a:lnTo>
                  <a:lnTo>
                    <a:pt x="2743" y="15"/>
                  </a:lnTo>
                  <a:close/>
                  <a:moveTo>
                    <a:pt x="2684" y="15"/>
                  </a:moveTo>
                  <a:lnTo>
                    <a:pt x="2650" y="15"/>
                  </a:lnTo>
                  <a:lnTo>
                    <a:pt x="2650" y="0"/>
                  </a:lnTo>
                  <a:lnTo>
                    <a:pt x="2684" y="0"/>
                  </a:lnTo>
                  <a:lnTo>
                    <a:pt x="2684" y="15"/>
                  </a:lnTo>
                  <a:close/>
                  <a:moveTo>
                    <a:pt x="2625" y="15"/>
                  </a:moveTo>
                  <a:lnTo>
                    <a:pt x="2592" y="15"/>
                  </a:lnTo>
                  <a:lnTo>
                    <a:pt x="2592" y="0"/>
                  </a:lnTo>
                  <a:lnTo>
                    <a:pt x="2625" y="0"/>
                  </a:lnTo>
                  <a:lnTo>
                    <a:pt x="2625" y="15"/>
                  </a:lnTo>
                  <a:close/>
                  <a:moveTo>
                    <a:pt x="2567" y="15"/>
                  </a:moveTo>
                  <a:lnTo>
                    <a:pt x="2532" y="15"/>
                  </a:lnTo>
                  <a:lnTo>
                    <a:pt x="2532" y="0"/>
                  </a:lnTo>
                  <a:lnTo>
                    <a:pt x="2567" y="0"/>
                  </a:lnTo>
                  <a:lnTo>
                    <a:pt x="2567" y="15"/>
                  </a:lnTo>
                  <a:close/>
                  <a:moveTo>
                    <a:pt x="2507" y="15"/>
                  </a:moveTo>
                  <a:lnTo>
                    <a:pt x="2474" y="15"/>
                  </a:lnTo>
                  <a:lnTo>
                    <a:pt x="2474" y="0"/>
                  </a:lnTo>
                  <a:lnTo>
                    <a:pt x="2507" y="0"/>
                  </a:lnTo>
                  <a:lnTo>
                    <a:pt x="2507" y="15"/>
                  </a:lnTo>
                  <a:close/>
                  <a:moveTo>
                    <a:pt x="2448" y="15"/>
                  </a:moveTo>
                  <a:lnTo>
                    <a:pt x="2415" y="15"/>
                  </a:lnTo>
                  <a:lnTo>
                    <a:pt x="2415" y="0"/>
                  </a:lnTo>
                  <a:lnTo>
                    <a:pt x="2448" y="0"/>
                  </a:lnTo>
                  <a:lnTo>
                    <a:pt x="2448" y="15"/>
                  </a:lnTo>
                  <a:close/>
                  <a:moveTo>
                    <a:pt x="2390" y="15"/>
                  </a:moveTo>
                  <a:lnTo>
                    <a:pt x="2355" y="15"/>
                  </a:lnTo>
                  <a:lnTo>
                    <a:pt x="2355" y="0"/>
                  </a:lnTo>
                  <a:lnTo>
                    <a:pt x="2390" y="0"/>
                  </a:lnTo>
                  <a:lnTo>
                    <a:pt x="2390" y="15"/>
                  </a:lnTo>
                  <a:close/>
                  <a:moveTo>
                    <a:pt x="2330" y="15"/>
                  </a:moveTo>
                  <a:lnTo>
                    <a:pt x="2297" y="15"/>
                  </a:lnTo>
                  <a:lnTo>
                    <a:pt x="2297" y="0"/>
                  </a:lnTo>
                  <a:lnTo>
                    <a:pt x="2330" y="0"/>
                  </a:lnTo>
                  <a:lnTo>
                    <a:pt x="2330" y="15"/>
                  </a:lnTo>
                  <a:close/>
                  <a:moveTo>
                    <a:pt x="2271" y="15"/>
                  </a:moveTo>
                  <a:lnTo>
                    <a:pt x="2238" y="15"/>
                  </a:lnTo>
                  <a:lnTo>
                    <a:pt x="2238" y="0"/>
                  </a:lnTo>
                  <a:lnTo>
                    <a:pt x="2271" y="0"/>
                  </a:lnTo>
                  <a:lnTo>
                    <a:pt x="2271" y="15"/>
                  </a:lnTo>
                  <a:close/>
                  <a:moveTo>
                    <a:pt x="2213" y="15"/>
                  </a:moveTo>
                  <a:lnTo>
                    <a:pt x="2178" y="15"/>
                  </a:lnTo>
                  <a:lnTo>
                    <a:pt x="2178" y="0"/>
                  </a:lnTo>
                  <a:lnTo>
                    <a:pt x="2213" y="0"/>
                  </a:lnTo>
                  <a:lnTo>
                    <a:pt x="2213" y="15"/>
                  </a:lnTo>
                  <a:close/>
                  <a:moveTo>
                    <a:pt x="2153" y="15"/>
                  </a:moveTo>
                  <a:lnTo>
                    <a:pt x="2120" y="15"/>
                  </a:lnTo>
                  <a:lnTo>
                    <a:pt x="2120" y="0"/>
                  </a:lnTo>
                  <a:lnTo>
                    <a:pt x="2153" y="0"/>
                  </a:lnTo>
                  <a:lnTo>
                    <a:pt x="2153" y="15"/>
                  </a:lnTo>
                  <a:close/>
                  <a:moveTo>
                    <a:pt x="2094" y="15"/>
                  </a:moveTo>
                  <a:lnTo>
                    <a:pt x="2061" y="15"/>
                  </a:lnTo>
                  <a:lnTo>
                    <a:pt x="2061" y="0"/>
                  </a:lnTo>
                  <a:lnTo>
                    <a:pt x="2094" y="0"/>
                  </a:lnTo>
                  <a:lnTo>
                    <a:pt x="2094" y="15"/>
                  </a:lnTo>
                  <a:close/>
                  <a:moveTo>
                    <a:pt x="2036" y="15"/>
                  </a:moveTo>
                  <a:lnTo>
                    <a:pt x="2001" y="15"/>
                  </a:lnTo>
                  <a:lnTo>
                    <a:pt x="2001" y="0"/>
                  </a:lnTo>
                  <a:lnTo>
                    <a:pt x="2036" y="0"/>
                  </a:lnTo>
                  <a:lnTo>
                    <a:pt x="2036" y="15"/>
                  </a:lnTo>
                  <a:close/>
                  <a:moveTo>
                    <a:pt x="1976" y="15"/>
                  </a:moveTo>
                  <a:lnTo>
                    <a:pt x="1943" y="15"/>
                  </a:lnTo>
                  <a:lnTo>
                    <a:pt x="1943" y="0"/>
                  </a:lnTo>
                  <a:lnTo>
                    <a:pt x="1976" y="0"/>
                  </a:lnTo>
                  <a:lnTo>
                    <a:pt x="1976" y="15"/>
                  </a:lnTo>
                  <a:close/>
                  <a:moveTo>
                    <a:pt x="1918" y="15"/>
                  </a:moveTo>
                  <a:lnTo>
                    <a:pt x="1884" y="15"/>
                  </a:lnTo>
                  <a:lnTo>
                    <a:pt x="1884" y="0"/>
                  </a:lnTo>
                  <a:lnTo>
                    <a:pt x="1918" y="0"/>
                  </a:lnTo>
                  <a:lnTo>
                    <a:pt x="1918" y="15"/>
                  </a:lnTo>
                  <a:close/>
                  <a:moveTo>
                    <a:pt x="1859" y="15"/>
                  </a:moveTo>
                  <a:lnTo>
                    <a:pt x="1825" y="15"/>
                  </a:lnTo>
                  <a:lnTo>
                    <a:pt x="1825" y="0"/>
                  </a:lnTo>
                  <a:lnTo>
                    <a:pt x="1859" y="0"/>
                  </a:lnTo>
                  <a:lnTo>
                    <a:pt x="1859" y="15"/>
                  </a:lnTo>
                  <a:close/>
                  <a:moveTo>
                    <a:pt x="1799" y="15"/>
                  </a:moveTo>
                  <a:lnTo>
                    <a:pt x="1766" y="15"/>
                  </a:lnTo>
                  <a:lnTo>
                    <a:pt x="1766" y="0"/>
                  </a:lnTo>
                  <a:lnTo>
                    <a:pt x="1799" y="0"/>
                  </a:lnTo>
                  <a:lnTo>
                    <a:pt x="1799" y="15"/>
                  </a:lnTo>
                  <a:close/>
                  <a:moveTo>
                    <a:pt x="1741" y="15"/>
                  </a:moveTo>
                  <a:lnTo>
                    <a:pt x="1707" y="15"/>
                  </a:lnTo>
                  <a:lnTo>
                    <a:pt x="1707" y="0"/>
                  </a:lnTo>
                  <a:lnTo>
                    <a:pt x="1741" y="0"/>
                  </a:lnTo>
                  <a:lnTo>
                    <a:pt x="1741" y="15"/>
                  </a:lnTo>
                  <a:close/>
                  <a:moveTo>
                    <a:pt x="1682" y="15"/>
                  </a:moveTo>
                  <a:lnTo>
                    <a:pt x="1648" y="15"/>
                  </a:lnTo>
                  <a:lnTo>
                    <a:pt x="1648" y="0"/>
                  </a:lnTo>
                  <a:lnTo>
                    <a:pt x="1682" y="0"/>
                  </a:lnTo>
                  <a:lnTo>
                    <a:pt x="1682" y="15"/>
                  </a:lnTo>
                  <a:close/>
                  <a:moveTo>
                    <a:pt x="1622" y="15"/>
                  </a:moveTo>
                  <a:lnTo>
                    <a:pt x="1589" y="15"/>
                  </a:lnTo>
                  <a:lnTo>
                    <a:pt x="1589" y="0"/>
                  </a:lnTo>
                  <a:lnTo>
                    <a:pt x="1622" y="0"/>
                  </a:lnTo>
                  <a:lnTo>
                    <a:pt x="1622" y="15"/>
                  </a:lnTo>
                  <a:close/>
                  <a:moveTo>
                    <a:pt x="1564" y="15"/>
                  </a:moveTo>
                  <a:lnTo>
                    <a:pt x="1530" y="15"/>
                  </a:lnTo>
                  <a:lnTo>
                    <a:pt x="1530" y="0"/>
                  </a:lnTo>
                  <a:lnTo>
                    <a:pt x="1564" y="0"/>
                  </a:lnTo>
                  <a:lnTo>
                    <a:pt x="1564" y="15"/>
                  </a:lnTo>
                  <a:close/>
                  <a:moveTo>
                    <a:pt x="1505" y="15"/>
                  </a:moveTo>
                  <a:lnTo>
                    <a:pt x="1471" y="15"/>
                  </a:lnTo>
                  <a:lnTo>
                    <a:pt x="1471" y="0"/>
                  </a:lnTo>
                  <a:lnTo>
                    <a:pt x="1505" y="0"/>
                  </a:lnTo>
                  <a:lnTo>
                    <a:pt x="1505" y="15"/>
                  </a:lnTo>
                  <a:close/>
                  <a:moveTo>
                    <a:pt x="1446" y="15"/>
                  </a:moveTo>
                  <a:lnTo>
                    <a:pt x="1412" y="15"/>
                  </a:lnTo>
                  <a:lnTo>
                    <a:pt x="1412" y="0"/>
                  </a:lnTo>
                  <a:lnTo>
                    <a:pt x="1446" y="0"/>
                  </a:lnTo>
                  <a:lnTo>
                    <a:pt x="1446" y="15"/>
                  </a:lnTo>
                  <a:close/>
                  <a:moveTo>
                    <a:pt x="1387" y="15"/>
                  </a:moveTo>
                  <a:lnTo>
                    <a:pt x="1354" y="15"/>
                  </a:lnTo>
                  <a:lnTo>
                    <a:pt x="1354" y="0"/>
                  </a:lnTo>
                  <a:lnTo>
                    <a:pt x="1387" y="0"/>
                  </a:lnTo>
                  <a:lnTo>
                    <a:pt x="1387" y="15"/>
                  </a:lnTo>
                  <a:close/>
                  <a:moveTo>
                    <a:pt x="1328" y="15"/>
                  </a:moveTo>
                  <a:lnTo>
                    <a:pt x="1294" y="15"/>
                  </a:lnTo>
                  <a:lnTo>
                    <a:pt x="1294" y="0"/>
                  </a:lnTo>
                  <a:lnTo>
                    <a:pt x="1328" y="0"/>
                  </a:lnTo>
                  <a:lnTo>
                    <a:pt x="1328" y="15"/>
                  </a:lnTo>
                  <a:close/>
                  <a:moveTo>
                    <a:pt x="1269" y="15"/>
                  </a:moveTo>
                  <a:lnTo>
                    <a:pt x="1235" y="15"/>
                  </a:lnTo>
                  <a:lnTo>
                    <a:pt x="1235" y="0"/>
                  </a:lnTo>
                  <a:lnTo>
                    <a:pt x="1269" y="0"/>
                  </a:lnTo>
                  <a:lnTo>
                    <a:pt x="1269" y="15"/>
                  </a:lnTo>
                  <a:close/>
                  <a:moveTo>
                    <a:pt x="1210" y="15"/>
                  </a:moveTo>
                  <a:lnTo>
                    <a:pt x="1177" y="15"/>
                  </a:lnTo>
                  <a:lnTo>
                    <a:pt x="1177" y="0"/>
                  </a:lnTo>
                  <a:lnTo>
                    <a:pt x="1210" y="0"/>
                  </a:lnTo>
                  <a:lnTo>
                    <a:pt x="1210" y="15"/>
                  </a:lnTo>
                  <a:close/>
                  <a:moveTo>
                    <a:pt x="1151" y="15"/>
                  </a:moveTo>
                  <a:lnTo>
                    <a:pt x="1117" y="15"/>
                  </a:lnTo>
                  <a:lnTo>
                    <a:pt x="1117" y="0"/>
                  </a:lnTo>
                  <a:lnTo>
                    <a:pt x="1151" y="0"/>
                  </a:lnTo>
                  <a:lnTo>
                    <a:pt x="1151" y="15"/>
                  </a:lnTo>
                  <a:close/>
                  <a:moveTo>
                    <a:pt x="1092" y="15"/>
                  </a:moveTo>
                  <a:lnTo>
                    <a:pt x="1058" y="15"/>
                  </a:lnTo>
                  <a:lnTo>
                    <a:pt x="1058" y="0"/>
                  </a:lnTo>
                  <a:lnTo>
                    <a:pt x="1092" y="0"/>
                  </a:lnTo>
                  <a:lnTo>
                    <a:pt x="1092" y="15"/>
                  </a:lnTo>
                  <a:close/>
                  <a:moveTo>
                    <a:pt x="1033" y="15"/>
                  </a:moveTo>
                  <a:lnTo>
                    <a:pt x="1000" y="15"/>
                  </a:lnTo>
                  <a:lnTo>
                    <a:pt x="1000" y="0"/>
                  </a:lnTo>
                  <a:lnTo>
                    <a:pt x="1033" y="0"/>
                  </a:lnTo>
                  <a:lnTo>
                    <a:pt x="1033" y="15"/>
                  </a:lnTo>
                  <a:close/>
                  <a:moveTo>
                    <a:pt x="974" y="15"/>
                  </a:moveTo>
                  <a:lnTo>
                    <a:pt x="940" y="15"/>
                  </a:lnTo>
                  <a:lnTo>
                    <a:pt x="940" y="0"/>
                  </a:lnTo>
                  <a:lnTo>
                    <a:pt x="974" y="0"/>
                  </a:lnTo>
                  <a:lnTo>
                    <a:pt x="974" y="15"/>
                  </a:lnTo>
                  <a:close/>
                  <a:moveTo>
                    <a:pt x="915" y="15"/>
                  </a:moveTo>
                  <a:lnTo>
                    <a:pt x="881" y="15"/>
                  </a:lnTo>
                  <a:lnTo>
                    <a:pt x="881" y="0"/>
                  </a:lnTo>
                  <a:lnTo>
                    <a:pt x="915" y="0"/>
                  </a:lnTo>
                  <a:lnTo>
                    <a:pt x="915" y="15"/>
                  </a:lnTo>
                  <a:close/>
                  <a:moveTo>
                    <a:pt x="856" y="15"/>
                  </a:moveTo>
                  <a:lnTo>
                    <a:pt x="823" y="15"/>
                  </a:lnTo>
                  <a:lnTo>
                    <a:pt x="823" y="0"/>
                  </a:lnTo>
                  <a:lnTo>
                    <a:pt x="856" y="0"/>
                  </a:lnTo>
                  <a:lnTo>
                    <a:pt x="856" y="15"/>
                  </a:lnTo>
                  <a:close/>
                  <a:moveTo>
                    <a:pt x="798" y="15"/>
                  </a:moveTo>
                  <a:lnTo>
                    <a:pt x="763" y="15"/>
                  </a:lnTo>
                  <a:lnTo>
                    <a:pt x="763" y="0"/>
                  </a:lnTo>
                  <a:lnTo>
                    <a:pt x="798" y="0"/>
                  </a:lnTo>
                  <a:lnTo>
                    <a:pt x="798" y="15"/>
                  </a:lnTo>
                  <a:close/>
                  <a:moveTo>
                    <a:pt x="738" y="15"/>
                  </a:moveTo>
                  <a:lnTo>
                    <a:pt x="705" y="15"/>
                  </a:lnTo>
                  <a:lnTo>
                    <a:pt x="705" y="0"/>
                  </a:lnTo>
                  <a:lnTo>
                    <a:pt x="738" y="0"/>
                  </a:lnTo>
                  <a:lnTo>
                    <a:pt x="738" y="15"/>
                  </a:lnTo>
                  <a:close/>
                  <a:moveTo>
                    <a:pt x="679" y="15"/>
                  </a:moveTo>
                  <a:lnTo>
                    <a:pt x="646" y="15"/>
                  </a:lnTo>
                  <a:lnTo>
                    <a:pt x="646" y="0"/>
                  </a:lnTo>
                  <a:lnTo>
                    <a:pt x="679" y="0"/>
                  </a:lnTo>
                  <a:lnTo>
                    <a:pt x="679" y="15"/>
                  </a:lnTo>
                  <a:close/>
                  <a:moveTo>
                    <a:pt x="621" y="15"/>
                  </a:moveTo>
                  <a:lnTo>
                    <a:pt x="586" y="15"/>
                  </a:lnTo>
                  <a:lnTo>
                    <a:pt x="586" y="0"/>
                  </a:lnTo>
                  <a:lnTo>
                    <a:pt x="621" y="0"/>
                  </a:lnTo>
                  <a:lnTo>
                    <a:pt x="621" y="15"/>
                  </a:lnTo>
                  <a:close/>
                  <a:moveTo>
                    <a:pt x="561" y="15"/>
                  </a:moveTo>
                  <a:lnTo>
                    <a:pt x="528" y="15"/>
                  </a:lnTo>
                  <a:lnTo>
                    <a:pt x="528" y="0"/>
                  </a:lnTo>
                  <a:lnTo>
                    <a:pt x="561" y="0"/>
                  </a:lnTo>
                  <a:lnTo>
                    <a:pt x="561" y="15"/>
                  </a:lnTo>
                  <a:close/>
                  <a:moveTo>
                    <a:pt x="502" y="15"/>
                  </a:moveTo>
                  <a:lnTo>
                    <a:pt x="469" y="15"/>
                  </a:lnTo>
                  <a:lnTo>
                    <a:pt x="469" y="0"/>
                  </a:lnTo>
                  <a:lnTo>
                    <a:pt x="502" y="0"/>
                  </a:lnTo>
                  <a:lnTo>
                    <a:pt x="502" y="15"/>
                  </a:lnTo>
                  <a:close/>
                  <a:moveTo>
                    <a:pt x="444" y="15"/>
                  </a:moveTo>
                  <a:lnTo>
                    <a:pt x="409" y="15"/>
                  </a:lnTo>
                  <a:lnTo>
                    <a:pt x="409" y="0"/>
                  </a:lnTo>
                  <a:lnTo>
                    <a:pt x="444" y="0"/>
                  </a:lnTo>
                  <a:lnTo>
                    <a:pt x="444" y="15"/>
                  </a:lnTo>
                  <a:close/>
                  <a:moveTo>
                    <a:pt x="384" y="15"/>
                  </a:moveTo>
                  <a:lnTo>
                    <a:pt x="351" y="15"/>
                  </a:lnTo>
                  <a:lnTo>
                    <a:pt x="351" y="0"/>
                  </a:lnTo>
                  <a:lnTo>
                    <a:pt x="384" y="0"/>
                  </a:lnTo>
                  <a:lnTo>
                    <a:pt x="384" y="15"/>
                  </a:lnTo>
                  <a:close/>
                  <a:moveTo>
                    <a:pt x="326" y="15"/>
                  </a:moveTo>
                  <a:lnTo>
                    <a:pt x="292" y="15"/>
                  </a:lnTo>
                  <a:lnTo>
                    <a:pt x="292" y="0"/>
                  </a:lnTo>
                  <a:lnTo>
                    <a:pt x="326" y="0"/>
                  </a:lnTo>
                  <a:lnTo>
                    <a:pt x="326" y="15"/>
                  </a:lnTo>
                  <a:close/>
                  <a:moveTo>
                    <a:pt x="267" y="15"/>
                  </a:moveTo>
                  <a:lnTo>
                    <a:pt x="233" y="15"/>
                  </a:lnTo>
                  <a:lnTo>
                    <a:pt x="233" y="0"/>
                  </a:lnTo>
                  <a:lnTo>
                    <a:pt x="267" y="0"/>
                  </a:lnTo>
                  <a:lnTo>
                    <a:pt x="267" y="15"/>
                  </a:lnTo>
                  <a:close/>
                  <a:moveTo>
                    <a:pt x="207" y="15"/>
                  </a:moveTo>
                  <a:lnTo>
                    <a:pt x="174" y="15"/>
                  </a:lnTo>
                  <a:lnTo>
                    <a:pt x="174" y="0"/>
                  </a:lnTo>
                  <a:lnTo>
                    <a:pt x="207" y="0"/>
                  </a:lnTo>
                  <a:lnTo>
                    <a:pt x="207" y="15"/>
                  </a:lnTo>
                  <a:close/>
                  <a:moveTo>
                    <a:pt x="149" y="15"/>
                  </a:moveTo>
                  <a:lnTo>
                    <a:pt x="130" y="15"/>
                  </a:lnTo>
                  <a:lnTo>
                    <a:pt x="117" y="17"/>
                  </a:lnTo>
                  <a:lnTo>
                    <a:pt x="116" y="17"/>
                  </a:lnTo>
                  <a:lnTo>
                    <a:pt x="114" y="2"/>
                  </a:lnTo>
                  <a:lnTo>
                    <a:pt x="117" y="0"/>
                  </a:lnTo>
                  <a:lnTo>
                    <a:pt x="130" y="0"/>
                  </a:lnTo>
                  <a:lnTo>
                    <a:pt x="149" y="0"/>
                  </a:lnTo>
                  <a:lnTo>
                    <a:pt x="149" y="15"/>
                  </a:lnTo>
                  <a:close/>
                  <a:moveTo>
                    <a:pt x="92" y="26"/>
                  </a:moveTo>
                  <a:lnTo>
                    <a:pt x="83" y="34"/>
                  </a:lnTo>
                  <a:lnTo>
                    <a:pt x="72" y="43"/>
                  </a:lnTo>
                  <a:lnTo>
                    <a:pt x="63" y="52"/>
                  </a:lnTo>
                  <a:lnTo>
                    <a:pt x="58" y="39"/>
                  </a:lnTo>
                  <a:lnTo>
                    <a:pt x="68" y="28"/>
                  </a:lnTo>
                  <a:lnTo>
                    <a:pt x="80" y="19"/>
                  </a:lnTo>
                  <a:lnTo>
                    <a:pt x="89" y="11"/>
                  </a:lnTo>
                  <a:lnTo>
                    <a:pt x="92" y="26"/>
                  </a:lnTo>
                  <a:close/>
                  <a:moveTo>
                    <a:pt x="43" y="80"/>
                  </a:moveTo>
                  <a:lnTo>
                    <a:pt x="35" y="97"/>
                  </a:lnTo>
                  <a:lnTo>
                    <a:pt x="28" y="116"/>
                  </a:lnTo>
                  <a:lnTo>
                    <a:pt x="24" y="129"/>
                  </a:lnTo>
                  <a:lnTo>
                    <a:pt x="17" y="121"/>
                  </a:lnTo>
                  <a:lnTo>
                    <a:pt x="22" y="104"/>
                  </a:lnTo>
                  <a:lnTo>
                    <a:pt x="29" y="88"/>
                  </a:lnTo>
                  <a:lnTo>
                    <a:pt x="37" y="71"/>
                  </a:lnTo>
                  <a:lnTo>
                    <a:pt x="43" y="80"/>
                  </a:lnTo>
                  <a:close/>
                  <a:moveTo>
                    <a:pt x="14" y="170"/>
                  </a:moveTo>
                  <a:lnTo>
                    <a:pt x="13" y="173"/>
                  </a:lnTo>
                  <a:lnTo>
                    <a:pt x="10" y="196"/>
                  </a:lnTo>
                  <a:lnTo>
                    <a:pt x="8" y="218"/>
                  </a:lnTo>
                  <a:lnTo>
                    <a:pt x="8" y="229"/>
                  </a:lnTo>
                  <a:lnTo>
                    <a:pt x="0" y="228"/>
                  </a:lnTo>
                  <a:lnTo>
                    <a:pt x="0" y="216"/>
                  </a:lnTo>
                  <a:lnTo>
                    <a:pt x="2" y="192"/>
                  </a:lnTo>
                  <a:lnTo>
                    <a:pt x="5" y="168"/>
                  </a:lnTo>
                  <a:lnTo>
                    <a:pt x="6" y="164"/>
                  </a:lnTo>
                  <a:lnTo>
                    <a:pt x="14" y="170"/>
                  </a:lnTo>
                  <a:close/>
                  <a:moveTo>
                    <a:pt x="8" y="274"/>
                  </a:moveTo>
                  <a:lnTo>
                    <a:pt x="8" y="338"/>
                  </a:lnTo>
                  <a:lnTo>
                    <a:pt x="0" y="338"/>
                  </a:lnTo>
                  <a:lnTo>
                    <a:pt x="0" y="274"/>
                  </a:lnTo>
                  <a:lnTo>
                    <a:pt x="8" y="274"/>
                  </a:lnTo>
                  <a:close/>
                  <a:moveTo>
                    <a:pt x="8" y="384"/>
                  </a:moveTo>
                  <a:lnTo>
                    <a:pt x="8" y="446"/>
                  </a:lnTo>
                  <a:lnTo>
                    <a:pt x="0" y="446"/>
                  </a:lnTo>
                  <a:lnTo>
                    <a:pt x="0" y="384"/>
                  </a:lnTo>
                  <a:lnTo>
                    <a:pt x="8" y="384"/>
                  </a:lnTo>
                  <a:close/>
                  <a:moveTo>
                    <a:pt x="8" y="493"/>
                  </a:moveTo>
                  <a:lnTo>
                    <a:pt x="8" y="554"/>
                  </a:lnTo>
                  <a:lnTo>
                    <a:pt x="0" y="554"/>
                  </a:lnTo>
                  <a:lnTo>
                    <a:pt x="0" y="493"/>
                  </a:lnTo>
                  <a:lnTo>
                    <a:pt x="8" y="493"/>
                  </a:lnTo>
                  <a:close/>
                  <a:moveTo>
                    <a:pt x="8" y="601"/>
                  </a:moveTo>
                  <a:lnTo>
                    <a:pt x="8" y="664"/>
                  </a:lnTo>
                  <a:lnTo>
                    <a:pt x="0" y="664"/>
                  </a:lnTo>
                  <a:lnTo>
                    <a:pt x="0" y="601"/>
                  </a:lnTo>
                  <a:lnTo>
                    <a:pt x="8" y="601"/>
                  </a:lnTo>
                  <a:close/>
                  <a:moveTo>
                    <a:pt x="8" y="711"/>
                  </a:moveTo>
                  <a:lnTo>
                    <a:pt x="8" y="772"/>
                  </a:lnTo>
                  <a:lnTo>
                    <a:pt x="0" y="772"/>
                  </a:lnTo>
                  <a:lnTo>
                    <a:pt x="0" y="711"/>
                  </a:lnTo>
                  <a:lnTo>
                    <a:pt x="8" y="711"/>
                  </a:lnTo>
                  <a:close/>
                  <a:moveTo>
                    <a:pt x="8" y="819"/>
                  </a:moveTo>
                  <a:lnTo>
                    <a:pt x="8" y="881"/>
                  </a:lnTo>
                  <a:lnTo>
                    <a:pt x="0" y="881"/>
                  </a:lnTo>
                  <a:lnTo>
                    <a:pt x="0" y="819"/>
                  </a:lnTo>
                  <a:lnTo>
                    <a:pt x="8" y="819"/>
                  </a:lnTo>
                  <a:close/>
                  <a:moveTo>
                    <a:pt x="8" y="927"/>
                  </a:moveTo>
                  <a:lnTo>
                    <a:pt x="8" y="991"/>
                  </a:lnTo>
                  <a:lnTo>
                    <a:pt x="0" y="991"/>
                  </a:lnTo>
                  <a:lnTo>
                    <a:pt x="0" y="927"/>
                  </a:lnTo>
                  <a:lnTo>
                    <a:pt x="8" y="927"/>
                  </a:lnTo>
                  <a:close/>
                  <a:moveTo>
                    <a:pt x="8" y="1037"/>
                  </a:moveTo>
                  <a:lnTo>
                    <a:pt x="8" y="1099"/>
                  </a:lnTo>
                  <a:lnTo>
                    <a:pt x="0" y="1099"/>
                  </a:lnTo>
                  <a:lnTo>
                    <a:pt x="0" y="1037"/>
                  </a:lnTo>
                  <a:lnTo>
                    <a:pt x="8" y="1037"/>
                  </a:lnTo>
                  <a:close/>
                  <a:moveTo>
                    <a:pt x="8" y="1146"/>
                  </a:moveTo>
                  <a:lnTo>
                    <a:pt x="8" y="1207"/>
                  </a:lnTo>
                  <a:lnTo>
                    <a:pt x="0" y="1207"/>
                  </a:lnTo>
                  <a:lnTo>
                    <a:pt x="0" y="1146"/>
                  </a:lnTo>
                  <a:lnTo>
                    <a:pt x="8" y="1146"/>
                  </a:lnTo>
                  <a:close/>
                  <a:moveTo>
                    <a:pt x="8" y="1254"/>
                  </a:moveTo>
                  <a:lnTo>
                    <a:pt x="8" y="1317"/>
                  </a:lnTo>
                  <a:lnTo>
                    <a:pt x="0" y="1317"/>
                  </a:lnTo>
                  <a:lnTo>
                    <a:pt x="0" y="1254"/>
                  </a:lnTo>
                  <a:lnTo>
                    <a:pt x="8" y="1254"/>
                  </a:lnTo>
                  <a:close/>
                  <a:moveTo>
                    <a:pt x="8" y="1364"/>
                  </a:moveTo>
                  <a:lnTo>
                    <a:pt x="8" y="1425"/>
                  </a:lnTo>
                  <a:lnTo>
                    <a:pt x="0" y="1425"/>
                  </a:lnTo>
                  <a:lnTo>
                    <a:pt x="0" y="1364"/>
                  </a:lnTo>
                  <a:lnTo>
                    <a:pt x="8" y="1364"/>
                  </a:lnTo>
                  <a:close/>
                  <a:moveTo>
                    <a:pt x="8" y="1472"/>
                  </a:moveTo>
                  <a:lnTo>
                    <a:pt x="8" y="1534"/>
                  </a:lnTo>
                  <a:lnTo>
                    <a:pt x="0" y="1534"/>
                  </a:lnTo>
                  <a:lnTo>
                    <a:pt x="0" y="1472"/>
                  </a:lnTo>
                  <a:lnTo>
                    <a:pt x="8" y="1472"/>
                  </a:lnTo>
                  <a:close/>
                  <a:moveTo>
                    <a:pt x="8" y="1580"/>
                  </a:moveTo>
                  <a:lnTo>
                    <a:pt x="8" y="1644"/>
                  </a:lnTo>
                  <a:lnTo>
                    <a:pt x="0" y="1644"/>
                  </a:lnTo>
                  <a:lnTo>
                    <a:pt x="0" y="1580"/>
                  </a:lnTo>
                  <a:lnTo>
                    <a:pt x="8" y="1580"/>
                  </a:lnTo>
                  <a:close/>
                  <a:moveTo>
                    <a:pt x="8" y="1690"/>
                  </a:moveTo>
                  <a:lnTo>
                    <a:pt x="8" y="1752"/>
                  </a:lnTo>
                  <a:lnTo>
                    <a:pt x="0" y="1752"/>
                  </a:lnTo>
                  <a:lnTo>
                    <a:pt x="0" y="1690"/>
                  </a:lnTo>
                  <a:lnTo>
                    <a:pt x="8" y="1690"/>
                  </a:lnTo>
                  <a:close/>
                  <a:moveTo>
                    <a:pt x="8" y="1799"/>
                  </a:moveTo>
                  <a:lnTo>
                    <a:pt x="8" y="1860"/>
                  </a:lnTo>
                  <a:lnTo>
                    <a:pt x="0" y="1860"/>
                  </a:lnTo>
                  <a:lnTo>
                    <a:pt x="0" y="1799"/>
                  </a:lnTo>
                  <a:lnTo>
                    <a:pt x="8" y="1799"/>
                  </a:lnTo>
                  <a:close/>
                  <a:moveTo>
                    <a:pt x="8" y="1907"/>
                  </a:moveTo>
                  <a:lnTo>
                    <a:pt x="8" y="1970"/>
                  </a:lnTo>
                  <a:lnTo>
                    <a:pt x="0" y="1970"/>
                  </a:lnTo>
                  <a:lnTo>
                    <a:pt x="0" y="1907"/>
                  </a:lnTo>
                  <a:lnTo>
                    <a:pt x="8" y="1907"/>
                  </a:lnTo>
                  <a:close/>
                  <a:moveTo>
                    <a:pt x="8" y="2017"/>
                  </a:moveTo>
                  <a:lnTo>
                    <a:pt x="8" y="2078"/>
                  </a:lnTo>
                  <a:lnTo>
                    <a:pt x="0" y="2078"/>
                  </a:lnTo>
                  <a:lnTo>
                    <a:pt x="0" y="2017"/>
                  </a:lnTo>
                  <a:lnTo>
                    <a:pt x="8" y="2017"/>
                  </a:lnTo>
                  <a:close/>
                  <a:moveTo>
                    <a:pt x="8" y="2125"/>
                  </a:moveTo>
                  <a:lnTo>
                    <a:pt x="8" y="2187"/>
                  </a:lnTo>
                  <a:lnTo>
                    <a:pt x="0" y="2187"/>
                  </a:lnTo>
                  <a:lnTo>
                    <a:pt x="0" y="2125"/>
                  </a:lnTo>
                  <a:lnTo>
                    <a:pt x="8" y="2125"/>
                  </a:lnTo>
                  <a:close/>
                  <a:moveTo>
                    <a:pt x="8" y="2233"/>
                  </a:moveTo>
                  <a:lnTo>
                    <a:pt x="8" y="2241"/>
                  </a:lnTo>
                  <a:lnTo>
                    <a:pt x="8" y="2265"/>
                  </a:lnTo>
                  <a:lnTo>
                    <a:pt x="10" y="2287"/>
                  </a:lnTo>
                  <a:lnTo>
                    <a:pt x="11" y="2293"/>
                  </a:lnTo>
                  <a:lnTo>
                    <a:pt x="3" y="2299"/>
                  </a:lnTo>
                  <a:lnTo>
                    <a:pt x="2" y="2289"/>
                  </a:lnTo>
                  <a:lnTo>
                    <a:pt x="0" y="2265"/>
                  </a:lnTo>
                  <a:lnTo>
                    <a:pt x="0" y="2241"/>
                  </a:lnTo>
                  <a:lnTo>
                    <a:pt x="0" y="2233"/>
                  </a:lnTo>
                  <a:lnTo>
                    <a:pt x="8" y="2233"/>
                  </a:lnTo>
                  <a:close/>
                  <a:moveTo>
                    <a:pt x="19" y="2336"/>
                  </a:moveTo>
                  <a:lnTo>
                    <a:pt x="23" y="2349"/>
                  </a:lnTo>
                  <a:lnTo>
                    <a:pt x="29" y="2368"/>
                  </a:lnTo>
                  <a:lnTo>
                    <a:pt x="36" y="2386"/>
                  </a:lnTo>
                  <a:lnTo>
                    <a:pt x="30" y="2398"/>
                  </a:lnTo>
                  <a:lnTo>
                    <a:pt x="29" y="2396"/>
                  </a:lnTo>
                  <a:lnTo>
                    <a:pt x="21" y="2377"/>
                  </a:lnTo>
                  <a:lnTo>
                    <a:pt x="15" y="2356"/>
                  </a:lnTo>
                  <a:lnTo>
                    <a:pt x="12" y="2343"/>
                  </a:lnTo>
                  <a:lnTo>
                    <a:pt x="19" y="2336"/>
                  </a:lnTo>
                  <a:close/>
                  <a:moveTo>
                    <a:pt x="55" y="2418"/>
                  </a:moveTo>
                  <a:lnTo>
                    <a:pt x="62" y="2429"/>
                  </a:lnTo>
                  <a:lnTo>
                    <a:pt x="72" y="2440"/>
                  </a:lnTo>
                  <a:lnTo>
                    <a:pt x="82" y="2450"/>
                  </a:lnTo>
                  <a:lnTo>
                    <a:pt x="79" y="2463"/>
                  </a:lnTo>
                  <a:lnTo>
                    <a:pt x="68" y="2453"/>
                  </a:lnTo>
                  <a:lnTo>
                    <a:pt x="57" y="2442"/>
                  </a:lnTo>
                  <a:lnTo>
                    <a:pt x="50" y="2431"/>
                  </a:lnTo>
                  <a:lnTo>
                    <a:pt x="55" y="2418"/>
                  </a:lnTo>
                  <a:close/>
                  <a:moveTo>
                    <a:pt x="105" y="2463"/>
                  </a:moveTo>
                  <a:lnTo>
                    <a:pt x="106" y="2463"/>
                  </a:lnTo>
                  <a:lnTo>
                    <a:pt x="118" y="2467"/>
                  </a:lnTo>
                  <a:lnTo>
                    <a:pt x="130" y="2468"/>
                  </a:lnTo>
                  <a:lnTo>
                    <a:pt x="139" y="2468"/>
                  </a:lnTo>
                  <a:lnTo>
                    <a:pt x="139" y="2483"/>
                  </a:lnTo>
                  <a:lnTo>
                    <a:pt x="130" y="2483"/>
                  </a:lnTo>
                  <a:lnTo>
                    <a:pt x="116" y="2481"/>
                  </a:lnTo>
                  <a:lnTo>
                    <a:pt x="104" y="2478"/>
                  </a:lnTo>
                  <a:lnTo>
                    <a:pt x="103" y="2478"/>
                  </a:lnTo>
                  <a:lnTo>
                    <a:pt x="105" y="2463"/>
                  </a:lnTo>
                  <a:close/>
                  <a:moveTo>
                    <a:pt x="164" y="2468"/>
                  </a:moveTo>
                  <a:lnTo>
                    <a:pt x="197" y="2468"/>
                  </a:lnTo>
                  <a:lnTo>
                    <a:pt x="197" y="2483"/>
                  </a:lnTo>
                  <a:lnTo>
                    <a:pt x="164" y="2483"/>
                  </a:lnTo>
                  <a:lnTo>
                    <a:pt x="164" y="2468"/>
                  </a:lnTo>
                  <a:close/>
                  <a:moveTo>
                    <a:pt x="222" y="2468"/>
                  </a:moveTo>
                  <a:lnTo>
                    <a:pt x="256" y="2468"/>
                  </a:lnTo>
                  <a:lnTo>
                    <a:pt x="256" y="2483"/>
                  </a:lnTo>
                  <a:lnTo>
                    <a:pt x="222" y="2483"/>
                  </a:lnTo>
                  <a:lnTo>
                    <a:pt x="222" y="2468"/>
                  </a:lnTo>
                  <a:close/>
                  <a:moveTo>
                    <a:pt x="281" y="2468"/>
                  </a:moveTo>
                  <a:lnTo>
                    <a:pt x="315" y="2468"/>
                  </a:lnTo>
                  <a:lnTo>
                    <a:pt x="315" y="2483"/>
                  </a:lnTo>
                  <a:lnTo>
                    <a:pt x="281" y="2483"/>
                  </a:lnTo>
                  <a:lnTo>
                    <a:pt x="281" y="2468"/>
                  </a:lnTo>
                  <a:close/>
                  <a:moveTo>
                    <a:pt x="341" y="2468"/>
                  </a:moveTo>
                  <a:lnTo>
                    <a:pt x="374" y="2468"/>
                  </a:lnTo>
                  <a:lnTo>
                    <a:pt x="374" y="2483"/>
                  </a:lnTo>
                  <a:lnTo>
                    <a:pt x="341" y="2483"/>
                  </a:lnTo>
                  <a:lnTo>
                    <a:pt x="341" y="2468"/>
                  </a:lnTo>
                  <a:close/>
                  <a:moveTo>
                    <a:pt x="399" y="2468"/>
                  </a:moveTo>
                  <a:lnTo>
                    <a:pt x="433" y="2468"/>
                  </a:lnTo>
                  <a:lnTo>
                    <a:pt x="433" y="2483"/>
                  </a:lnTo>
                  <a:lnTo>
                    <a:pt x="399" y="2483"/>
                  </a:lnTo>
                  <a:lnTo>
                    <a:pt x="399" y="2468"/>
                  </a:lnTo>
                  <a:close/>
                  <a:moveTo>
                    <a:pt x="458" y="2468"/>
                  </a:moveTo>
                  <a:lnTo>
                    <a:pt x="492" y="2468"/>
                  </a:lnTo>
                  <a:lnTo>
                    <a:pt x="492" y="2483"/>
                  </a:lnTo>
                  <a:lnTo>
                    <a:pt x="458" y="2483"/>
                  </a:lnTo>
                  <a:lnTo>
                    <a:pt x="458" y="2468"/>
                  </a:lnTo>
                  <a:close/>
                  <a:moveTo>
                    <a:pt x="518" y="2468"/>
                  </a:moveTo>
                  <a:lnTo>
                    <a:pt x="551" y="2468"/>
                  </a:lnTo>
                  <a:lnTo>
                    <a:pt x="551" y="2483"/>
                  </a:lnTo>
                  <a:lnTo>
                    <a:pt x="518" y="2483"/>
                  </a:lnTo>
                  <a:lnTo>
                    <a:pt x="518" y="2468"/>
                  </a:lnTo>
                  <a:close/>
                  <a:moveTo>
                    <a:pt x="576" y="2468"/>
                  </a:moveTo>
                  <a:lnTo>
                    <a:pt x="610" y="2468"/>
                  </a:lnTo>
                  <a:lnTo>
                    <a:pt x="610" y="2483"/>
                  </a:lnTo>
                  <a:lnTo>
                    <a:pt x="576" y="2483"/>
                  </a:lnTo>
                  <a:lnTo>
                    <a:pt x="576" y="2468"/>
                  </a:lnTo>
                  <a:close/>
                  <a:moveTo>
                    <a:pt x="635" y="2468"/>
                  </a:moveTo>
                  <a:lnTo>
                    <a:pt x="669" y="2468"/>
                  </a:lnTo>
                  <a:lnTo>
                    <a:pt x="669" y="2483"/>
                  </a:lnTo>
                  <a:lnTo>
                    <a:pt x="635" y="2483"/>
                  </a:lnTo>
                  <a:lnTo>
                    <a:pt x="635" y="2468"/>
                  </a:lnTo>
                  <a:close/>
                  <a:moveTo>
                    <a:pt x="694" y="2468"/>
                  </a:moveTo>
                  <a:lnTo>
                    <a:pt x="728" y="2468"/>
                  </a:lnTo>
                  <a:lnTo>
                    <a:pt x="728" y="2483"/>
                  </a:lnTo>
                  <a:lnTo>
                    <a:pt x="694" y="2483"/>
                  </a:lnTo>
                  <a:lnTo>
                    <a:pt x="694" y="2468"/>
                  </a:lnTo>
                  <a:close/>
                  <a:moveTo>
                    <a:pt x="753" y="2468"/>
                  </a:moveTo>
                  <a:lnTo>
                    <a:pt x="786" y="2468"/>
                  </a:lnTo>
                  <a:lnTo>
                    <a:pt x="786" y="2483"/>
                  </a:lnTo>
                  <a:lnTo>
                    <a:pt x="753" y="2483"/>
                  </a:lnTo>
                  <a:lnTo>
                    <a:pt x="753" y="2468"/>
                  </a:lnTo>
                  <a:close/>
                  <a:moveTo>
                    <a:pt x="812" y="2468"/>
                  </a:moveTo>
                  <a:lnTo>
                    <a:pt x="846" y="2468"/>
                  </a:lnTo>
                  <a:lnTo>
                    <a:pt x="846" y="2483"/>
                  </a:lnTo>
                  <a:lnTo>
                    <a:pt x="812" y="2483"/>
                  </a:lnTo>
                  <a:lnTo>
                    <a:pt x="812" y="2468"/>
                  </a:lnTo>
                  <a:close/>
                  <a:moveTo>
                    <a:pt x="871" y="2468"/>
                  </a:moveTo>
                  <a:lnTo>
                    <a:pt x="905" y="2468"/>
                  </a:lnTo>
                  <a:lnTo>
                    <a:pt x="905" y="2483"/>
                  </a:lnTo>
                  <a:lnTo>
                    <a:pt x="871" y="2483"/>
                  </a:lnTo>
                  <a:lnTo>
                    <a:pt x="871" y="2468"/>
                  </a:lnTo>
                  <a:close/>
                  <a:moveTo>
                    <a:pt x="930" y="2468"/>
                  </a:moveTo>
                  <a:lnTo>
                    <a:pt x="963" y="2468"/>
                  </a:lnTo>
                  <a:lnTo>
                    <a:pt x="963" y="2483"/>
                  </a:lnTo>
                  <a:lnTo>
                    <a:pt x="930" y="2483"/>
                  </a:lnTo>
                  <a:lnTo>
                    <a:pt x="930" y="2468"/>
                  </a:lnTo>
                  <a:close/>
                  <a:moveTo>
                    <a:pt x="989" y="2468"/>
                  </a:moveTo>
                  <a:lnTo>
                    <a:pt x="1023" y="2468"/>
                  </a:lnTo>
                  <a:lnTo>
                    <a:pt x="1023" y="2483"/>
                  </a:lnTo>
                  <a:lnTo>
                    <a:pt x="989" y="2483"/>
                  </a:lnTo>
                  <a:lnTo>
                    <a:pt x="989" y="2468"/>
                  </a:lnTo>
                  <a:close/>
                  <a:moveTo>
                    <a:pt x="1048" y="2468"/>
                  </a:moveTo>
                  <a:lnTo>
                    <a:pt x="1082" y="2468"/>
                  </a:lnTo>
                  <a:lnTo>
                    <a:pt x="1082" y="2483"/>
                  </a:lnTo>
                  <a:lnTo>
                    <a:pt x="1048" y="2483"/>
                  </a:lnTo>
                  <a:lnTo>
                    <a:pt x="1048" y="2468"/>
                  </a:lnTo>
                  <a:close/>
                  <a:moveTo>
                    <a:pt x="1107" y="2468"/>
                  </a:moveTo>
                  <a:lnTo>
                    <a:pt x="1140" y="2468"/>
                  </a:lnTo>
                  <a:lnTo>
                    <a:pt x="1140" y="2483"/>
                  </a:lnTo>
                  <a:lnTo>
                    <a:pt x="1107" y="2483"/>
                  </a:lnTo>
                  <a:lnTo>
                    <a:pt x="1107" y="2468"/>
                  </a:lnTo>
                  <a:close/>
                  <a:moveTo>
                    <a:pt x="1166" y="2468"/>
                  </a:moveTo>
                  <a:lnTo>
                    <a:pt x="1200" y="2468"/>
                  </a:lnTo>
                  <a:lnTo>
                    <a:pt x="1200" y="2483"/>
                  </a:lnTo>
                  <a:lnTo>
                    <a:pt x="1166" y="2483"/>
                  </a:lnTo>
                  <a:lnTo>
                    <a:pt x="1166" y="2468"/>
                  </a:lnTo>
                  <a:close/>
                  <a:moveTo>
                    <a:pt x="1225" y="2468"/>
                  </a:moveTo>
                  <a:lnTo>
                    <a:pt x="1259" y="2468"/>
                  </a:lnTo>
                  <a:lnTo>
                    <a:pt x="1259" y="2483"/>
                  </a:lnTo>
                  <a:lnTo>
                    <a:pt x="1225" y="2483"/>
                  </a:lnTo>
                  <a:lnTo>
                    <a:pt x="1225" y="2468"/>
                  </a:lnTo>
                  <a:close/>
                  <a:moveTo>
                    <a:pt x="1284" y="2468"/>
                  </a:moveTo>
                  <a:lnTo>
                    <a:pt x="1317" y="2468"/>
                  </a:lnTo>
                  <a:lnTo>
                    <a:pt x="1317" y="2483"/>
                  </a:lnTo>
                  <a:lnTo>
                    <a:pt x="1284" y="2483"/>
                  </a:lnTo>
                  <a:lnTo>
                    <a:pt x="1284" y="2468"/>
                  </a:lnTo>
                  <a:close/>
                  <a:moveTo>
                    <a:pt x="1342" y="2468"/>
                  </a:moveTo>
                  <a:lnTo>
                    <a:pt x="1377" y="2468"/>
                  </a:lnTo>
                  <a:lnTo>
                    <a:pt x="1377" y="2483"/>
                  </a:lnTo>
                  <a:lnTo>
                    <a:pt x="1342" y="2483"/>
                  </a:lnTo>
                  <a:lnTo>
                    <a:pt x="1342" y="2468"/>
                  </a:lnTo>
                  <a:close/>
                  <a:moveTo>
                    <a:pt x="1402" y="2468"/>
                  </a:moveTo>
                  <a:lnTo>
                    <a:pt x="1435" y="2468"/>
                  </a:lnTo>
                  <a:lnTo>
                    <a:pt x="1435" y="2483"/>
                  </a:lnTo>
                  <a:lnTo>
                    <a:pt x="1402" y="2483"/>
                  </a:lnTo>
                  <a:lnTo>
                    <a:pt x="1402" y="2468"/>
                  </a:lnTo>
                  <a:close/>
                  <a:moveTo>
                    <a:pt x="1461" y="2468"/>
                  </a:moveTo>
                  <a:lnTo>
                    <a:pt x="1494" y="2468"/>
                  </a:lnTo>
                  <a:lnTo>
                    <a:pt x="1494" y="2483"/>
                  </a:lnTo>
                  <a:lnTo>
                    <a:pt x="1461" y="2483"/>
                  </a:lnTo>
                  <a:lnTo>
                    <a:pt x="1461" y="2468"/>
                  </a:lnTo>
                  <a:close/>
                  <a:moveTo>
                    <a:pt x="1519" y="2468"/>
                  </a:moveTo>
                  <a:lnTo>
                    <a:pt x="1554" y="2468"/>
                  </a:lnTo>
                  <a:lnTo>
                    <a:pt x="1554" y="2483"/>
                  </a:lnTo>
                  <a:lnTo>
                    <a:pt x="1519" y="2483"/>
                  </a:lnTo>
                  <a:lnTo>
                    <a:pt x="1519" y="2468"/>
                  </a:lnTo>
                  <a:close/>
                  <a:moveTo>
                    <a:pt x="1579" y="2468"/>
                  </a:moveTo>
                  <a:lnTo>
                    <a:pt x="1612" y="2468"/>
                  </a:lnTo>
                  <a:lnTo>
                    <a:pt x="1612" y="2483"/>
                  </a:lnTo>
                  <a:lnTo>
                    <a:pt x="1579" y="2483"/>
                  </a:lnTo>
                  <a:lnTo>
                    <a:pt x="1579" y="2468"/>
                  </a:lnTo>
                  <a:close/>
                  <a:moveTo>
                    <a:pt x="1638" y="2468"/>
                  </a:moveTo>
                  <a:lnTo>
                    <a:pt x="1671" y="2468"/>
                  </a:lnTo>
                  <a:lnTo>
                    <a:pt x="1671" y="2483"/>
                  </a:lnTo>
                  <a:lnTo>
                    <a:pt x="1638" y="2483"/>
                  </a:lnTo>
                  <a:lnTo>
                    <a:pt x="1638" y="2468"/>
                  </a:lnTo>
                  <a:close/>
                  <a:moveTo>
                    <a:pt x="1696" y="2468"/>
                  </a:moveTo>
                  <a:lnTo>
                    <a:pt x="1731" y="2468"/>
                  </a:lnTo>
                  <a:lnTo>
                    <a:pt x="1731" y="2483"/>
                  </a:lnTo>
                  <a:lnTo>
                    <a:pt x="1696" y="2483"/>
                  </a:lnTo>
                  <a:lnTo>
                    <a:pt x="1696" y="2468"/>
                  </a:lnTo>
                  <a:close/>
                  <a:moveTo>
                    <a:pt x="1756" y="2468"/>
                  </a:moveTo>
                  <a:lnTo>
                    <a:pt x="1789" y="2468"/>
                  </a:lnTo>
                  <a:lnTo>
                    <a:pt x="1789" y="2483"/>
                  </a:lnTo>
                  <a:lnTo>
                    <a:pt x="1756" y="2483"/>
                  </a:lnTo>
                  <a:lnTo>
                    <a:pt x="1756" y="2468"/>
                  </a:lnTo>
                  <a:close/>
                  <a:moveTo>
                    <a:pt x="1814" y="2468"/>
                  </a:moveTo>
                  <a:lnTo>
                    <a:pt x="1848" y="2468"/>
                  </a:lnTo>
                  <a:lnTo>
                    <a:pt x="1848" y="2483"/>
                  </a:lnTo>
                  <a:lnTo>
                    <a:pt x="1814" y="2483"/>
                  </a:lnTo>
                  <a:lnTo>
                    <a:pt x="1814" y="2468"/>
                  </a:lnTo>
                  <a:close/>
                  <a:moveTo>
                    <a:pt x="1873" y="2468"/>
                  </a:moveTo>
                  <a:lnTo>
                    <a:pt x="1907" y="2468"/>
                  </a:lnTo>
                  <a:lnTo>
                    <a:pt x="1907" y="2483"/>
                  </a:lnTo>
                  <a:lnTo>
                    <a:pt x="1873" y="2483"/>
                  </a:lnTo>
                  <a:lnTo>
                    <a:pt x="1873" y="2468"/>
                  </a:lnTo>
                  <a:close/>
                  <a:moveTo>
                    <a:pt x="1933" y="2468"/>
                  </a:moveTo>
                  <a:lnTo>
                    <a:pt x="1966" y="2468"/>
                  </a:lnTo>
                  <a:lnTo>
                    <a:pt x="1966" y="2483"/>
                  </a:lnTo>
                  <a:lnTo>
                    <a:pt x="1933" y="2483"/>
                  </a:lnTo>
                  <a:lnTo>
                    <a:pt x="1933" y="2468"/>
                  </a:lnTo>
                  <a:close/>
                  <a:moveTo>
                    <a:pt x="1991" y="2468"/>
                  </a:moveTo>
                  <a:lnTo>
                    <a:pt x="2025" y="2468"/>
                  </a:lnTo>
                  <a:lnTo>
                    <a:pt x="2025" y="2483"/>
                  </a:lnTo>
                  <a:lnTo>
                    <a:pt x="1991" y="2483"/>
                  </a:lnTo>
                  <a:lnTo>
                    <a:pt x="1991" y="2468"/>
                  </a:lnTo>
                  <a:close/>
                  <a:moveTo>
                    <a:pt x="2050" y="2468"/>
                  </a:moveTo>
                  <a:lnTo>
                    <a:pt x="2084" y="2468"/>
                  </a:lnTo>
                  <a:lnTo>
                    <a:pt x="2084" y="2483"/>
                  </a:lnTo>
                  <a:lnTo>
                    <a:pt x="2050" y="2483"/>
                  </a:lnTo>
                  <a:lnTo>
                    <a:pt x="2050" y="2468"/>
                  </a:lnTo>
                  <a:close/>
                  <a:moveTo>
                    <a:pt x="2110" y="2468"/>
                  </a:moveTo>
                  <a:lnTo>
                    <a:pt x="2143" y="2468"/>
                  </a:lnTo>
                  <a:lnTo>
                    <a:pt x="2143" y="2483"/>
                  </a:lnTo>
                  <a:lnTo>
                    <a:pt x="2110" y="2483"/>
                  </a:lnTo>
                  <a:lnTo>
                    <a:pt x="2110" y="2468"/>
                  </a:lnTo>
                  <a:close/>
                  <a:moveTo>
                    <a:pt x="2168" y="2468"/>
                  </a:moveTo>
                  <a:lnTo>
                    <a:pt x="2202" y="2468"/>
                  </a:lnTo>
                  <a:lnTo>
                    <a:pt x="2202" y="2483"/>
                  </a:lnTo>
                  <a:lnTo>
                    <a:pt x="2168" y="2483"/>
                  </a:lnTo>
                  <a:lnTo>
                    <a:pt x="2168" y="2468"/>
                  </a:lnTo>
                  <a:close/>
                  <a:moveTo>
                    <a:pt x="2227" y="2468"/>
                  </a:moveTo>
                  <a:lnTo>
                    <a:pt x="2261" y="2468"/>
                  </a:lnTo>
                  <a:lnTo>
                    <a:pt x="2261" y="2483"/>
                  </a:lnTo>
                  <a:lnTo>
                    <a:pt x="2227" y="2483"/>
                  </a:lnTo>
                  <a:lnTo>
                    <a:pt x="2227" y="2468"/>
                  </a:lnTo>
                  <a:close/>
                  <a:moveTo>
                    <a:pt x="2287" y="2468"/>
                  </a:moveTo>
                  <a:lnTo>
                    <a:pt x="2320" y="2468"/>
                  </a:lnTo>
                  <a:lnTo>
                    <a:pt x="2320" y="2483"/>
                  </a:lnTo>
                  <a:lnTo>
                    <a:pt x="2287" y="2483"/>
                  </a:lnTo>
                  <a:lnTo>
                    <a:pt x="2287" y="2468"/>
                  </a:lnTo>
                  <a:close/>
                  <a:moveTo>
                    <a:pt x="2345" y="2468"/>
                  </a:moveTo>
                  <a:lnTo>
                    <a:pt x="2379" y="2468"/>
                  </a:lnTo>
                  <a:lnTo>
                    <a:pt x="2379" y="2483"/>
                  </a:lnTo>
                  <a:lnTo>
                    <a:pt x="2345" y="2483"/>
                  </a:lnTo>
                  <a:lnTo>
                    <a:pt x="2345" y="2468"/>
                  </a:lnTo>
                  <a:close/>
                  <a:moveTo>
                    <a:pt x="2404" y="2468"/>
                  </a:moveTo>
                  <a:lnTo>
                    <a:pt x="2438" y="2468"/>
                  </a:lnTo>
                  <a:lnTo>
                    <a:pt x="2438" y="2483"/>
                  </a:lnTo>
                  <a:lnTo>
                    <a:pt x="2404" y="2483"/>
                  </a:lnTo>
                  <a:lnTo>
                    <a:pt x="2404" y="2468"/>
                  </a:lnTo>
                  <a:close/>
                  <a:moveTo>
                    <a:pt x="2463" y="2468"/>
                  </a:moveTo>
                  <a:lnTo>
                    <a:pt x="2497" y="2468"/>
                  </a:lnTo>
                  <a:lnTo>
                    <a:pt x="2497" y="2483"/>
                  </a:lnTo>
                  <a:lnTo>
                    <a:pt x="2463" y="2483"/>
                  </a:lnTo>
                  <a:lnTo>
                    <a:pt x="2463" y="2468"/>
                  </a:lnTo>
                  <a:close/>
                  <a:moveTo>
                    <a:pt x="2522" y="2468"/>
                  </a:moveTo>
                  <a:lnTo>
                    <a:pt x="2555" y="2468"/>
                  </a:lnTo>
                  <a:lnTo>
                    <a:pt x="2555" y="2483"/>
                  </a:lnTo>
                  <a:lnTo>
                    <a:pt x="2522" y="2483"/>
                  </a:lnTo>
                  <a:lnTo>
                    <a:pt x="2522" y="2468"/>
                  </a:lnTo>
                  <a:close/>
                  <a:moveTo>
                    <a:pt x="2581" y="2468"/>
                  </a:moveTo>
                  <a:lnTo>
                    <a:pt x="2615" y="2468"/>
                  </a:lnTo>
                  <a:lnTo>
                    <a:pt x="2615" y="2483"/>
                  </a:lnTo>
                  <a:lnTo>
                    <a:pt x="2581" y="2483"/>
                  </a:lnTo>
                  <a:lnTo>
                    <a:pt x="2581" y="2468"/>
                  </a:lnTo>
                  <a:close/>
                  <a:moveTo>
                    <a:pt x="2640" y="2468"/>
                  </a:moveTo>
                  <a:lnTo>
                    <a:pt x="2674" y="2468"/>
                  </a:lnTo>
                  <a:lnTo>
                    <a:pt x="2674" y="2483"/>
                  </a:lnTo>
                  <a:lnTo>
                    <a:pt x="2640" y="2483"/>
                  </a:lnTo>
                  <a:lnTo>
                    <a:pt x="2640" y="2468"/>
                  </a:lnTo>
                  <a:close/>
                  <a:moveTo>
                    <a:pt x="2699" y="2468"/>
                  </a:moveTo>
                  <a:lnTo>
                    <a:pt x="2732" y="2468"/>
                  </a:lnTo>
                  <a:lnTo>
                    <a:pt x="2732" y="2483"/>
                  </a:lnTo>
                  <a:lnTo>
                    <a:pt x="2699" y="2483"/>
                  </a:lnTo>
                  <a:lnTo>
                    <a:pt x="2699" y="2468"/>
                  </a:lnTo>
                  <a:close/>
                  <a:moveTo>
                    <a:pt x="2758" y="2468"/>
                  </a:moveTo>
                  <a:lnTo>
                    <a:pt x="2792" y="2468"/>
                  </a:lnTo>
                  <a:lnTo>
                    <a:pt x="2792" y="2483"/>
                  </a:lnTo>
                  <a:lnTo>
                    <a:pt x="2758" y="2483"/>
                  </a:lnTo>
                  <a:lnTo>
                    <a:pt x="2758" y="2468"/>
                  </a:lnTo>
                  <a:close/>
                  <a:moveTo>
                    <a:pt x="2817" y="2468"/>
                  </a:moveTo>
                  <a:lnTo>
                    <a:pt x="2851" y="2468"/>
                  </a:lnTo>
                  <a:lnTo>
                    <a:pt x="2851" y="2483"/>
                  </a:lnTo>
                  <a:lnTo>
                    <a:pt x="2817" y="2483"/>
                  </a:lnTo>
                  <a:lnTo>
                    <a:pt x="2817" y="2468"/>
                  </a:lnTo>
                  <a:close/>
                  <a:moveTo>
                    <a:pt x="2876" y="2468"/>
                  </a:moveTo>
                  <a:lnTo>
                    <a:pt x="2909" y="2468"/>
                  </a:lnTo>
                  <a:lnTo>
                    <a:pt x="2909" y="2483"/>
                  </a:lnTo>
                  <a:lnTo>
                    <a:pt x="2876" y="2483"/>
                  </a:lnTo>
                  <a:lnTo>
                    <a:pt x="2876" y="2468"/>
                  </a:lnTo>
                  <a:close/>
                  <a:moveTo>
                    <a:pt x="2934" y="2468"/>
                  </a:moveTo>
                  <a:lnTo>
                    <a:pt x="2969" y="2468"/>
                  </a:lnTo>
                  <a:lnTo>
                    <a:pt x="2969" y="2483"/>
                  </a:lnTo>
                  <a:lnTo>
                    <a:pt x="2934" y="2483"/>
                  </a:lnTo>
                  <a:lnTo>
                    <a:pt x="2934" y="2468"/>
                  </a:lnTo>
                  <a:close/>
                  <a:moveTo>
                    <a:pt x="2994" y="2468"/>
                  </a:moveTo>
                  <a:lnTo>
                    <a:pt x="3027" y="2468"/>
                  </a:lnTo>
                  <a:lnTo>
                    <a:pt x="3027" y="2483"/>
                  </a:lnTo>
                  <a:lnTo>
                    <a:pt x="2994" y="2483"/>
                  </a:lnTo>
                  <a:lnTo>
                    <a:pt x="2994" y="2468"/>
                  </a:lnTo>
                  <a:close/>
                  <a:moveTo>
                    <a:pt x="3053" y="2468"/>
                  </a:moveTo>
                  <a:lnTo>
                    <a:pt x="3086" y="2468"/>
                  </a:lnTo>
                  <a:lnTo>
                    <a:pt x="3086" y="2483"/>
                  </a:lnTo>
                  <a:lnTo>
                    <a:pt x="3053" y="2483"/>
                  </a:lnTo>
                  <a:lnTo>
                    <a:pt x="3053" y="2468"/>
                  </a:lnTo>
                  <a:close/>
                  <a:moveTo>
                    <a:pt x="3111" y="2468"/>
                  </a:moveTo>
                  <a:lnTo>
                    <a:pt x="3146" y="2468"/>
                  </a:lnTo>
                  <a:lnTo>
                    <a:pt x="3146" y="2483"/>
                  </a:lnTo>
                  <a:lnTo>
                    <a:pt x="3111" y="2483"/>
                  </a:lnTo>
                  <a:lnTo>
                    <a:pt x="3111" y="2468"/>
                  </a:lnTo>
                  <a:close/>
                  <a:moveTo>
                    <a:pt x="3171" y="2468"/>
                  </a:moveTo>
                  <a:lnTo>
                    <a:pt x="3204" y="2468"/>
                  </a:lnTo>
                  <a:lnTo>
                    <a:pt x="3204" y="2483"/>
                  </a:lnTo>
                  <a:lnTo>
                    <a:pt x="3171" y="2483"/>
                  </a:lnTo>
                  <a:lnTo>
                    <a:pt x="3171" y="2468"/>
                  </a:lnTo>
                  <a:close/>
                  <a:moveTo>
                    <a:pt x="3230" y="2468"/>
                  </a:moveTo>
                  <a:lnTo>
                    <a:pt x="3263" y="2468"/>
                  </a:lnTo>
                  <a:lnTo>
                    <a:pt x="3263" y="2483"/>
                  </a:lnTo>
                  <a:lnTo>
                    <a:pt x="3230" y="2483"/>
                  </a:lnTo>
                  <a:lnTo>
                    <a:pt x="3230" y="2468"/>
                  </a:lnTo>
                  <a:close/>
                  <a:moveTo>
                    <a:pt x="3288" y="2468"/>
                  </a:moveTo>
                  <a:lnTo>
                    <a:pt x="3323" y="2468"/>
                  </a:lnTo>
                  <a:lnTo>
                    <a:pt x="3323" y="2483"/>
                  </a:lnTo>
                  <a:lnTo>
                    <a:pt x="3288" y="2483"/>
                  </a:lnTo>
                  <a:lnTo>
                    <a:pt x="3288" y="2468"/>
                  </a:lnTo>
                  <a:close/>
                  <a:moveTo>
                    <a:pt x="3348" y="2468"/>
                  </a:moveTo>
                  <a:lnTo>
                    <a:pt x="3381" y="2468"/>
                  </a:lnTo>
                  <a:lnTo>
                    <a:pt x="3381" y="2483"/>
                  </a:lnTo>
                  <a:lnTo>
                    <a:pt x="3348" y="2483"/>
                  </a:lnTo>
                  <a:lnTo>
                    <a:pt x="3348" y="2468"/>
                  </a:lnTo>
                  <a:close/>
                  <a:moveTo>
                    <a:pt x="3407" y="2468"/>
                  </a:moveTo>
                  <a:lnTo>
                    <a:pt x="3440" y="2468"/>
                  </a:lnTo>
                  <a:lnTo>
                    <a:pt x="3440" y="2483"/>
                  </a:lnTo>
                  <a:lnTo>
                    <a:pt x="3407" y="2483"/>
                  </a:lnTo>
                  <a:lnTo>
                    <a:pt x="3407" y="2468"/>
                  </a:lnTo>
                  <a:close/>
                  <a:moveTo>
                    <a:pt x="3465" y="2468"/>
                  </a:moveTo>
                  <a:lnTo>
                    <a:pt x="3500" y="2468"/>
                  </a:lnTo>
                  <a:lnTo>
                    <a:pt x="3500" y="2483"/>
                  </a:lnTo>
                  <a:lnTo>
                    <a:pt x="3465" y="2483"/>
                  </a:lnTo>
                  <a:lnTo>
                    <a:pt x="3465" y="2468"/>
                  </a:lnTo>
                  <a:close/>
                  <a:moveTo>
                    <a:pt x="3525" y="2468"/>
                  </a:moveTo>
                  <a:lnTo>
                    <a:pt x="3558" y="2468"/>
                  </a:lnTo>
                  <a:lnTo>
                    <a:pt x="3558" y="2483"/>
                  </a:lnTo>
                  <a:lnTo>
                    <a:pt x="3525" y="2483"/>
                  </a:lnTo>
                  <a:lnTo>
                    <a:pt x="3525" y="2468"/>
                  </a:lnTo>
                  <a:close/>
                  <a:moveTo>
                    <a:pt x="3583" y="2468"/>
                  </a:moveTo>
                  <a:lnTo>
                    <a:pt x="3617" y="2468"/>
                  </a:lnTo>
                  <a:lnTo>
                    <a:pt x="3617" y="2483"/>
                  </a:lnTo>
                  <a:lnTo>
                    <a:pt x="3583" y="2483"/>
                  </a:lnTo>
                  <a:lnTo>
                    <a:pt x="3583" y="2468"/>
                  </a:lnTo>
                  <a:close/>
                  <a:moveTo>
                    <a:pt x="3642" y="2468"/>
                  </a:moveTo>
                  <a:lnTo>
                    <a:pt x="3676" y="2468"/>
                  </a:lnTo>
                  <a:lnTo>
                    <a:pt x="3676" y="2483"/>
                  </a:lnTo>
                  <a:lnTo>
                    <a:pt x="3642" y="2483"/>
                  </a:lnTo>
                  <a:lnTo>
                    <a:pt x="3642" y="2468"/>
                  </a:lnTo>
                  <a:close/>
                  <a:moveTo>
                    <a:pt x="3702" y="2468"/>
                  </a:moveTo>
                  <a:lnTo>
                    <a:pt x="3735" y="2468"/>
                  </a:lnTo>
                  <a:lnTo>
                    <a:pt x="3735" y="2483"/>
                  </a:lnTo>
                  <a:lnTo>
                    <a:pt x="3702" y="2483"/>
                  </a:lnTo>
                  <a:lnTo>
                    <a:pt x="3702" y="2468"/>
                  </a:lnTo>
                  <a:close/>
                  <a:moveTo>
                    <a:pt x="3759" y="2467"/>
                  </a:moveTo>
                  <a:lnTo>
                    <a:pt x="3770" y="2463"/>
                  </a:lnTo>
                  <a:lnTo>
                    <a:pt x="3783" y="2457"/>
                  </a:lnTo>
                  <a:lnTo>
                    <a:pt x="3792" y="2452"/>
                  </a:lnTo>
                  <a:lnTo>
                    <a:pt x="3795" y="2467"/>
                  </a:lnTo>
                  <a:lnTo>
                    <a:pt x="3785" y="2472"/>
                  </a:lnTo>
                  <a:lnTo>
                    <a:pt x="3771" y="2478"/>
                  </a:lnTo>
                  <a:lnTo>
                    <a:pt x="3761" y="2481"/>
                  </a:lnTo>
                  <a:lnTo>
                    <a:pt x="3759" y="2467"/>
                  </a:lnTo>
                  <a:close/>
                  <a:moveTo>
                    <a:pt x="3813" y="2431"/>
                  </a:moveTo>
                  <a:lnTo>
                    <a:pt x="3814" y="2429"/>
                  </a:lnTo>
                  <a:lnTo>
                    <a:pt x="3824" y="2416"/>
                  </a:lnTo>
                  <a:lnTo>
                    <a:pt x="3832" y="2401"/>
                  </a:lnTo>
                  <a:lnTo>
                    <a:pt x="3837" y="2390"/>
                  </a:lnTo>
                  <a:lnTo>
                    <a:pt x="3843" y="2401"/>
                  </a:lnTo>
                  <a:lnTo>
                    <a:pt x="3838" y="2412"/>
                  </a:lnTo>
                  <a:lnTo>
                    <a:pt x="3829" y="2427"/>
                  </a:lnTo>
                  <a:lnTo>
                    <a:pt x="3819" y="2442"/>
                  </a:lnTo>
                  <a:lnTo>
                    <a:pt x="3817" y="2444"/>
                  </a:lnTo>
                  <a:lnTo>
                    <a:pt x="3813" y="2431"/>
                  </a:lnTo>
                  <a:close/>
                  <a:moveTo>
                    <a:pt x="3851" y="2355"/>
                  </a:moveTo>
                  <a:lnTo>
                    <a:pt x="3853" y="2349"/>
                  </a:lnTo>
                  <a:lnTo>
                    <a:pt x="3858" y="2328"/>
                  </a:lnTo>
                  <a:lnTo>
                    <a:pt x="3862" y="2308"/>
                  </a:lnTo>
                  <a:lnTo>
                    <a:pt x="3863" y="2299"/>
                  </a:lnTo>
                  <a:lnTo>
                    <a:pt x="3873" y="2302"/>
                  </a:lnTo>
                  <a:lnTo>
                    <a:pt x="3871" y="2314"/>
                  </a:lnTo>
                  <a:lnTo>
                    <a:pt x="3866" y="2336"/>
                  </a:lnTo>
                  <a:lnTo>
                    <a:pt x="3860" y="2356"/>
                  </a:lnTo>
                  <a:lnTo>
                    <a:pt x="3858" y="2362"/>
                  </a:lnTo>
                  <a:lnTo>
                    <a:pt x="3851" y="2355"/>
                  </a:lnTo>
                  <a:close/>
                  <a:moveTo>
                    <a:pt x="3867" y="2256"/>
                  </a:moveTo>
                  <a:lnTo>
                    <a:pt x="3869" y="2241"/>
                  </a:lnTo>
                  <a:lnTo>
                    <a:pt x="3869" y="2192"/>
                  </a:lnTo>
                  <a:lnTo>
                    <a:pt x="3877" y="2192"/>
                  </a:lnTo>
                  <a:lnTo>
                    <a:pt x="3877" y="2243"/>
                  </a:lnTo>
                  <a:lnTo>
                    <a:pt x="3877" y="2256"/>
                  </a:lnTo>
                  <a:lnTo>
                    <a:pt x="3867" y="2256"/>
                  </a:lnTo>
                  <a:close/>
                  <a:moveTo>
                    <a:pt x="3869" y="2146"/>
                  </a:moveTo>
                  <a:lnTo>
                    <a:pt x="3869" y="2084"/>
                  </a:lnTo>
                  <a:lnTo>
                    <a:pt x="3877" y="2084"/>
                  </a:lnTo>
                  <a:lnTo>
                    <a:pt x="3877" y="2146"/>
                  </a:lnTo>
                  <a:lnTo>
                    <a:pt x="3869" y="2146"/>
                  </a:lnTo>
                  <a:close/>
                  <a:moveTo>
                    <a:pt x="3869" y="2037"/>
                  </a:moveTo>
                  <a:lnTo>
                    <a:pt x="3869" y="1976"/>
                  </a:lnTo>
                  <a:lnTo>
                    <a:pt x="3877" y="1976"/>
                  </a:lnTo>
                  <a:lnTo>
                    <a:pt x="3877" y="2037"/>
                  </a:lnTo>
                  <a:lnTo>
                    <a:pt x="3869" y="2037"/>
                  </a:lnTo>
                  <a:close/>
                  <a:moveTo>
                    <a:pt x="3869" y="1929"/>
                  </a:moveTo>
                  <a:lnTo>
                    <a:pt x="3869" y="1866"/>
                  </a:lnTo>
                  <a:lnTo>
                    <a:pt x="3877" y="1866"/>
                  </a:lnTo>
                  <a:lnTo>
                    <a:pt x="3877" y="1929"/>
                  </a:lnTo>
                  <a:lnTo>
                    <a:pt x="3869" y="1929"/>
                  </a:lnTo>
                  <a:close/>
                  <a:moveTo>
                    <a:pt x="3869" y="1819"/>
                  </a:moveTo>
                  <a:lnTo>
                    <a:pt x="3869" y="1758"/>
                  </a:lnTo>
                  <a:lnTo>
                    <a:pt x="3877" y="1758"/>
                  </a:lnTo>
                  <a:lnTo>
                    <a:pt x="3877" y="1819"/>
                  </a:lnTo>
                  <a:lnTo>
                    <a:pt x="3869" y="1819"/>
                  </a:lnTo>
                  <a:close/>
                  <a:moveTo>
                    <a:pt x="3869" y="1711"/>
                  </a:moveTo>
                  <a:lnTo>
                    <a:pt x="3869" y="1649"/>
                  </a:lnTo>
                  <a:lnTo>
                    <a:pt x="3877" y="1649"/>
                  </a:lnTo>
                  <a:lnTo>
                    <a:pt x="3877" y="1711"/>
                  </a:lnTo>
                  <a:lnTo>
                    <a:pt x="3869" y="1711"/>
                  </a:lnTo>
                  <a:close/>
                  <a:moveTo>
                    <a:pt x="3869" y="1603"/>
                  </a:moveTo>
                  <a:lnTo>
                    <a:pt x="3869" y="1539"/>
                  </a:lnTo>
                  <a:lnTo>
                    <a:pt x="3877" y="1539"/>
                  </a:lnTo>
                  <a:lnTo>
                    <a:pt x="3877" y="1603"/>
                  </a:lnTo>
                  <a:lnTo>
                    <a:pt x="3869" y="1603"/>
                  </a:lnTo>
                  <a:close/>
                  <a:moveTo>
                    <a:pt x="3869" y="1493"/>
                  </a:moveTo>
                  <a:lnTo>
                    <a:pt x="3869" y="1431"/>
                  </a:lnTo>
                  <a:lnTo>
                    <a:pt x="3877" y="1431"/>
                  </a:lnTo>
                  <a:lnTo>
                    <a:pt x="3877" y="1493"/>
                  </a:lnTo>
                  <a:lnTo>
                    <a:pt x="3869" y="1493"/>
                  </a:lnTo>
                  <a:close/>
                  <a:moveTo>
                    <a:pt x="3869" y="1384"/>
                  </a:moveTo>
                  <a:lnTo>
                    <a:pt x="3869" y="1323"/>
                  </a:lnTo>
                  <a:lnTo>
                    <a:pt x="3877" y="1323"/>
                  </a:lnTo>
                  <a:lnTo>
                    <a:pt x="3877" y="1384"/>
                  </a:lnTo>
                  <a:lnTo>
                    <a:pt x="3869" y="1384"/>
                  </a:lnTo>
                  <a:close/>
                  <a:moveTo>
                    <a:pt x="3869" y="1276"/>
                  </a:moveTo>
                  <a:lnTo>
                    <a:pt x="3869" y="1213"/>
                  </a:lnTo>
                  <a:lnTo>
                    <a:pt x="3877" y="1213"/>
                  </a:lnTo>
                  <a:lnTo>
                    <a:pt x="3877" y="1276"/>
                  </a:lnTo>
                  <a:lnTo>
                    <a:pt x="3869" y="1276"/>
                  </a:lnTo>
                  <a:close/>
                  <a:moveTo>
                    <a:pt x="3869" y="1166"/>
                  </a:moveTo>
                  <a:lnTo>
                    <a:pt x="3869" y="1105"/>
                  </a:lnTo>
                  <a:lnTo>
                    <a:pt x="3877" y="1105"/>
                  </a:lnTo>
                  <a:lnTo>
                    <a:pt x="3877" y="1166"/>
                  </a:lnTo>
                  <a:lnTo>
                    <a:pt x="3869" y="1166"/>
                  </a:lnTo>
                  <a:close/>
                  <a:moveTo>
                    <a:pt x="3869" y="1058"/>
                  </a:moveTo>
                  <a:lnTo>
                    <a:pt x="3869" y="996"/>
                  </a:lnTo>
                  <a:lnTo>
                    <a:pt x="3877" y="996"/>
                  </a:lnTo>
                  <a:lnTo>
                    <a:pt x="3877" y="1058"/>
                  </a:lnTo>
                  <a:lnTo>
                    <a:pt x="3869" y="1058"/>
                  </a:lnTo>
                  <a:close/>
                  <a:moveTo>
                    <a:pt x="3869" y="950"/>
                  </a:moveTo>
                  <a:lnTo>
                    <a:pt x="3869" y="886"/>
                  </a:lnTo>
                  <a:lnTo>
                    <a:pt x="3877" y="886"/>
                  </a:lnTo>
                  <a:lnTo>
                    <a:pt x="3877" y="950"/>
                  </a:lnTo>
                  <a:lnTo>
                    <a:pt x="3869" y="950"/>
                  </a:lnTo>
                  <a:close/>
                  <a:moveTo>
                    <a:pt x="3869" y="840"/>
                  </a:moveTo>
                  <a:lnTo>
                    <a:pt x="3869" y="778"/>
                  </a:lnTo>
                  <a:lnTo>
                    <a:pt x="3877" y="778"/>
                  </a:lnTo>
                  <a:lnTo>
                    <a:pt x="3877" y="840"/>
                  </a:lnTo>
                  <a:lnTo>
                    <a:pt x="3869" y="840"/>
                  </a:lnTo>
                  <a:close/>
                  <a:moveTo>
                    <a:pt x="3869" y="731"/>
                  </a:moveTo>
                  <a:lnTo>
                    <a:pt x="3869" y="670"/>
                  </a:lnTo>
                  <a:lnTo>
                    <a:pt x="3877" y="670"/>
                  </a:lnTo>
                  <a:lnTo>
                    <a:pt x="3877" y="731"/>
                  </a:lnTo>
                  <a:lnTo>
                    <a:pt x="3869" y="731"/>
                  </a:lnTo>
                  <a:close/>
                  <a:moveTo>
                    <a:pt x="3869" y="623"/>
                  </a:moveTo>
                  <a:lnTo>
                    <a:pt x="3869" y="560"/>
                  </a:lnTo>
                  <a:lnTo>
                    <a:pt x="3877" y="560"/>
                  </a:lnTo>
                  <a:lnTo>
                    <a:pt x="3877" y="623"/>
                  </a:lnTo>
                  <a:lnTo>
                    <a:pt x="3869" y="623"/>
                  </a:lnTo>
                  <a:close/>
                  <a:moveTo>
                    <a:pt x="3869" y="513"/>
                  </a:moveTo>
                  <a:lnTo>
                    <a:pt x="3869" y="451"/>
                  </a:lnTo>
                  <a:lnTo>
                    <a:pt x="3877" y="451"/>
                  </a:lnTo>
                  <a:lnTo>
                    <a:pt x="3877" y="513"/>
                  </a:lnTo>
                  <a:lnTo>
                    <a:pt x="3869" y="513"/>
                  </a:lnTo>
                  <a:close/>
                  <a:moveTo>
                    <a:pt x="3869" y="405"/>
                  </a:moveTo>
                  <a:lnTo>
                    <a:pt x="3869" y="343"/>
                  </a:lnTo>
                  <a:lnTo>
                    <a:pt x="3877" y="343"/>
                  </a:lnTo>
                  <a:lnTo>
                    <a:pt x="3877" y="405"/>
                  </a:lnTo>
                  <a:lnTo>
                    <a:pt x="3869" y="405"/>
                  </a:lnTo>
                  <a:close/>
                  <a:moveTo>
                    <a:pt x="3869" y="297"/>
                  </a:moveTo>
                  <a:lnTo>
                    <a:pt x="3869" y="241"/>
                  </a:lnTo>
                  <a:lnTo>
                    <a:pt x="3867" y="235"/>
                  </a:lnTo>
                  <a:lnTo>
                    <a:pt x="3877" y="233"/>
                  </a:lnTo>
                  <a:lnTo>
                    <a:pt x="3877" y="241"/>
                  </a:lnTo>
                  <a:lnTo>
                    <a:pt x="3877" y="297"/>
                  </a:lnTo>
                  <a:lnTo>
                    <a:pt x="3869" y="297"/>
                  </a:lnTo>
                  <a:close/>
                  <a:moveTo>
                    <a:pt x="3864" y="190"/>
                  </a:moveTo>
                  <a:lnTo>
                    <a:pt x="3862" y="173"/>
                  </a:lnTo>
                  <a:lnTo>
                    <a:pt x="3858" y="153"/>
                  </a:lnTo>
                  <a:lnTo>
                    <a:pt x="3853" y="132"/>
                  </a:lnTo>
                  <a:lnTo>
                    <a:pt x="3860" y="127"/>
                  </a:lnTo>
                  <a:lnTo>
                    <a:pt x="3866" y="147"/>
                  </a:lnTo>
                  <a:lnTo>
                    <a:pt x="3871" y="170"/>
                  </a:lnTo>
                  <a:lnTo>
                    <a:pt x="3873" y="187"/>
                  </a:lnTo>
                  <a:lnTo>
                    <a:pt x="3864" y="190"/>
                  </a:lnTo>
                  <a:close/>
                  <a:moveTo>
                    <a:pt x="3840" y="97"/>
                  </a:moveTo>
                  <a:lnTo>
                    <a:pt x="3832" y="80"/>
                  </a:lnTo>
                  <a:lnTo>
                    <a:pt x="3823" y="65"/>
                  </a:lnTo>
                  <a:lnTo>
                    <a:pt x="3816" y="56"/>
                  </a:lnTo>
                  <a:lnTo>
                    <a:pt x="3821" y="43"/>
                  </a:lnTo>
                  <a:lnTo>
                    <a:pt x="3829" y="54"/>
                  </a:lnTo>
                  <a:lnTo>
                    <a:pt x="3838" y="71"/>
                  </a:lnTo>
                  <a:lnTo>
                    <a:pt x="3846" y="86"/>
                  </a:lnTo>
                  <a:lnTo>
                    <a:pt x="3840" y="97"/>
                  </a:lnTo>
                  <a:close/>
                  <a:moveTo>
                    <a:pt x="3795" y="34"/>
                  </a:moveTo>
                  <a:lnTo>
                    <a:pt x="3793" y="32"/>
                  </a:lnTo>
                  <a:lnTo>
                    <a:pt x="3782" y="24"/>
                  </a:lnTo>
                  <a:lnTo>
                    <a:pt x="3770" y="19"/>
                  </a:lnTo>
                  <a:lnTo>
                    <a:pt x="3763" y="17"/>
                  </a:lnTo>
                  <a:lnTo>
                    <a:pt x="3764" y="2"/>
                  </a:lnTo>
                  <a:lnTo>
                    <a:pt x="3772" y="4"/>
                  </a:lnTo>
                  <a:lnTo>
                    <a:pt x="3785" y="9"/>
                  </a:lnTo>
                  <a:lnTo>
                    <a:pt x="3797" y="19"/>
                  </a:lnTo>
                  <a:lnTo>
                    <a:pt x="3798" y="19"/>
                  </a:lnTo>
                  <a:lnTo>
                    <a:pt x="3795" y="34"/>
                  </a:lnTo>
                  <a:close/>
                </a:path>
              </a:pathLst>
            </a:custGeom>
            <a:solidFill>
              <a:srgbClr val="000000"/>
            </a:solidFill>
            <a:ln w="1">
              <a:solidFill>
                <a:srgbClr val="000000"/>
              </a:solidFill>
              <a:prstDash val="solid"/>
              <a:round/>
              <a:headEnd/>
              <a:tailEnd/>
            </a:ln>
          </p:spPr>
          <p:txBody>
            <a:bodyPr/>
            <a:lstStyle/>
            <a:p>
              <a:endParaRPr lang="ja-JP" altLang="en-US"/>
            </a:p>
          </p:txBody>
        </p:sp>
        <p:sp>
          <p:nvSpPr>
            <p:cNvPr id="252939" name="Rectangle 12"/>
            <p:cNvSpPr>
              <a:spLocks noChangeArrowheads="1"/>
            </p:cNvSpPr>
            <p:nvPr/>
          </p:nvSpPr>
          <p:spPr bwMode="auto">
            <a:xfrm>
              <a:off x="1215" y="708"/>
              <a:ext cx="40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latin typeface="ＭＳ Ｐゴシック" panose="020B0600070205080204" pitchFamily="50" charset="-128"/>
                </a:rPr>
                <a:t>経営管理部門、現業実施部門の範囲（概念図）</a:t>
              </a:r>
              <a:endParaRPr lang="ja-JP" altLang="en-US" sz="1800"/>
            </a:p>
          </p:txBody>
        </p:sp>
        <p:sp>
          <p:nvSpPr>
            <p:cNvPr id="252949" name="Freeform 23"/>
            <p:cNvSpPr>
              <a:spLocks noEditPoints="1"/>
            </p:cNvSpPr>
            <p:nvPr/>
          </p:nvSpPr>
          <p:spPr bwMode="auto">
            <a:xfrm>
              <a:off x="1775" y="2596"/>
              <a:ext cx="178" cy="598"/>
            </a:xfrm>
            <a:custGeom>
              <a:avLst/>
              <a:gdLst>
                <a:gd name="T0" fmla="*/ 143 w 178"/>
                <a:gd name="T1" fmla="*/ 1 h 1194"/>
                <a:gd name="T2" fmla="*/ 163 w 178"/>
                <a:gd name="T3" fmla="*/ 1 h 1194"/>
                <a:gd name="T4" fmla="*/ 139 w 178"/>
                <a:gd name="T5" fmla="*/ 1 h 1194"/>
                <a:gd name="T6" fmla="*/ 152 w 178"/>
                <a:gd name="T7" fmla="*/ 1 h 1194"/>
                <a:gd name="T8" fmla="*/ 139 w 178"/>
                <a:gd name="T9" fmla="*/ 1 h 1194"/>
                <a:gd name="T10" fmla="*/ 128 w 178"/>
                <a:gd name="T11" fmla="*/ 1 h 1194"/>
                <a:gd name="T12" fmla="*/ 148 w 178"/>
                <a:gd name="T13" fmla="*/ 1 h 1194"/>
                <a:gd name="T14" fmla="*/ 124 w 178"/>
                <a:gd name="T15" fmla="*/ 1 h 1194"/>
                <a:gd name="T16" fmla="*/ 137 w 178"/>
                <a:gd name="T17" fmla="*/ 1 h 1194"/>
                <a:gd name="T18" fmla="*/ 124 w 178"/>
                <a:gd name="T19" fmla="*/ 1 h 1194"/>
                <a:gd name="T20" fmla="*/ 112 w 178"/>
                <a:gd name="T21" fmla="*/ 1 h 1194"/>
                <a:gd name="T22" fmla="*/ 133 w 178"/>
                <a:gd name="T23" fmla="*/ 1 h 1194"/>
                <a:gd name="T24" fmla="*/ 108 w 178"/>
                <a:gd name="T25" fmla="*/ 1 h 1194"/>
                <a:gd name="T26" fmla="*/ 121 w 178"/>
                <a:gd name="T27" fmla="*/ 1 h 1194"/>
                <a:gd name="T28" fmla="*/ 108 w 178"/>
                <a:gd name="T29" fmla="*/ 1 h 1194"/>
                <a:gd name="T30" fmla="*/ 97 w 178"/>
                <a:gd name="T31" fmla="*/ 1 h 1194"/>
                <a:gd name="T32" fmla="*/ 118 w 178"/>
                <a:gd name="T33" fmla="*/ 1 h 1194"/>
                <a:gd name="T34" fmla="*/ 93 w 178"/>
                <a:gd name="T35" fmla="*/ 1 h 1194"/>
                <a:gd name="T36" fmla="*/ 105 w 178"/>
                <a:gd name="T37" fmla="*/ 1 h 1194"/>
                <a:gd name="T38" fmla="*/ 93 w 178"/>
                <a:gd name="T39" fmla="*/ 1 h 1194"/>
                <a:gd name="T40" fmla="*/ 81 w 178"/>
                <a:gd name="T41" fmla="*/ 1 h 1194"/>
                <a:gd name="T42" fmla="*/ 101 w 178"/>
                <a:gd name="T43" fmla="*/ 1 h 1194"/>
                <a:gd name="T44" fmla="*/ 77 w 178"/>
                <a:gd name="T45" fmla="*/ 1 h 1194"/>
                <a:gd name="T46" fmla="*/ 90 w 178"/>
                <a:gd name="T47" fmla="*/ 1 h 1194"/>
                <a:gd name="T48" fmla="*/ 77 w 178"/>
                <a:gd name="T49" fmla="*/ 1 h 1194"/>
                <a:gd name="T50" fmla="*/ 66 w 178"/>
                <a:gd name="T51" fmla="*/ 1 h 1194"/>
                <a:gd name="T52" fmla="*/ 86 w 178"/>
                <a:gd name="T53" fmla="*/ 1 h 1194"/>
                <a:gd name="T54" fmla="*/ 62 w 178"/>
                <a:gd name="T55" fmla="*/ 1 h 1194"/>
                <a:gd name="T56" fmla="*/ 75 w 178"/>
                <a:gd name="T57" fmla="*/ 1 h 1194"/>
                <a:gd name="T58" fmla="*/ 62 w 178"/>
                <a:gd name="T59" fmla="*/ 1 h 1194"/>
                <a:gd name="T60" fmla="*/ 51 w 178"/>
                <a:gd name="T61" fmla="*/ 1 h 1194"/>
                <a:gd name="T62" fmla="*/ 71 w 178"/>
                <a:gd name="T63" fmla="*/ 1 h 1194"/>
                <a:gd name="T64" fmla="*/ 47 w 178"/>
                <a:gd name="T65" fmla="*/ 1 h 1194"/>
                <a:gd name="T66" fmla="*/ 59 w 178"/>
                <a:gd name="T67" fmla="*/ 1 h 1194"/>
                <a:gd name="T68" fmla="*/ 47 w 178"/>
                <a:gd name="T69" fmla="*/ 1 h 1194"/>
                <a:gd name="T70" fmla="*/ 36 w 178"/>
                <a:gd name="T71" fmla="*/ 1 h 1194"/>
                <a:gd name="T72" fmla="*/ 56 w 178"/>
                <a:gd name="T73" fmla="*/ 1 h 1194"/>
                <a:gd name="T74" fmla="*/ 32 w 178"/>
                <a:gd name="T75" fmla="*/ 1 h 1194"/>
                <a:gd name="T76" fmla="*/ 44 w 178"/>
                <a:gd name="T77" fmla="*/ 1 h 1194"/>
                <a:gd name="T78" fmla="*/ 32 w 178"/>
                <a:gd name="T79" fmla="*/ 1 h 1194"/>
                <a:gd name="T80" fmla="*/ 19 w 178"/>
                <a:gd name="T81" fmla="*/ 1 h 1194"/>
                <a:gd name="T82" fmla="*/ 40 w 178"/>
                <a:gd name="T83" fmla="*/ 1 h 1194"/>
                <a:gd name="T84" fmla="*/ 16 w 178"/>
                <a:gd name="T85" fmla="*/ 1 h 1194"/>
                <a:gd name="T86" fmla="*/ 31 w 178"/>
                <a:gd name="T87" fmla="*/ 1 h 1194"/>
                <a:gd name="T88" fmla="*/ 16 w 178"/>
                <a:gd name="T89" fmla="*/ 1 h 1194"/>
                <a:gd name="T90" fmla="*/ 165 w 178"/>
                <a:gd name="T91" fmla="*/ 1 h 1194"/>
                <a:gd name="T92" fmla="*/ 178 w 178"/>
                <a:gd name="T93" fmla="*/ 1 h 1194"/>
                <a:gd name="T94" fmla="*/ 13 w 178"/>
                <a:gd name="T95" fmla="*/ 0 h 1194"/>
                <a:gd name="T96" fmla="*/ 0 w 178"/>
                <a:gd name="T97" fmla="*/ 1 h 1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194"/>
                <a:gd name="T149" fmla="*/ 178 w 178"/>
                <a:gd name="T150" fmla="*/ 1194 h 11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194">
                  <a:moveTo>
                    <a:pt x="147" y="1121"/>
                  </a:moveTo>
                  <a:lnTo>
                    <a:pt x="143" y="1091"/>
                  </a:lnTo>
                  <a:lnTo>
                    <a:pt x="159" y="1084"/>
                  </a:lnTo>
                  <a:lnTo>
                    <a:pt x="163" y="1114"/>
                  </a:lnTo>
                  <a:lnTo>
                    <a:pt x="147" y="1121"/>
                  </a:lnTo>
                  <a:close/>
                  <a:moveTo>
                    <a:pt x="139" y="1062"/>
                  </a:moveTo>
                  <a:lnTo>
                    <a:pt x="136" y="1032"/>
                  </a:lnTo>
                  <a:lnTo>
                    <a:pt x="152" y="1024"/>
                  </a:lnTo>
                  <a:lnTo>
                    <a:pt x="156" y="1054"/>
                  </a:lnTo>
                  <a:lnTo>
                    <a:pt x="139" y="1062"/>
                  </a:lnTo>
                  <a:close/>
                  <a:moveTo>
                    <a:pt x="132" y="1000"/>
                  </a:moveTo>
                  <a:lnTo>
                    <a:pt x="128" y="970"/>
                  </a:lnTo>
                  <a:lnTo>
                    <a:pt x="144" y="963"/>
                  </a:lnTo>
                  <a:lnTo>
                    <a:pt x="148" y="994"/>
                  </a:lnTo>
                  <a:lnTo>
                    <a:pt x="132" y="1000"/>
                  </a:lnTo>
                  <a:close/>
                  <a:moveTo>
                    <a:pt x="124" y="940"/>
                  </a:moveTo>
                  <a:lnTo>
                    <a:pt x="120" y="911"/>
                  </a:lnTo>
                  <a:lnTo>
                    <a:pt x="137" y="903"/>
                  </a:lnTo>
                  <a:lnTo>
                    <a:pt x="140" y="933"/>
                  </a:lnTo>
                  <a:lnTo>
                    <a:pt x="124" y="940"/>
                  </a:lnTo>
                  <a:close/>
                  <a:moveTo>
                    <a:pt x="117" y="879"/>
                  </a:moveTo>
                  <a:lnTo>
                    <a:pt x="112" y="849"/>
                  </a:lnTo>
                  <a:lnTo>
                    <a:pt x="129" y="841"/>
                  </a:lnTo>
                  <a:lnTo>
                    <a:pt x="133" y="873"/>
                  </a:lnTo>
                  <a:lnTo>
                    <a:pt x="117" y="879"/>
                  </a:lnTo>
                  <a:close/>
                  <a:moveTo>
                    <a:pt x="108" y="819"/>
                  </a:moveTo>
                  <a:lnTo>
                    <a:pt x="104" y="789"/>
                  </a:lnTo>
                  <a:lnTo>
                    <a:pt x="121" y="782"/>
                  </a:lnTo>
                  <a:lnTo>
                    <a:pt x="125" y="812"/>
                  </a:lnTo>
                  <a:lnTo>
                    <a:pt x="108" y="819"/>
                  </a:lnTo>
                  <a:close/>
                  <a:moveTo>
                    <a:pt x="100" y="759"/>
                  </a:moveTo>
                  <a:lnTo>
                    <a:pt x="97" y="728"/>
                  </a:lnTo>
                  <a:lnTo>
                    <a:pt x="113" y="722"/>
                  </a:lnTo>
                  <a:lnTo>
                    <a:pt x="118" y="752"/>
                  </a:lnTo>
                  <a:lnTo>
                    <a:pt x="100" y="759"/>
                  </a:lnTo>
                  <a:close/>
                  <a:moveTo>
                    <a:pt x="93" y="698"/>
                  </a:moveTo>
                  <a:lnTo>
                    <a:pt x="89" y="668"/>
                  </a:lnTo>
                  <a:lnTo>
                    <a:pt x="105" y="660"/>
                  </a:lnTo>
                  <a:lnTo>
                    <a:pt x="109" y="690"/>
                  </a:lnTo>
                  <a:lnTo>
                    <a:pt x="93" y="698"/>
                  </a:lnTo>
                  <a:close/>
                  <a:moveTo>
                    <a:pt x="85" y="638"/>
                  </a:moveTo>
                  <a:lnTo>
                    <a:pt x="81" y="606"/>
                  </a:lnTo>
                  <a:lnTo>
                    <a:pt x="98" y="601"/>
                  </a:lnTo>
                  <a:lnTo>
                    <a:pt x="101" y="631"/>
                  </a:lnTo>
                  <a:lnTo>
                    <a:pt x="85" y="638"/>
                  </a:lnTo>
                  <a:close/>
                  <a:moveTo>
                    <a:pt x="77" y="577"/>
                  </a:moveTo>
                  <a:lnTo>
                    <a:pt x="74" y="547"/>
                  </a:lnTo>
                  <a:lnTo>
                    <a:pt x="90" y="539"/>
                  </a:lnTo>
                  <a:lnTo>
                    <a:pt x="94" y="569"/>
                  </a:lnTo>
                  <a:lnTo>
                    <a:pt x="77" y="577"/>
                  </a:lnTo>
                  <a:close/>
                  <a:moveTo>
                    <a:pt x="70" y="517"/>
                  </a:moveTo>
                  <a:lnTo>
                    <a:pt x="66" y="487"/>
                  </a:lnTo>
                  <a:lnTo>
                    <a:pt x="82" y="480"/>
                  </a:lnTo>
                  <a:lnTo>
                    <a:pt x="86" y="509"/>
                  </a:lnTo>
                  <a:lnTo>
                    <a:pt x="70" y="517"/>
                  </a:lnTo>
                  <a:close/>
                  <a:moveTo>
                    <a:pt x="62" y="455"/>
                  </a:moveTo>
                  <a:lnTo>
                    <a:pt x="58" y="425"/>
                  </a:lnTo>
                  <a:lnTo>
                    <a:pt x="75" y="418"/>
                  </a:lnTo>
                  <a:lnTo>
                    <a:pt x="78" y="450"/>
                  </a:lnTo>
                  <a:lnTo>
                    <a:pt x="62" y="455"/>
                  </a:lnTo>
                  <a:close/>
                  <a:moveTo>
                    <a:pt x="55" y="396"/>
                  </a:moveTo>
                  <a:lnTo>
                    <a:pt x="51" y="366"/>
                  </a:lnTo>
                  <a:lnTo>
                    <a:pt x="67" y="358"/>
                  </a:lnTo>
                  <a:lnTo>
                    <a:pt x="71" y="388"/>
                  </a:lnTo>
                  <a:lnTo>
                    <a:pt x="55" y="396"/>
                  </a:lnTo>
                  <a:close/>
                  <a:moveTo>
                    <a:pt x="47" y="334"/>
                  </a:moveTo>
                  <a:lnTo>
                    <a:pt x="43" y="304"/>
                  </a:lnTo>
                  <a:lnTo>
                    <a:pt x="59" y="297"/>
                  </a:lnTo>
                  <a:lnTo>
                    <a:pt x="63" y="328"/>
                  </a:lnTo>
                  <a:lnTo>
                    <a:pt x="47" y="334"/>
                  </a:lnTo>
                  <a:close/>
                  <a:moveTo>
                    <a:pt x="39" y="274"/>
                  </a:moveTo>
                  <a:lnTo>
                    <a:pt x="36" y="244"/>
                  </a:lnTo>
                  <a:lnTo>
                    <a:pt x="52" y="237"/>
                  </a:lnTo>
                  <a:lnTo>
                    <a:pt x="56" y="267"/>
                  </a:lnTo>
                  <a:lnTo>
                    <a:pt x="39" y="274"/>
                  </a:lnTo>
                  <a:close/>
                  <a:moveTo>
                    <a:pt x="32" y="213"/>
                  </a:moveTo>
                  <a:lnTo>
                    <a:pt x="28" y="183"/>
                  </a:lnTo>
                  <a:lnTo>
                    <a:pt x="44" y="175"/>
                  </a:lnTo>
                  <a:lnTo>
                    <a:pt x="48" y="207"/>
                  </a:lnTo>
                  <a:lnTo>
                    <a:pt x="32" y="213"/>
                  </a:lnTo>
                  <a:close/>
                  <a:moveTo>
                    <a:pt x="24" y="153"/>
                  </a:moveTo>
                  <a:lnTo>
                    <a:pt x="19" y="123"/>
                  </a:lnTo>
                  <a:lnTo>
                    <a:pt x="37" y="116"/>
                  </a:lnTo>
                  <a:lnTo>
                    <a:pt x="40" y="146"/>
                  </a:lnTo>
                  <a:lnTo>
                    <a:pt x="24" y="153"/>
                  </a:lnTo>
                  <a:close/>
                  <a:moveTo>
                    <a:pt x="16" y="93"/>
                  </a:moveTo>
                  <a:lnTo>
                    <a:pt x="14" y="80"/>
                  </a:lnTo>
                  <a:lnTo>
                    <a:pt x="31" y="73"/>
                  </a:lnTo>
                  <a:lnTo>
                    <a:pt x="33" y="86"/>
                  </a:lnTo>
                  <a:lnTo>
                    <a:pt x="16" y="93"/>
                  </a:lnTo>
                  <a:close/>
                  <a:moveTo>
                    <a:pt x="178" y="1093"/>
                  </a:moveTo>
                  <a:lnTo>
                    <a:pt x="165" y="1194"/>
                  </a:lnTo>
                  <a:lnTo>
                    <a:pt x="129" y="1114"/>
                  </a:lnTo>
                  <a:lnTo>
                    <a:pt x="178" y="1093"/>
                  </a:lnTo>
                  <a:close/>
                  <a:moveTo>
                    <a:pt x="0" y="103"/>
                  </a:moveTo>
                  <a:lnTo>
                    <a:pt x="13" y="0"/>
                  </a:lnTo>
                  <a:lnTo>
                    <a:pt x="49" y="80"/>
                  </a:lnTo>
                  <a:lnTo>
                    <a:pt x="0" y="103"/>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0" name="Freeform 24"/>
            <p:cNvSpPr>
              <a:spLocks noEditPoints="1"/>
            </p:cNvSpPr>
            <p:nvPr/>
          </p:nvSpPr>
          <p:spPr bwMode="auto">
            <a:xfrm>
              <a:off x="2446" y="2685"/>
              <a:ext cx="132" cy="597"/>
            </a:xfrm>
            <a:custGeom>
              <a:avLst/>
              <a:gdLst>
                <a:gd name="T0" fmla="*/ 96 w 132"/>
                <a:gd name="T1" fmla="*/ 1 h 1194"/>
                <a:gd name="T2" fmla="*/ 116 w 132"/>
                <a:gd name="T3" fmla="*/ 1 h 1194"/>
                <a:gd name="T4" fmla="*/ 94 w 132"/>
                <a:gd name="T5" fmla="*/ 1 h 1194"/>
                <a:gd name="T6" fmla="*/ 109 w 132"/>
                <a:gd name="T7" fmla="*/ 1 h 1194"/>
                <a:gd name="T8" fmla="*/ 94 w 132"/>
                <a:gd name="T9" fmla="*/ 1 h 1194"/>
                <a:gd name="T10" fmla="*/ 87 w 132"/>
                <a:gd name="T11" fmla="*/ 1 h 1194"/>
                <a:gd name="T12" fmla="*/ 107 w 132"/>
                <a:gd name="T13" fmla="*/ 1 h 1194"/>
                <a:gd name="T14" fmla="*/ 84 w 132"/>
                <a:gd name="T15" fmla="*/ 1 h 1194"/>
                <a:gd name="T16" fmla="*/ 99 w 132"/>
                <a:gd name="T17" fmla="*/ 1 h 1194"/>
                <a:gd name="T18" fmla="*/ 84 w 132"/>
                <a:gd name="T19" fmla="*/ 1 h 1194"/>
                <a:gd name="T20" fmla="*/ 77 w 132"/>
                <a:gd name="T21" fmla="*/ 1 h 1194"/>
                <a:gd name="T22" fmla="*/ 96 w 132"/>
                <a:gd name="T23" fmla="*/ 1 h 1194"/>
                <a:gd name="T24" fmla="*/ 74 w 132"/>
                <a:gd name="T25" fmla="*/ 1 h 1194"/>
                <a:gd name="T26" fmla="*/ 88 w 132"/>
                <a:gd name="T27" fmla="*/ 1 h 1194"/>
                <a:gd name="T28" fmla="*/ 74 w 132"/>
                <a:gd name="T29" fmla="*/ 1 h 1194"/>
                <a:gd name="T30" fmla="*/ 67 w 132"/>
                <a:gd name="T31" fmla="*/ 1 h 1194"/>
                <a:gd name="T32" fmla="*/ 86 w 132"/>
                <a:gd name="T33" fmla="*/ 1 h 1194"/>
                <a:gd name="T34" fmla="*/ 65 w 132"/>
                <a:gd name="T35" fmla="*/ 1 h 1194"/>
                <a:gd name="T36" fmla="*/ 79 w 132"/>
                <a:gd name="T37" fmla="*/ 1 h 1194"/>
                <a:gd name="T38" fmla="*/ 65 w 132"/>
                <a:gd name="T39" fmla="*/ 1 h 1194"/>
                <a:gd name="T40" fmla="*/ 57 w 132"/>
                <a:gd name="T41" fmla="*/ 1 h 1194"/>
                <a:gd name="T42" fmla="*/ 76 w 132"/>
                <a:gd name="T43" fmla="*/ 1 h 1194"/>
                <a:gd name="T44" fmla="*/ 55 w 132"/>
                <a:gd name="T45" fmla="*/ 1 h 1194"/>
                <a:gd name="T46" fmla="*/ 69 w 132"/>
                <a:gd name="T47" fmla="*/ 1 h 1194"/>
                <a:gd name="T48" fmla="*/ 55 w 132"/>
                <a:gd name="T49" fmla="*/ 1 h 1194"/>
                <a:gd name="T50" fmla="*/ 47 w 132"/>
                <a:gd name="T51" fmla="*/ 1 h 1194"/>
                <a:gd name="T52" fmla="*/ 66 w 132"/>
                <a:gd name="T53" fmla="*/ 1 h 1194"/>
                <a:gd name="T54" fmla="*/ 45 w 132"/>
                <a:gd name="T55" fmla="*/ 1 h 1194"/>
                <a:gd name="T56" fmla="*/ 59 w 132"/>
                <a:gd name="T57" fmla="*/ 1 h 1194"/>
                <a:gd name="T58" fmla="*/ 45 w 132"/>
                <a:gd name="T59" fmla="*/ 1 h 1194"/>
                <a:gd name="T60" fmla="*/ 38 w 132"/>
                <a:gd name="T61" fmla="*/ 1 h 1194"/>
                <a:gd name="T62" fmla="*/ 57 w 132"/>
                <a:gd name="T63" fmla="*/ 1 h 1194"/>
                <a:gd name="T64" fmla="*/ 35 w 132"/>
                <a:gd name="T65" fmla="*/ 1 h 1194"/>
                <a:gd name="T66" fmla="*/ 49 w 132"/>
                <a:gd name="T67" fmla="*/ 1 h 1194"/>
                <a:gd name="T68" fmla="*/ 35 w 132"/>
                <a:gd name="T69" fmla="*/ 1 h 1194"/>
                <a:gd name="T70" fmla="*/ 28 w 132"/>
                <a:gd name="T71" fmla="*/ 1 h 1194"/>
                <a:gd name="T72" fmla="*/ 47 w 132"/>
                <a:gd name="T73" fmla="*/ 1 h 1194"/>
                <a:gd name="T74" fmla="*/ 26 w 132"/>
                <a:gd name="T75" fmla="*/ 1 h 1194"/>
                <a:gd name="T76" fmla="*/ 40 w 132"/>
                <a:gd name="T77" fmla="*/ 1 h 1194"/>
                <a:gd name="T78" fmla="*/ 26 w 132"/>
                <a:gd name="T79" fmla="*/ 1 h 1194"/>
                <a:gd name="T80" fmla="*/ 18 w 132"/>
                <a:gd name="T81" fmla="*/ 1 h 1194"/>
                <a:gd name="T82" fmla="*/ 37 w 132"/>
                <a:gd name="T83" fmla="*/ 1 h 1194"/>
                <a:gd name="T84" fmla="*/ 132 w 132"/>
                <a:gd name="T85" fmla="*/ 1 h 1194"/>
                <a:gd name="T86" fmla="*/ 81 w 132"/>
                <a:gd name="T87" fmla="*/ 1 h 1194"/>
                <a:gd name="T88" fmla="*/ 0 w 132"/>
                <a:gd name="T89" fmla="*/ 1 h 1194"/>
                <a:gd name="T90" fmla="*/ 50 w 132"/>
                <a:gd name="T91" fmla="*/ 1 h 1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2"/>
                <a:gd name="T139" fmla="*/ 0 h 1194"/>
                <a:gd name="T140" fmla="*/ 132 w 132"/>
                <a:gd name="T141" fmla="*/ 1194 h 11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2" h="1194">
                  <a:moveTo>
                    <a:pt x="100" y="1120"/>
                  </a:moveTo>
                  <a:lnTo>
                    <a:pt x="96" y="1088"/>
                  </a:lnTo>
                  <a:lnTo>
                    <a:pt x="114" y="1084"/>
                  </a:lnTo>
                  <a:lnTo>
                    <a:pt x="116" y="1114"/>
                  </a:lnTo>
                  <a:lnTo>
                    <a:pt x="100" y="1120"/>
                  </a:lnTo>
                  <a:close/>
                  <a:moveTo>
                    <a:pt x="94" y="1058"/>
                  </a:moveTo>
                  <a:lnTo>
                    <a:pt x="91" y="1026"/>
                  </a:lnTo>
                  <a:lnTo>
                    <a:pt x="109" y="1023"/>
                  </a:lnTo>
                  <a:lnTo>
                    <a:pt x="111" y="1053"/>
                  </a:lnTo>
                  <a:lnTo>
                    <a:pt x="94" y="1058"/>
                  </a:lnTo>
                  <a:close/>
                  <a:moveTo>
                    <a:pt x="89" y="997"/>
                  </a:moveTo>
                  <a:lnTo>
                    <a:pt x="87" y="965"/>
                  </a:lnTo>
                  <a:lnTo>
                    <a:pt x="104" y="961"/>
                  </a:lnTo>
                  <a:lnTo>
                    <a:pt x="107" y="991"/>
                  </a:lnTo>
                  <a:lnTo>
                    <a:pt x="89" y="997"/>
                  </a:lnTo>
                  <a:close/>
                  <a:moveTo>
                    <a:pt x="84" y="935"/>
                  </a:moveTo>
                  <a:lnTo>
                    <a:pt x="82" y="903"/>
                  </a:lnTo>
                  <a:lnTo>
                    <a:pt x="99" y="900"/>
                  </a:lnTo>
                  <a:lnTo>
                    <a:pt x="102" y="929"/>
                  </a:lnTo>
                  <a:lnTo>
                    <a:pt x="84" y="935"/>
                  </a:lnTo>
                  <a:close/>
                  <a:moveTo>
                    <a:pt x="79" y="873"/>
                  </a:moveTo>
                  <a:lnTo>
                    <a:pt x="77" y="842"/>
                  </a:lnTo>
                  <a:lnTo>
                    <a:pt x="93" y="838"/>
                  </a:lnTo>
                  <a:lnTo>
                    <a:pt x="96" y="868"/>
                  </a:lnTo>
                  <a:lnTo>
                    <a:pt x="79" y="873"/>
                  </a:lnTo>
                  <a:close/>
                  <a:moveTo>
                    <a:pt x="74" y="812"/>
                  </a:moveTo>
                  <a:lnTo>
                    <a:pt x="72" y="780"/>
                  </a:lnTo>
                  <a:lnTo>
                    <a:pt x="88" y="776"/>
                  </a:lnTo>
                  <a:lnTo>
                    <a:pt x="91" y="806"/>
                  </a:lnTo>
                  <a:lnTo>
                    <a:pt x="74" y="812"/>
                  </a:lnTo>
                  <a:close/>
                  <a:moveTo>
                    <a:pt x="69" y="750"/>
                  </a:moveTo>
                  <a:lnTo>
                    <a:pt x="67" y="719"/>
                  </a:lnTo>
                  <a:lnTo>
                    <a:pt x="84" y="715"/>
                  </a:lnTo>
                  <a:lnTo>
                    <a:pt x="86" y="745"/>
                  </a:lnTo>
                  <a:lnTo>
                    <a:pt x="69" y="750"/>
                  </a:lnTo>
                  <a:close/>
                  <a:moveTo>
                    <a:pt x="65" y="689"/>
                  </a:moveTo>
                  <a:lnTo>
                    <a:pt x="62" y="657"/>
                  </a:lnTo>
                  <a:lnTo>
                    <a:pt x="79" y="653"/>
                  </a:lnTo>
                  <a:lnTo>
                    <a:pt x="81" y="683"/>
                  </a:lnTo>
                  <a:lnTo>
                    <a:pt x="65" y="689"/>
                  </a:lnTo>
                  <a:close/>
                  <a:moveTo>
                    <a:pt x="60" y="627"/>
                  </a:moveTo>
                  <a:lnTo>
                    <a:pt x="57" y="595"/>
                  </a:lnTo>
                  <a:lnTo>
                    <a:pt x="74" y="592"/>
                  </a:lnTo>
                  <a:lnTo>
                    <a:pt x="76" y="623"/>
                  </a:lnTo>
                  <a:lnTo>
                    <a:pt x="60" y="627"/>
                  </a:lnTo>
                  <a:close/>
                  <a:moveTo>
                    <a:pt x="55" y="566"/>
                  </a:moveTo>
                  <a:lnTo>
                    <a:pt x="52" y="536"/>
                  </a:lnTo>
                  <a:lnTo>
                    <a:pt x="69" y="530"/>
                  </a:lnTo>
                  <a:lnTo>
                    <a:pt x="71" y="562"/>
                  </a:lnTo>
                  <a:lnTo>
                    <a:pt x="55" y="566"/>
                  </a:lnTo>
                  <a:close/>
                  <a:moveTo>
                    <a:pt x="50" y="504"/>
                  </a:moveTo>
                  <a:lnTo>
                    <a:pt x="47" y="474"/>
                  </a:lnTo>
                  <a:lnTo>
                    <a:pt x="64" y="469"/>
                  </a:lnTo>
                  <a:lnTo>
                    <a:pt x="66" y="500"/>
                  </a:lnTo>
                  <a:lnTo>
                    <a:pt x="50" y="504"/>
                  </a:lnTo>
                  <a:close/>
                  <a:moveTo>
                    <a:pt x="45" y="442"/>
                  </a:moveTo>
                  <a:lnTo>
                    <a:pt x="43" y="413"/>
                  </a:lnTo>
                  <a:lnTo>
                    <a:pt x="59" y="407"/>
                  </a:lnTo>
                  <a:lnTo>
                    <a:pt x="62" y="439"/>
                  </a:lnTo>
                  <a:lnTo>
                    <a:pt x="45" y="442"/>
                  </a:lnTo>
                  <a:close/>
                  <a:moveTo>
                    <a:pt x="40" y="381"/>
                  </a:moveTo>
                  <a:lnTo>
                    <a:pt x="38" y="351"/>
                  </a:lnTo>
                  <a:lnTo>
                    <a:pt x="54" y="345"/>
                  </a:lnTo>
                  <a:lnTo>
                    <a:pt x="57" y="377"/>
                  </a:lnTo>
                  <a:lnTo>
                    <a:pt x="40" y="381"/>
                  </a:lnTo>
                  <a:close/>
                  <a:moveTo>
                    <a:pt x="35" y="319"/>
                  </a:moveTo>
                  <a:lnTo>
                    <a:pt x="33" y="289"/>
                  </a:lnTo>
                  <a:lnTo>
                    <a:pt x="49" y="284"/>
                  </a:lnTo>
                  <a:lnTo>
                    <a:pt x="52" y="316"/>
                  </a:lnTo>
                  <a:lnTo>
                    <a:pt x="35" y="319"/>
                  </a:lnTo>
                  <a:close/>
                  <a:moveTo>
                    <a:pt x="30" y="258"/>
                  </a:moveTo>
                  <a:lnTo>
                    <a:pt x="28" y="228"/>
                  </a:lnTo>
                  <a:lnTo>
                    <a:pt x="44" y="222"/>
                  </a:lnTo>
                  <a:lnTo>
                    <a:pt x="47" y="254"/>
                  </a:lnTo>
                  <a:lnTo>
                    <a:pt x="30" y="258"/>
                  </a:lnTo>
                  <a:close/>
                  <a:moveTo>
                    <a:pt x="26" y="196"/>
                  </a:moveTo>
                  <a:lnTo>
                    <a:pt x="23" y="166"/>
                  </a:lnTo>
                  <a:lnTo>
                    <a:pt x="40" y="161"/>
                  </a:lnTo>
                  <a:lnTo>
                    <a:pt x="42" y="192"/>
                  </a:lnTo>
                  <a:lnTo>
                    <a:pt x="26" y="196"/>
                  </a:lnTo>
                  <a:close/>
                  <a:moveTo>
                    <a:pt x="21" y="135"/>
                  </a:moveTo>
                  <a:lnTo>
                    <a:pt x="18" y="105"/>
                  </a:lnTo>
                  <a:lnTo>
                    <a:pt x="35" y="99"/>
                  </a:lnTo>
                  <a:lnTo>
                    <a:pt x="37" y="131"/>
                  </a:lnTo>
                  <a:lnTo>
                    <a:pt x="21" y="135"/>
                  </a:lnTo>
                  <a:close/>
                  <a:moveTo>
                    <a:pt x="132" y="1095"/>
                  </a:moveTo>
                  <a:lnTo>
                    <a:pt x="114" y="1194"/>
                  </a:lnTo>
                  <a:lnTo>
                    <a:pt x="81" y="1109"/>
                  </a:lnTo>
                  <a:lnTo>
                    <a:pt x="132" y="1095"/>
                  </a:lnTo>
                  <a:close/>
                  <a:moveTo>
                    <a:pt x="0" y="99"/>
                  </a:moveTo>
                  <a:lnTo>
                    <a:pt x="18" y="0"/>
                  </a:lnTo>
                  <a:lnTo>
                    <a:pt x="50" y="86"/>
                  </a:lnTo>
                  <a:lnTo>
                    <a:pt x="0" y="99"/>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1" name="Freeform 25"/>
            <p:cNvSpPr>
              <a:spLocks noEditPoints="1"/>
            </p:cNvSpPr>
            <p:nvPr/>
          </p:nvSpPr>
          <p:spPr bwMode="auto">
            <a:xfrm>
              <a:off x="3313" y="2585"/>
              <a:ext cx="204" cy="653"/>
            </a:xfrm>
            <a:custGeom>
              <a:avLst/>
              <a:gdLst>
                <a:gd name="T0" fmla="*/ 18 w 204"/>
                <a:gd name="T1" fmla="*/ 1 h 1306"/>
                <a:gd name="T2" fmla="*/ 30 w 204"/>
                <a:gd name="T3" fmla="*/ 1 h 1306"/>
                <a:gd name="T4" fmla="*/ 22 w 204"/>
                <a:gd name="T5" fmla="*/ 1 h 1306"/>
                <a:gd name="T6" fmla="*/ 42 w 204"/>
                <a:gd name="T7" fmla="*/ 1 h 1306"/>
                <a:gd name="T8" fmla="*/ 22 w 204"/>
                <a:gd name="T9" fmla="*/ 1 h 1306"/>
                <a:gd name="T10" fmla="*/ 34 w 204"/>
                <a:gd name="T11" fmla="*/ 1 h 1306"/>
                <a:gd name="T12" fmla="*/ 46 w 204"/>
                <a:gd name="T13" fmla="*/ 1 h 1306"/>
                <a:gd name="T14" fmla="*/ 38 w 204"/>
                <a:gd name="T15" fmla="*/ 1 h 1306"/>
                <a:gd name="T16" fmla="*/ 59 w 204"/>
                <a:gd name="T17" fmla="*/ 1 h 1306"/>
                <a:gd name="T18" fmla="*/ 38 w 204"/>
                <a:gd name="T19" fmla="*/ 1 h 1306"/>
                <a:gd name="T20" fmla="*/ 51 w 204"/>
                <a:gd name="T21" fmla="*/ 1 h 1306"/>
                <a:gd name="T22" fmla="*/ 63 w 204"/>
                <a:gd name="T23" fmla="*/ 1 h 1306"/>
                <a:gd name="T24" fmla="*/ 55 w 204"/>
                <a:gd name="T25" fmla="*/ 1 h 1306"/>
                <a:gd name="T26" fmla="*/ 76 w 204"/>
                <a:gd name="T27" fmla="*/ 1 h 1306"/>
                <a:gd name="T28" fmla="*/ 55 w 204"/>
                <a:gd name="T29" fmla="*/ 1 h 1306"/>
                <a:gd name="T30" fmla="*/ 67 w 204"/>
                <a:gd name="T31" fmla="*/ 1 h 1306"/>
                <a:gd name="T32" fmla="*/ 80 w 204"/>
                <a:gd name="T33" fmla="*/ 1 h 1306"/>
                <a:gd name="T34" fmla="*/ 73 w 204"/>
                <a:gd name="T35" fmla="*/ 1 h 1306"/>
                <a:gd name="T36" fmla="*/ 93 w 204"/>
                <a:gd name="T37" fmla="*/ 1 h 1306"/>
                <a:gd name="T38" fmla="*/ 73 w 204"/>
                <a:gd name="T39" fmla="*/ 1 h 1306"/>
                <a:gd name="T40" fmla="*/ 85 w 204"/>
                <a:gd name="T41" fmla="*/ 1 h 1306"/>
                <a:gd name="T42" fmla="*/ 97 w 204"/>
                <a:gd name="T43" fmla="*/ 1 h 1306"/>
                <a:gd name="T44" fmla="*/ 89 w 204"/>
                <a:gd name="T45" fmla="*/ 1 h 1306"/>
                <a:gd name="T46" fmla="*/ 109 w 204"/>
                <a:gd name="T47" fmla="*/ 1 h 1306"/>
                <a:gd name="T48" fmla="*/ 89 w 204"/>
                <a:gd name="T49" fmla="*/ 1 h 1306"/>
                <a:gd name="T50" fmla="*/ 101 w 204"/>
                <a:gd name="T51" fmla="*/ 1 h 1306"/>
                <a:gd name="T52" fmla="*/ 113 w 204"/>
                <a:gd name="T53" fmla="*/ 1 h 1306"/>
                <a:gd name="T54" fmla="*/ 106 w 204"/>
                <a:gd name="T55" fmla="*/ 1 h 1306"/>
                <a:gd name="T56" fmla="*/ 126 w 204"/>
                <a:gd name="T57" fmla="*/ 1 h 1306"/>
                <a:gd name="T58" fmla="*/ 106 w 204"/>
                <a:gd name="T59" fmla="*/ 1 h 1306"/>
                <a:gd name="T60" fmla="*/ 118 w 204"/>
                <a:gd name="T61" fmla="*/ 1 h 1306"/>
                <a:gd name="T62" fmla="*/ 130 w 204"/>
                <a:gd name="T63" fmla="*/ 1 h 1306"/>
                <a:gd name="T64" fmla="*/ 122 w 204"/>
                <a:gd name="T65" fmla="*/ 1 h 1306"/>
                <a:gd name="T66" fmla="*/ 142 w 204"/>
                <a:gd name="T67" fmla="*/ 1 h 1306"/>
                <a:gd name="T68" fmla="*/ 122 w 204"/>
                <a:gd name="T69" fmla="*/ 1 h 1306"/>
                <a:gd name="T70" fmla="*/ 135 w 204"/>
                <a:gd name="T71" fmla="*/ 1 h 1306"/>
                <a:gd name="T72" fmla="*/ 147 w 204"/>
                <a:gd name="T73" fmla="*/ 1 h 1306"/>
                <a:gd name="T74" fmla="*/ 139 w 204"/>
                <a:gd name="T75" fmla="*/ 1 h 1306"/>
                <a:gd name="T76" fmla="*/ 159 w 204"/>
                <a:gd name="T77" fmla="*/ 1 h 1306"/>
                <a:gd name="T78" fmla="*/ 139 w 204"/>
                <a:gd name="T79" fmla="*/ 1 h 1306"/>
                <a:gd name="T80" fmla="*/ 151 w 204"/>
                <a:gd name="T81" fmla="*/ 1 h 1306"/>
                <a:gd name="T82" fmla="*/ 164 w 204"/>
                <a:gd name="T83" fmla="*/ 1 h 1306"/>
                <a:gd name="T84" fmla="*/ 155 w 204"/>
                <a:gd name="T85" fmla="*/ 1 h 1306"/>
                <a:gd name="T86" fmla="*/ 176 w 204"/>
                <a:gd name="T87" fmla="*/ 1 h 1306"/>
                <a:gd name="T88" fmla="*/ 155 w 204"/>
                <a:gd name="T89" fmla="*/ 1 h 1306"/>
                <a:gd name="T90" fmla="*/ 169 w 204"/>
                <a:gd name="T91" fmla="*/ 1 h 1306"/>
                <a:gd name="T92" fmla="*/ 181 w 204"/>
                <a:gd name="T93" fmla="*/ 1 h 1306"/>
                <a:gd name="T94" fmla="*/ 173 w 204"/>
                <a:gd name="T95" fmla="*/ 1 h 1306"/>
                <a:gd name="T96" fmla="*/ 190 w 204"/>
                <a:gd name="T97" fmla="*/ 1 h 1306"/>
                <a:gd name="T98" fmla="*/ 173 w 204"/>
                <a:gd name="T99" fmla="*/ 1 h 1306"/>
                <a:gd name="T100" fmla="*/ 11 w 204"/>
                <a:gd name="T101" fmla="*/ 1 h 1306"/>
                <a:gd name="T102" fmla="*/ 48 w 204"/>
                <a:gd name="T103" fmla="*/ 1 h 1306"/>
                <a:gd name="T104" fmla="*/ 193 w 204"/>
                <a:gd name="T105" fmla="*/ 0 h 1306"/>
                <a:gd name="T106" fmla="*/ 155 w 204"/>
                <a:gd name="T107" fmla="*/ 1 h 13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4"/>
                <a:gd name="T163" fmla="*/ 0 h 1306"/>
                <a:gd name="T164" fmla="*/ 204 w 204"/>
                <a:gd name="T165" fmla="*/ 1306 h 13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4" h="1306">
                  <a:moveTo>
                    <a:pt x="14" y="1225"/>
                  </a:moveTo>
                  <a:lnTo>
                    <a:pt x="18" y="1196"/>
                  </a:lnTo>
                  <a:lnTo>
                    <a:pt x="34" y="1203"/>
                  </a:lnTo>
                  <a:lnTo>
                    <a:pt x="30" y="1235"/>
                  </a:lnTo>
                  <a:lnTo>
                    <a:pt x="14" y="1225"/>
                  </a:lnTo>
                  <a:close/>
                  <a:moveTo>
                    <a:pt x="22" y="1166"/>
                  </a:moveTo>
                  <a:lnTo>
                    <a:pt x="26" y="1136"/>
                  </a:lnTo>
                  <a:lnTo>
                    <a:pt x="42" y="1143"/>
                  </a:lnTo>
                  <a:lnTo>
                    <a:pt x="38" y="1173"/>
                  </a:lnTo>
                  <a:lnTo>
                    <a:pt x="22" y="1166"/>
                  </a:lnTo>
                  <a:close/>
                  <a:moveTo>
                    <a:pt x="30" y="1106"/>
                  </a:moveTo>
                  <a:lnTo>
                    <a:pt x="34" y="1076"/>
                  </a:lnTo>
                  <a:lnTo>
                    <a:pt x="50" y="1084"/>
                  </a:lnTo>
                  <a:lnTo>
                    <a:pt x="46" y="1113"/>
                  </a:lnTo>
                  <a:lnTo>
                    <a:pt x="30" y="1106"/>
                  </a:lnTo>
                  <a:close/>
                  <a:moveTo>
                    <a:pt x="38" y="1046"/>
                  </a:moveTo>
                  <a:lnTo>
                    <a:pt x="43" y="1015"/>
                  </a:lnTo>
                  <a:lnTo>
                    <a:pt x="59" y="1024"/>
                  </a:lnTo>
                  <a:lnTo>
                    <a:pt x="55" y="1054"/>
                  </a:lnTo>
                  <a:lnTo>
                    <a:pt x="38" y="1046"/>
                  </a:lnTo>
                  <a:close/>
                  <a:moveTo>
                    <a:pt x="47" y="985"/>
                  </a:moveTo>
                  <a:lnTo>
                    <a:pt x="51" y="955"/>
                  </a:lnTo>
                  <a:lnTo>
                    <a:pt x="67" y="962"/>
                  </a:lnTo>
                  <a:lnTo>
                    <a:pt x="63" y="992"/>
                  </a:lnTo>
                  <a:lnTo>
                    <a:pt x="47" y="985"/>
                  </a:lnTo>
                  <a:close/>
                  <a:moveTo>
                    <a:pt x="55" y="925"/>
                  </a:moveTo>
                  <a:lnTo>
                    <a:pt x="59" y="895"/>
                  </a:lnTo>
                  <a:lnTo>
                    <a:pt x="76" y="903"/>
                  </a:lnTo>
                  <a:lnTo>
                    <a:pt x="72" y="933"/>
                  </a:lnTo>
                  <a:lnTo>
                    <a:pt x="55" y="925"/>
                  </a:lnTo>
                  <a:close/>
                  <a:moveTo>
                    <a:pt x="63" y="865"/>
                  </a:moveTo>
                  <a:lnTo>
                    <a:pt x="67" y="835"/>
                  </a:lnTo>
                  <a:lnTo>
                    <a:pt x="85" y="843"/>
                  </a:lnTo>
                  <a:lnTo>
                    <a:pt x="80" y="873"/>
                  </a:lnTo>
                  <a:lnTo>
                    <a:pt x="63" y="865"/>
                  </a:lnTo>
                  <a:close/>
                  <a:moveTo>
                    <a:pt x="73" y="804"/>
                  </a:moveTo>
                  <a:lnTo>
                    <a:pt x="77" y="774"/>
                  </a:lnTo>
                  <a:lnTo>
                    <a:pt x="93" y="781"/>
                  </a:lnTo>
                  <a:lnTo>
                    <a:pt x="89" y="813"/>
                  </a:lnTo>
                  <a:lnTo>
                    <a:pt x="73" y="804"/>
                  </a:lnTo>
                  <a:close/>
                  <a:moveTo>
                    <a:pt x="81" y="744"/>
                  </a:moveTo>
                  <a:lnTo>
                    <a:pt x="85" y="714"/>
                  </a:lnTo>
                  <a:lnTo>
                    <a:pt x="101" y="722"/>
                  </a:lnTo>
                  <a:lnTo>
                    <a:pt x="97" y="752"/>
                  </a:lnTo>
                  <a:lnTo>
                    <a:pt x="81" y="744"/>
                  </a:lnTo>
                  <a:close/>
                  <a:moveTo>
                    <a:pt x="89" y="684"/>
                  </a:moveTo>
                  <a:lnTo>
                    <a:pt x="93" y="655"/>
                  </a:lnTo>
                  <a:lnTo>
                    <a:pt x="109" y="662"/>
                  </a:lnTo>
                  <a:lnTo>
                    <a:pt x="105" y="692"/>
                  </a:lnTo>
                  <a:lnTo>
                    <a:pt x="89" y="684"/>
                  </a:lnTo>
                  <a:close/>
                  <a:moveTo>
                    <a:pt x="97" y="625"/>
                  </a:moveTo>
                  <a:lnTo>
                    <a:pt x="101" y="593"/>
                  </a:lnTo>
                  <a:lnTo>
                    <a:pt x="118" y="602"/>
                  </a:lnTo>
                  <a:lnTo>
                    <a:pt x="113" y="632"/>
                  </a:lnTo>
                  <a:lnTo>
                    <a:pt x="97" y="625"/>
                  </a:lnTo>
                  <a:close/>
                  <a:moveTo>
                    <a:pt x="106" y="563"/>
                  </a:moveTo>
                  <a:lnTo>
                    <a:pt x="110" y="533"/>
                  </a:lnTo>
                  <a:lnTo>
                    <a:pt x="126" y="541"/>
                  </a:lnTo>
                  <a:lnTo>
                    <a:pt x="122" y="571"/>
                  </a:lnTo>
                  <a:lnTo>
                    <a:pt x="106" y="563"/>
                  </a:lnTo>
                  <a:close/>
                  <a:moveTo>
                    <a:pt x="114" y="503"/>
                  </a:moveTo>
                  <a:lnTo>
                    <a:pt x="118" y="474"/>
                  </a:lnTo>
                  <a:lnTo>
                    <a:pt x="134" y="481"/>
                  </a:lnTo>
                  <a:lnTo>
                    <a:pt x="130" y="511"/>
                  </a:lnTo>
                  <a:lnTo>
                    <a:pt x="114" y="503"/>
                  </a:lnTo>
                  <a:close/>
                  <a:moveTo>
                    <a:pt x="122" y="444"/>
                  </a:moveTo>
                  <a:lnTo>
                    <a:pt x="126" y="412"/>
                  </a:lnTo>
                  <a:lnTo>
                    <a:pt x="142" y="421"/>
                  </a:lnTo>
                  <a:lnTo>
                    <a:pt x="138" y="451"/>
                  </a:lnTo>
                  <a:lnTo>
                    <a:pt x="122" y="444"/>
                  </a:lnTo>
                  <a:close/>
                  <a:moveTo>
                    <a:pt x="130" y="382"/>
                  </a:moveTo>
                  <a:lnTo>
                    <a:pt x="135" y="352"/>
                  </a:lnTo>
                  <a:lnTo>
                    <a:pt x="151" y="360"/>
                  </a:lnTo>
                  <a:lnTo>
                    <a:pt x="147" y="390"/>
                  </a:lnTo>
                  <a:lnTo>
                    <a:pt x="130" y="382"/>
                  </a:lnTo>
                  <a:close/>
                  <a:moveTo>
                    <a:pt x="139" y="322"/>
                  </a:moveTo>
                  <a:lnTo>
                    <a:pt x="143" y="293"/>
                  </a:lnTo>
                  <a:lnTo>
                    <a:pt x="159" y="300"/>
                  </a:lnTo>
                  <a:lnTo>
                    <a:pt x="155" y="330"/>
                  </a:lnTo>
                  <a:lnTo>
                    <a:pt x="139" y="322"/>
                  </a:lnTo>
                  <a:close/>
                  <a:moveTo>
                    <a:pt x="147" y="263"/>
                  </a:moveTo>
                  <a:lnTo>
                    <a:pt x="151" y="233"/>
                  </a:lnTo>
                  <a:lnTo>
                    <a:pt x="168" y="240"/>
                  </a:lnTo>
                  <a:lnTo>
                    <a:pt x="164" y="270"/>
                  </a:lnTo>
                  <a:lnTo>
                    <a:pt x="147" y="263"/>
                  </a:lnTo>
                  <a:close/>
                  <a:moveTo>
                    <a:pt x="155" y="201"/>
                  </a:moveTo>
                  <a:lnTo>
                    <a:pt x="159" y="171"/>
                  </a:lnTo>
                  <a:lnTo>
                    <a:pt x="176" y="179"/>
                  </a:lnTo>
                  <a:lnTo>
                    <a:pt x="172" y="210"/>
                  </a:lnTo>
                  <a:lnTo>
                    <a:pt x="155" y="201"/>
                  </a:lnTo>
                  <a:close/>
                  <a:moveTo>
                    <a:pt x="164" y="141"/>
                  </a:moveTo>
                  <a:lnTo>
                    <a:pt x="169" y="112"/>
                  </a:lnTo>
                  <a:lnTo>
                    <a:pt x="185" y="119"/>
                  </a:lnTo>
                  <a:lnTo>
                    <a:pt x="181" y="149"/>
                  </a:lnTo>
                  <a:lnTo>
                    <a:pt x="164" y="141"/>
                  </a:lnTo>
                  <a:close/>
                  <a:moveTo>
                    <a:pt x="173" y="82"/>
                  </a:moveTo>
                  <a:lnTo>
                    <a:pt x="174" y="71"/>
                  </a:lnTo>
                  <a:lnTo>
                    <a:pt x="190" y="78"/>
                  </a:lnTo>
                  <a:lnTo>
                    <a:pt x="189" y="89"/>
                  </a:lnTo>
                  <a:lnTo>
                    <a:pt x="173" y="82"/>
                  </a:lnTo>
                  <a:close/>
                  <a:moveTo>
                    <a:pt x="48" y="1227"/>
                  </a:moveTo>
                  <a:lnTo>
                    <a:pt x="11" y="1306"/>
                  </a:lnTo>
                  <a:lnTo>
                    <a:pt x="0" y="1203"/>
                  </a:lnTo>
                  <a:lnTo>
                    <a:pt x="48" y="1227"/>
                  </a:lnTo>
                  <a:close/>
                  <a:moveTo>
                    <a:pt x="155" y="78"/>
                  </a:moveTo>
                  <a:lnTo>
                    <a:pt x="193" y="0"/>
                  </a:lnTo>
                  <a:lnTo>
                    <a:pt x="204" y="102"/>
                  </a:lnTo>
                  <a:lnTo>
                    <a:pt x="155" y="78"/>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2" name="Freeform 26"/>
            <p:cNvSpPr>
              <a:spLocks noEditPoints="1"/>
            </p:cNvSpPr>
            <p:nvPr/>
          </p:nvSpPr>
          <p:spPr bwMode="auto">
            <a:xfrm>
              <a:off x="2685" y="2465"/>
              <a:ext cx="544" cy="729"/>
            </a:xfrm>
            <a:custGeom>
              <a:avLst/>
              <a:gdLst>
                <a:gd name="T0" fmla="*/ 54 w 544"/>
                <a:gd name="T1" fmla="*/ 1 h 1457"/>
                <a:gd name="T2" fmla="*/ 514 w 544"/>
                <a:gd name="T3" fmla="*/ 1 h 1457"/>
                <a:gd name="T4" fmla="*/ 489 w 544"/>
                <a:gd name="T5" fmla="*/ 1 h 1457"/>
                <a:gd name="T6" fmla="*/ 29 w 544"/>
                <a:gd name="T7" fmla="*/ 1 h 1457"/>
                <a:gd name="T8" fmla="*/ 54 w 544"/>
                <a:gd name="T9" fmla="*/ 1 h 1457"/>
                <a:gd name="T10" fmla="*/ 14 w 544"/>
                <a:gd name="T11" fmla="*/ 1 h 1457"/>
                <a:gd name="T12" fmla="*/ 0 w 544"/>
                <a:gd name="T13" fmla="*/ 0 h 1457"/>
                <a:gd name="T14" fmla="*/ 87 w 544"/>
                <a:gd name="T15" fmla="*/ 1 h 1457"/>
                <a:gd name="T16" fmla="*/ 14 w 544"/>
                <a:gd name="T17" fmla="*/ 1 h 1457"/>
                <a:gd name="T18" fmla="*/ 530 w 544"/>
                <a:gd name="T19" fmla="*/ 1 h 1457"/>
                <a:gd name="T20" fmla="*/ 544 w 544"/>
                <a:gd name="T21" fmla="*/ 1 h 1457"/>
                <a:gd name="T22" fmla="*/ 457 w 544"/>
                <a:gd name="T23" fmla="*/ 1 h 1457"/>
                <a:gd name="T24" fmla="*/ 530 w 544"/>
                <a:gd name="T25" fmla="*/ 1 h 14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
                <a:gd name="T40" fmla="*/ 0 h 1457"/>
                <a:gd name="T41" fmla="*/ 544 w 544"/>
                <a:gd name="T42" fmla="*/ 1457 h 14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 h="1457">
                  <a:moveTo>
                    <a:pt x="54" y="97"/>
                  </a:moveTo>
                  <a:lnTo>
                    <a:pt x="514" y="1330"/>
                  </a:lnTo>
                  <a:lnTo>
                    <a:pt x="489" y="1360"/>
                  </a:lnTo>
                  <a:lnTo>
                    <a:pt x="29" y="127"/>
                  </a:lnTo>
                  <a:lnTo>
                    <a:pt x="54" y="97"/>
                  </a:lnTo>
                  <a:close/>
                  <a:moveTo>
                    <a:pt x="14" y="181"/>
                  </a:moveTo>
                  <a:lnTo>
                    <a:pt x="0" y="0"/>
                  </a:lnTo>
                  <a:lnTo>
                    <a:pt x="87" y="88"/>
                  </a:lnTo>
                  <a:lnTo>
                    <a:pt x="14" y="181"/>
                  </a:lnTo>
                  <a:close/>
                  <a:moveTo>
                    <a:pt x="530" y="1276"/>
                  </a:moveTo>
                  <a:lnTo>
                    <a:pt x="544" y="1457"/>
                  </a:lnTo>
                  <a:lnTo>
                    <a:pt x="457" y="1369"/>
                  </a:lnTo>
                  <a:lnTo>
                    <a:pt x="530" y="1276"/>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3" name="Freeform 27"/>
            <p:cNvSpPr>
              <a:spLocks noEditPoints="1"/>
            </p:cNvSpPr>
            <p:nvPr/>
          </p:nvSpPr>
          <p:spPr bwMode="auto">
            <a:xfrm>
              <a:off x="2588" y="2465"/>
              <a:ext cx="107" cy="817"/>
            </a:xfrm>
            <a:custGeom>
              <a:avLst/>
              <a:gdLst>
                <a:gd name="T0" fmla="*/ 58 w 107"/>
                <a:gd name="T1" fmla="*/ 1 h 1634"/>
                <a:gd name="T2" fmla="*/ 78 w 107"/>
                <a:gd name="T3" fmla="*/ 1 h 1634"/>
                <a:gd name="T4" fmla="*/ 48 w 107"/>
                <a:gd name="T5" fmla="*/ 1 h 1634"/>
                <a:gd name="T6" fmla="*/ 28 w 107"/>
                <a:gd name="T7" fmla="*/ 1 h 1634"/>
                <a:gd name="T8" fmla="*/ 58 w 107"/>
                <a:gd name="T9" fmla="*/ 1 h 1634"/>
                <a:gd name="T10" fmla="*/ 0 w 107"/>
                <a:gd name="T11" fmla="*/ 1 h 1634"/>
                <a:gd name="T12" fmla="*/ 41 w 107"/>
                <a:gd name="T13" fmla="*/ 0 h 1634"/>
                <a:gd name="T14" fmla="*/ 88 w 107"/>
                <a:gd name="T15" fmla="*/ 1 h 1634"/>
                <a:gd name="T16" fmla="*/ 0 w 107"/>
                <a:gd name="T17" fmla="*/ 1 h 1634"/>
                <a:gd name="T18" fmla="*/ 107 w 107"/>
                <a:gd name="T19" fmla="*/ 1 h 1634"/>
                <a:gd name="T20" fmla="*/ 66 w 107"/>
                <a:gd name="T21" fmla="*/ 1 h 1634"/>
                <a:gd name="T22" fmla="*/ 19 w 107"/>
                <a:gd name="T23" fmla="*/ 1 h 1634"/>
                <a:gd name="T24" fmla="*/ 107 w 107"/>
                <a:gd name="T25" fmla="*/ 1 h 16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634"/>
                <a:gd name="T41" fmla="*/ 107 w 107"/>
                <a:gd name="T42" fmla="*/ 1634 h 16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634">
                  <a:moveTo>
                    <a:pt x="58" y="134"/>
                  </a:moveTo>
                  <a:lnTo>
                    <a:pt x="78" y="1496"/>
                  </a:lnTo>
                  <a:lnTo>
                    <a:pt x="48" y="1498"/>
                  </a:lnTo>
                  <a:lnTo>
                    <a:pt x="28" y="136"/>
                  </a:lnTo>
                  <a:lnTo>
                    <a:pt x="58" y="134"/>
                  </a:lnTo>
                  <a:close/>
                  <a:moveTo>
                    <a:pt x="0" y="164"/>
                  </a:moveTo>
                  <a:lnTo>
                    <a:pt x="41" y="0"/>
                  </a:lnTo>
                  <a:lnTo>
                    <a:pt x="88" y="160"/>
                  </a:lnTo>
                  <a:lnTo>
                    <a:pt x="0" y="164"/>
                  </a:lnTo>
                  <a:close/>
                  <a:moveTo>
                    <a:pt x="107" y="1468"/>
                  </a:moveTo>
                  <a:lnTo>
                    <a:pt x="66" y="1634"/>
                  </a:lnTo>
                  <a:lnTo>
                    <a:pt x="19" y="1472"/>
                  </a:lnTo>
                  <a:lnTo>
                    <a:pt x="107" y="1468"/>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4" name="Freeform 28"/>
            <p:cNvSpPr>
              <a:spLocks noEditPoints="1"/>
            </p:cNvSpPr>
            <p:nvPr/>
          </p:nvSpPr>
          <p:spPr bwMode="auto">
            <a:xfrm>
              <a:off x="2019" y="2465"/>
              <a:ext cx="537" cy="766"/>
            </a:xfrm>
            <a:custGeom>
              <a:avLst/>
              <a:gdLst>
                <a:gd name="T0" fmla="*/ 33 w 569"/>
                <a:gd name="T1" fmla="*/ 1 h 1369"/>
                <a:gd name="T2" fmla="*/ 512 w 569"/>
                <a:gd name="T3" fmla="*/ 1 h 1369"/>
                <a:gd name="T4" fmla="*/ 535 w 569"/>
                <a:gd name="T5" fmla="*/ 1 h 1369"/>
                <a:gd name="T6" fmla="*/ 56 w 569"/>
                <a:gd name="T7" fmla="*/ 1 h 1369"/>
                <a:gd name="T8" fmla="*/ 33 w 569"/>
                <a:gd name="T9" fmla="*/ 1 h 1369"/>
                <a:gd name="T10" fmla="*/ 88 w 569"/>
                <a:gd name="T11" fmla="*/ 1 h 1369"/>
                <a:gd name="T12" fmla="*/ 0 w 569"/>
                <a:gd name="T13" fmla="*/ 1 h 1369"/>
                <a:gd name="T14" fmla="*/ 19 w 569"/>
                <a:gd name="T15" fmla="*/ 1 h 1369"/>
                <a:gd name="T16" fmla="*/ 88 w 569"/>
                <a:gd name="T17" fmla="*/ 1 h 1369"/>
                <a:gd name="T18" fmla="*/ 480 w 569"/>
                <a:gd name="T19" fmla="*/ 1 h 1369"/>
                <a:gd name="T20" fmla="*/ 569 w 569"/>
                <a:gd name="T21" fmla="*/ 0 h 1369"/>
                <a:gd name="T22" fmla="*/ 550 w 569"/>
                <a:gd name="T23" fmla="*/ 1 h 1369"/>
                <a:gd name="T24" fmla="*/ 480 w 569"/>
                <a:gd name="T25" fmla="*/ 1 h 1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9"/>
                <a:gd name="T40" fmla="*/ 0 h 1369"/>
                <a:gd name="T41" fmla="*/ 569 w 569"/>
                <a:gd name="T42" fmla="*/ 1369 h 1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9" h="1369">
                  <a:moveTo>
                    <a:pt x="33" y="1244"/>
                  </a:moveTo>
                  <a:lnTo>
                    <a:pt x="512" y="91"/>
                  </a:lnTo>
                  <a:lnTo>
                    <a:pt x="535" y="123"/>
                  </a:lnTo>
                  <a:lnTo>
                    <a:pt x="56" y="1278"/>
                  </a:lnTo>
                  <a:lnTo>
                    <a:pt x="33" y="1244"/>
                  </a:lnTo>
                  <a:close/>
                  <a:moveTo>
                    <a:pt x="88" y="1289"/>
                  </a:moveTo>
                  <a:lnTo>
                    <a:pt x="0" y="1369"/>
                  </a:lnTo>
                  <a:lnTo>
                    <a:pt x="19" y="1190"/>
                  </a:lnTo>
                  <a:lnTo>
                    <a:pt x="88" y="1289"/>
                  </a:lnTo>
                  <a:close/>
                  <a:moveTo>
                    <a:pt x="480" y="80"/>
                  </a:moveTo>
                  <a:lnTo>
                    <a:pt x="569" y="0"/>
                  </a:lnTo>
                  <a:lnTo>
                    <a:pt x="550" y="179"/>
                  </a:lnTo>
                  <a:lnTo>
                    <a:pt x="480" y="80"/>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55" name="Freeform 29"/>
            <p:cNvSpPr>
              <a:spLocks noEditPoints="1"/>
            </p:cNvSpPr>
            <p:nvPr/>
          </p:nvSpPr>
          <p:spPr bwMode="auto">
            <a:xfrm>
              <a:off x="1263" y="1923"/>
              <a:ext cx="2722" cy="762"/>
            </a:xfrm>
            <a:custGeom>
              <a:avLst/>
              <a:gdLst>
                <a:gd name="T0" fmla="*/ 7 w 2722"/>
                <a:gd name="T1" fmla="*/ 1 h 1524"/>
                <a:gd name="T2" fmla="*/ 34 w 2722"/>
                <a:gd name="T3" fmla="*/ 1 h 1524"/>
                <a:gd name="T4" fmla="*/ 82 w 2722"/>
                <a:gd name="T5" fmla="*/ 1 h 1524"/>
                <a:gd name="T6" fmla="*/ 148 w 2722"/>
                <a:gd name="T7" fmla="*/ 1 h 1524"/>
                <a:gd name="T8" fmla="*/ 270 w 2722"/>
                <a:gd name="T9" fmla="*/ 1 h 1524"/>
                <a:gd name="T10" fmla="*/ 495 w 2722"/>
                <a:gd name="T11" fmla="*/ 1 h 1524"/>
                <a:gd name="T12" fmla="*/ 770 w 2722"/>
                <a:gd name="T13" fmla="*/ 1 h 1524"/>
                <a:gd name="T14" fmla="*/ 1086 w 2722"/>
                <a:gd name="T15" fmla="*/ 1 h 1524"/>
                <a:gd name="T16" fmla="*/ 1430 w 2722"/>
                <a:gd name="T17" fmla="*/ 1 h 1524"/>
                <a:gd name="T18" fmla="*/ 1766 w 2722"/>
                <a:gd name="T19" fmla="*/ 1 h 1524"/>
                <a:gd name="T20" fmla="*/ 2066 w 2722"/>
                <a:gd name="T21" fmla="*/ 1 h 1524"/>
                <a:gd name="T22" fmla="*/ 2323 w 2722"/>
                <a:gd name="T23" fmla="*/ 1 h 1524"/>
                <a:gd name="T24" fmla="*/ 2525 w 2722"/>
                <a:gd name="T25" fmla="*/ 1 h 1524"/>
                <a:gd name="T26" fmla="*/ 2602 w 2722"/>
                <a:gd name="T27" fmla="*/ 1 h 1524"/>
                <a:gd name="T28" fmla="*/ 2660 w 2722"/>
                <a:gd name="T29" fmla="*/ 1 h 1524"/>
                <a:gd name="T30" fmla="*/ 2700 w 2722"/>
                <a:gd name="T31" fmla="*/ 1 h 1524"/>
                <a:gd name="T32" fmla="*/ 2720 w 2722"/>
                <a:gd name="T33" fmla="*/ 1 h 1524"/>
                <a:gd name="T34" fmla="*/ 2718 w 2722"/>
                <a:gd name="T35" fmla="*/ 1 h 1524"/>
                <a:gd name="T36" fmla="*/ 2694 w 2722"/>
                <a:gd name="T37" fmla="*/ 1 h 1524"/>
                <a:gd name="T38" fmla="*/ 2650 w 2722"/>
                <a:gd name="T39" fmla="*/ 1 h 1524"/>
                <a:gd name="T40" fmla="*/ 2588 w 2722"/>
                <a:gd name="T41" fmla="*/ 1 h 1524"/>
                <a:gd name="T42" fmla="*/ 2489 w 2722"/>
                <a:gd name="T43" fmla="*/ 1 h 1524"/>
                <a:gd name="T44" fmla="*/ 2275 w 2722"/>
                <a:gd name="T45" fmla="*/ 1 h 1524"/>
                <a:gd name="T46" fmla="*/ 2009 w 2722"/>
                <a:gd name="T47" fmla="*/ 1 h 1524"/>
                <a:gd name="T48" fmla="*/ 1701 w 2722"/>
                <a:gd name="T49" fmla="*/ 1 h 1524"/>
                <a:gd name="T50" fmla="*/ 1360 w 2722"/>
                <a:gd name="T51" fmla="*/ 1 h 1524"/>
                <a:gd name="T52" fmla="*/ 1021 w 2722"/>
                <a:gd name="T53" fmla="*/ 1 h 1524"/>
                <a:gd name="T54" fmla="*/ 711 w 2722"/>
                <a:gd name="T55" fmla="*/ 1 h 1524"/>
                <a:gd name="T56" fmla="*/ 446 w 2722"/>
                <a:gd name="T57" fmla="*/ 1 h 1524"/>
                <a:gd name="T58" fmla="*/ 232 w 2722"/>
                <a:gd name="T59" fmla="*/ 1 h 1524"/>
                <a:gd name="T60" fmla="*/ 134 w 2722"/>
                <a:gd name="T61" fmla="*/ 1 h 1524"/>
                <a:gd name="T62" fmla="*/ 72 w 2722"/>
                <a:gd name="T63" fmla="*/ 1 h 1524"/>
                <a:gd name="T64" fmla="*/ 27 w 2722"/>
                <a:gd name="T65" fmla="*/ 1 h 1524"/>
                <a:gd name="T66" fmla="*/ 4 w 2722"/>
                <a:gd name="T67" fmla="*/ 1 h 1524"/>
                <a:gd name="T68" fmla="*/ 374 w 2722"/>
                <a:gd name="T69" fmla="*/ 1 h 1524"/>
                <a:gd name="T70" fmla="*/ 404 w 2722"/>
                <a:gd name="T71" fmla="*/ 1 h 1524"/>
                <a:gd name="T72" fmla="*/ 492 w 2722"/>
                <a:gd name="T73" fmla="*/ 1 h 1524"/>
                <a:gd name="T74" fmla="*/ 630 w 2722"/>
                <a:gd name="T75" fmla="*/ 1 h 1524"/>
                <a:gd name="T76" fmla="*/ 808 w 2722"/>
                <a:gd name="T77" fmla="*/ 1 h 1524"/>
                <a:gd name="T78" fmla="*/ 1021 w 2722"/>
                <a:gd name="T79" fmla="*/ 1 h 1524"/>
                <a:gd name="T80" fmla="*/ 1259 w 2722"/>
                <a:gd name="T81" fmla="*/ 1 h 1524"/>
                <a:gd name="T82" fmla="*/ 1511 w 2722"/>
                <a:gd name="T83" fmla="*/ 1 h 1524"/>
                <a:gd name="T84" fmla="*/ 1744 w 2722"/>
                <a:gd name="T85" fmla="*/ 1 h 1524"/>
                <a:gd name="T86" fmla="*/ 1951 w 2722"/>
                <a:gd name="T87" fmla="*/ 1 h 1524"/>
                <a:gd name="T88" fmla="*/ 2123 w 2722"/>
                <a:gd name="T89" fmla="*/ 1 h 1524"/>
                <a:gd name="T90" fmla="*/ 2250 w 2722"/>
                <a:gd name="T91" fmla="*/ 1 h 1524"/>
                <a:gd name="T92" fmla="*/ 2328 w 2722"/>
                <a:gd name="T93" fmla="*/ 1 h 1524"/>
                <a:gd name="T94" fmla="*/ 2347 w 2722"/>
                <a:gd name="T95" fmla="*/ 1 h 1524"/>
                <a:gd name="T96" fmla="*/ 2303 w 2722"/>
                <a:gd name="T97" fmla="*/ 1 h 1524"/>
                <a:gd name="T98" fmla="*/ 2204 w 2722"/>
                <a:gd name="T99" fmla="*/ 1 h 1524"/>
                <a:gd name="T100" fmla="*/ 2059 w 2722"/>
                <a:gd name="T101" fmla="*/ 1 h 1524"/>
                <a:gd name="T102" fmla="*/ 1873 w 2722"/>
                <a:gd name="T103" fmla="*/ 1 h 1524"/>
                <a:gd name="T104" fmla="*/ 1655 w 2722"/>
                <a:gd name="T105" fmla="*/ 1 h 1524"/>
                <a:gd name="T106" fmla="*/ 1411 w 2722"/>
                <a:gd name="T107" fmla="*/ 1 h 1524"/>
                <a:gd name="T108" fmla="*/ 1161 w 2722"/>
                <a:gd name="T109" fmla="*/ 1 h 1524"/>
                <a:gd name="T110" fmla="*/ 933 w 2722"/>
                <a:gd name="T111" fmla="*/ 1 h 1524"/>
                <a:gd name="T112" fmla="*/ 733 w 2722"/>
                <a:gd name="T113" fmla="*/ 1 h 1524"/>
                <a:gd name="T114" fmla="*/ 570 w 2722"/>
                <a:gd name="T115" fmla="*/ 1 h 1524"/>
                <a:gd name="T116" fmla="*/ 451 w 2722"/>
                <a:gd name="T117" fmla="*/ 1 h 1524"/>
                <a:gd name="T118" fmla="*/ 385 w 2722"/>
                <a:gd name="T119" fmla="*/ 1 h 15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22"/>
                <a:gd name="T181" fmla="*/ 0 h 1524"/>
                <a:gd name="T182" fmla="*/ 2722 w 2722"/>
                <a:gd name="T183" fmla="*/ 1524 h 15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22" h="1524">
                  <a:moveTo>
                    <a:pt x="0" y="763"/>
                  </a:moveTo>
                  <a:lnTo>
                    <a:pt x="0" y="742"/>
                  </a:lnTo>
                  <a:lnTo>
                    <a:pt x="2" y="724"/>
                  </a:lnTo>
                  <a:lnTo>
                    <a:pt x="4" y="703"/>
                  </a:lnTo>
                  <a:lnTo>
                    <a:pt x="7" y="685"/>
                  </a:lnTo>
                  <a:lnTo>
                    <a:pt x="11" y="666"/>
                  </a:lnTo>
                  <a:lnTo>
                    <a:pt x="15" y="647"/>
                  </a:lnTo>
                  <a:lnTo>
                    <a:pt x="21" y="627"/>
                  </a:lnTo>
                  <a:lnTo>
                    <a:pt x="27" y="608"/>
                  </a:lnTo>
                  <a:lnTo>
                    <a:pt x="34" y="591"/>
                  </a:lnTo>
                  <a:lnTo>
                    <a:pt x="42" y="573"/>
                  </a:lnTo>
                  <a:lnTo>
                    <a:pt x="51" y="554"/>
                  </a:lnTo>
                  <a:lnTo>
                    <a:pt x="60" y="535"/>
                  </a:lnTo>
                  <a:lnTo>
                    <a:pt x="72" y="519"/>
                  </a:lnTo>
                  <a:lnTo>
                    <a:pt x="82" y="500"/>
                  </a:lnTo>
                  <a:lnTo>
                    <a:pt x="94" y="483"/>
                  </a:lnTo>
                  <a:lnTo>
                    <a:pt x="107" y="466"/>
                  </a:lnTo>
                  <a:lnTo>
                    <a:pt x="120" y="450"/>
                  </a:lnTo>
                  <a:lnTo>
                    <a:pt x="134" y="433"/>
                  </a:lnTo>
                  <a:lnTo>
                    <a:pt x="148" y="416"/>
                  </a:lnTo>
                  <a:lnTo>
                    <a:pt x="164" y="399"/>
                  </a:lnTo>
                  <a:lnTo>
                    <a:pt x="180" y="384"/>
                  </a:lnTo>
                  <a:lnTo>
                    <a:pt x="197" y="367"/>
                  </a:lnTo>
                  <a:lnTo>
                    <a:pt x="232" y="336"/>
                  </a:lnTo>
                  <a:lnTo>
                    <a:pt x="270" y="306"/>
                  </a:lnTo>
                  <a:lnTo>
                    <a:pt x="310" y="278"/>
                  </a:lnTo>
                  <a:lnTo>
                    <a:pt x="354" y="250"/>
                  </a:lnTo>
                  <a:lnTo>
                    <a:pt x="398" y="224"/>
                  </a:lnTo>
                  <a:lnTo>
                    <a:pt x="446" y="198"/>
                  </a:lnTo>
                  <a:lnTo>
                    <a:pt x="495" y="175"/>
                  </a:lnTo>
                  <a:lnTo>
                    <a:pt x="547" y="153"/>
                  </a:lnTo>
                  <a:lnTo>
                    <a:pt x="599" y="130"/>
                  </a:lnTo>
                  <a:lnTo>
                    <a:pt x="655" y="112"/>
                  </a:lnTo>
                  <a:lnTo>
                    <a:pt x="711" y="93"/>
                  </a:lnTo>
                  <a:lnTo>
                    <a:pt x="770" y="76"/>
                  </a:lnTo>
                  <a:lnTo>
                    <a:pt x="831" y="60"/>
                  </a:lnTo>
                  <a:lnTo>
                    <a:pt x="892" y="47"/>
                  </a:lnTo>
                  <a:lnTo>
                    <a:pt x="956" y="35"/>
                  </a:lnTo>
                  <a:lnTo>
                    <a:pt x="1021" y="24"/>
                  </a:lnTo>
                  <a:lnTo>
                    <a:pt x="1086" y="17"/>
                  </a:lnTo>
                  <a:lnTo>
                    <a:pt x="1153" y="9"/>
                  </a:lnTo>
                  <a:lnTo>
                    <a:pt x="1221" y="5"/>
                  </a:lnTo>
                  <a:lnTo>
                    <a:pt x="1291" y="2"/>
                  </a:lnTo>
                  <a:lnTo>
                    <a:pt x="1360" y="0"/>
                  </a:lnTo>
                  <a:lnTo>
                    <a:pt x="1430" y="2"/>
                  </a:lnTo>
                  <a:lnTo>
                    <a:pt x="1500" y="5"/>
                  </a:lnTo>
                  <a:lnTo>
                    <a:pt x="1568" y="9"/>
                  </a:lnTo>
                  <a:lnTo>
                    <a:pt x="1634" y="17"/>
                  </a:lnTo>
                  <a:lnTo>
                    <a:pt x="1701" y="24"/>
                  </a:lnTo>
                  <a:lnTo>
                    <a:pt x="1766" y="35"/>
                  </a:lnTo>
                  <a:lnTo>
                    <a:pt x="1828" y="47"/>
                  </a:lnTo>
                  <a:lnTo>
                    <a:pt x="1890" y="60"/>
                  </a:lnTo>
                  <a:lnTo>
                    <a:pt x="1951" y="76"/>
                  </a:lnTo>
                  <a:lnTo>
                    <a:pt x="2009" y="93"/>
                  </a:lnTo>
                  <a:lnTo>
                    <a:pt x="2066" y="112"/>
                  </a:lnTo>
                  <a:lnTo>
                    <a:pt x="2122" y="130"/>
                  </a:lnTo>
                  <a:lnTo>
                    <a:pt x="2175" y="153"/>
                  </a:lnTo>
                  <a:lnTo>
                    <a:pt x="2227" y="175"/>
                  </a:lnTo>
                  <a:lnTo>
                    <a:pt x="2275" y="198"/>
                  </a:lnTo>
                  <a:lnTo>
                    <a:pt x="2323" y="224"/>
                  </a:lnTo>
                  <a:lnTo>
                    <a:pt x="2368" y="250"/>
                  </a:lnTo>
                  <a:lnTo>
                    <a:pt x="2411" y="278"/>
                  </a:lnTo>
                  <a:lnTo>
                    <a:pt x="2451" y="306"/>
                  </a:lnTo>
                  <a:lnTo>
                    <a:pt x="2489" y="336"/>
                  </a:lnTo>
                  <a:lnTo>
                    <a:pt x="2525" y="367"/>
                  </a:lnTo>
                  <a:lnTo>
                    <a:pt x="2541" y="384"/>
                  </a:lnTo>
                  <a:lnTo>
                    <a:pt x="2557" y="399"/>
                  </a:lnTo>
                  <a:lnTo>
                    <a:pt x="2572" y="416"/>
                  </a:lnTo>
                  <a:lnTo>
                    <a:pt x="2588" y="433"/>
                  </a:lnTo>
                  <a:lnTo>
                    <a:pt x="2602" y="450"/>
                  </a:lnTo>
                  <a:lnTo>
                    <a:pt x="2615" y="466"/>
                  </a:lnTo>
                  <a:lnTo>
                    <a:pt x="2627" y="483"/>
                  </a:lnTo>
                  <a:lnTo>
                    <a:pt x="2639" y="500"/>
                  </a:lnTo>
                  <a:lnTo>
                    <a:pt x="2650" y="519"/>
                  </a:lnTo>
                  <a:lnTo>
                    <a:pt x="2660" y="535"/>
                  </a:lnTo>
                  <a:lnTo>
                    <a:pt x="2669" y="554"/>
                  </a:lnTo>
                  <a:lnTo>
                    <a:pt x="2678" y="573"/>
                  </a:lnTo>
                  <a:lnTo>
                    <a:pt x="2687" y="591"/>
                  </a:lnTo>
                  <a:lnTo>
                    <a:pt x="2694" y="608"/>
                  </a:lnTo>
                  <a:lnTo>
                    <a:pt x="2700" y="627"/>
                  </a:lnTo>
                  <a:lnTo>
                    <a:pt x="2706" y="647"/>
                  </a:lnTo>
                  <a:lnTo>
                    <a:pt x="2711" y="666"/>
                  </a:lnTo>
                  <a:lnTo>
                    <a:pt x="2715" y="685"/>
                  </a:lnTo>
                  <a:lnTo>
                    <a:pt x="2718" y="703"/>
                  </a:lnTo>
                  <a:lnTo>
                    <a:pt x="2720" y="724"/>
                  </a:lnTo>
                  <a:lnTo>
                    <a:pt x="2721" y="742"/>
                  </a:lnTo>
                  <a:lnTo>
                    <a:pt x="2722" y="763"/>
                  </a:lnTo>
                  <a:lnTo>
                    <a:pt x="2721" y="782"/>
                  </a:lnTo>
                  <a:lnTo>
                    <a:pt x="2720" y="802"/>
                  </a:lnTo>
                  <a:lnTo>
                    <a:pt x="2718" y="821"/>
                  </a:lnTo>
                  <a:lnTo>
                    <a:pt x="2715" y="841"/>
                  </a:lnTo>
                  <a:lnTo>
                    <a:pt x="2711" y="860"/>
                  </a:lnTo>
                  <a:lnTo>
                    <a:pt x="2706" y="879"/>
                  </a:lnTo>
                  <a:lnTo>
                    <a:pt x="2700" y="897"/>
                  </a:lnTo>
                  <a:lnTo>
                    <a:pt x="2694" y="916"/>
                  </a:lnTo>
                  <a:lnTo>
                    <a:pt x="2687" y="935"/>
                  </a:lnTo>
                  <a:lnTo>
                    <a:pt x="2678" y="953"/>
                  </a:lnTo>
                  <a:lnTo>
                    <a:pt x="2669" y="972"/>
                  </a:lnTo>
                  <a:lnTo>
                    <a:pt x="2660" y="989"/>
                  </a:lnTo>
                  <a:lnTo>
                    <a:pt x="2650" y="1007"/>
                  </a:lnTo>
                  <a:lnTo>
                    <a:pt x="2639" y="1024"/>
                  </a:lnTo>
                  <a:lnTo>
                    <a:pt x="2627" y="1041"/>
                  </a:lnTo>
                  <a:lnTo>
                    <a:pt x="2615" y="1060"/>
                  </a:lnTo>
                  <a:lnTo>
                    <a:pt x="2602" y="1076"/>
                  </a:lnTo>
                  <a:lnTo>
                    <a:pt x="2588" y="1093"/>
                  </a:lnTo>
                  <a:lnTo>
                    <a:pt x="2572" y="1110"/>
                  </a:lnTo>
                  <a:lnTo>
                    <a:pt x="2557" y="1125"/>
                  </a:lnTo>
                  <a:lnTo>
                    <a:pt x="2541" y="1142"/>
                  </a:lnTo>
                  <a:lnTo>
                    <a:pt x="2525" y="1159"/>
                  </a:lnTo>
                  <a:lnTo>
                    <a:pt x="2489" y="1188"/>
                  </a:lnTo>
                  <a:lnTo>
                    <a:pt x="2451" y="1218"/>
                  </a:lnTo>
                  <a:lnTo>
                    <a:pt x="2411" y="1248"/>
                  </a:lnTo>
                  <a:lnTo>
                    <a:pt x="2368" y="1274"/>
                  </a:lnTo>
                  <a:lnTo>
                    <a:pt x="2323" y="1302"/>
                  </a:lnTo>
                  <a:lnTo>
                    <a:pt x="2275" y="1326"/>
                  </a:lnTo>
                  <a:lnTo>
                    <a:pt x="2227" y="1351"/>
                  </a:lnTo>
                  <a:lnTo>
                    <a:pt x="2175" y="1373"/>
                  </a:lnTo>
                  <a:lnTo>
                    <a:pt x="2122" y="1394"/>
                  </a:lnTo>
                  <a:lnTo>
                    <a:pt x="2066" y="1414"/>
                  </a:lnTo>
                  <a:lnTo>
                    <a:pt x="2009" y="1433"/>
                  </a:lnTo>
                  <a:lnTo>
                    <a:pt x="1951" y="1450"/>
                  </a:lnTo>
                  <a:lnTo>
                    <a:pt x="1890" y="1465"/>
                  </a:lnTo>
                  <a:lnTo>
                    <a:pt x="1828" y="1478"/>
                  </a:lnTo>
                  <a:lnTo>
                    <a:pt x="1766" y="1491"/>
                  </a:lnTo>
                  <a:lnTo>
                    <a:pt x="1701" y="1500"/>
                  </a:lnTo>
                  <a:lnTo>
                    <a:pt x="1634" y="1509"/>
                  </a:lnTo>
                  <a:lnTo>
                    <a:pt x="1568" y="1515"/>
                  </a:lnTo>
                  <a:lnTo>
                    <a:pt x="1500" y="1521"/>
                  </a:lnTo>
                  <a:lnTo>
                    <a:pt x="1430" y="1524"/>
                  </a:lnTo>
                  <a:lnTo>
                    <a:pt x="1360" y="1524"/>
                  </a:lnTo>
                  <a:lnTo>
                    <a:pt x="1291" y="1524"/>
                  </a:lnTo>
                  <a:lnTo>
                    <a:pt x="1221" y="1521"/>
                  </a:lnTo>
                  <a:lnTo>
                    <a:pt x="1153" y="1515"/>
                  </a:lnTo>
                  <a:lnTo>
                    <a:pt x="1086" y="1509"/>
                  </a:lnTo>
                  <a:lnTo>
                    <a:pt x="1021" y="1500"/>
                  </a:lnTo>
                  <a:lnTo>
                    <a:pt x="956" y="1491"/>
                  </a:lnTo>
                  <a:lnTo>
                    <a:pt x="892" y="1478"/>
                  </a:lnTo>
                  <a:lnTo>
                    <a:pt x="831" y="1465"/>
                  </a:lnTo>
                  <a:lnTo>
                    <a:pt x="770" y="1450"/>
                  </a:lnTo>
                  <a:lnTo>
                    <a:pt x="711" y="1433"/>
                  </a:lnTo>
                  <a:lnTo>
                    <a:pt x="655" y="1414"/>
                  </a:lnTo>
                  <a:lnTo>
                    <a:pt x="599" y="1394"/>
                  </a:lnTo>
                  <a:lnTo>
                    <a:pt x="547" y="1373"/>
                  </a:lnTo>
                  <a:lnTo>
                    <a:pt x="495" y="1351"/>
                  </a:lnTo>
                  <a:lnTo>
                    <a:pt x="446" y="1326"/>
                  </a:lnTo>
                  <a:lnTo>
                    <a:pt x="398" y="1302"/>
                  </a:lnTo>
                  <a:lnTo>
                    <a:pt x="354" y="1274"/>
                  </a:lnTo>
                  <a:lnTo>
                    <a:pt x="310" y="1248"/>
                  </a:lnTo>
                  <a:lnTo>
                    <a:pt x="270" y="1218"/>
                  </a:lnTo>
                  <a:lnTo>
                    <a:pt x="232" y="1188"/>
                  </a:lnTo>
                  <a:lnTo>
                    <a:pt x="197" y="1159"/>
                  </a:lnTo>
                  <a:lnTo>
                    <a:pt x="180" y="1142"/>
                  </a:lnTo>
                  <a:lnTo>
                    <a:pt x="164" y="1125"/>
                  </a:lnTo>
                  <a:lnTo>
                    <a:pt x="148" y="1110"/>
                  </a:lnTo>
                  <a:lnTo>
                    <a:pt x="134" y="1093"/>
                  </a:lnTo>
                  <a:lnTo>
                    <a:pt x="120" y="1076"/>
                  </a:lnTo>
                  <a:lnTo>
                    <a:pt x="107" y="1060"/>
                  </a:lnTo>
                  <a:lnTo>
                    <a:pt x="94" y="1041"/>
                  </a:lnTo>
                  <a:lnTo>
                    <a:pt x="82" y="1024"/>
                  </a:lnTo>
                  <a:lnTo>
                    <a:pt x="72" y="1007"/>
                  </a:lnTo>
                  <a:lnTo>
                    <a:pt x="60" y="989"/>
                  </a:lnTo>
                  <a:lnTo>
                    <a:pt x="51" y="972"/>
                  </a:lnTo>
                  <a:lnTo>
                    <a:pt x="42" y="953"/>
                  </a:lnTo>
                  <a:lnTo>
                    <a:pt x="34" y="935"/>
                  </a:lnTo>
                  <a:lnTo>
                    <a:pt x="27" y="916"/>
                  </a:lnTo>
                  <a:lnTo>
                    <a:pt x="21" y="897"/>
                  </a:lnTo>
                  <a:lnTo>
                    <a:pt x="15" y="879"/>
                  </a:lnTo>
                  <a:lnTo>
                    <a:pt x="11" y="860"/>
                  </a:lnTo>
                  <a:lnTo>
                    <a:pt x="7" y="841"/>
                  </a:lnTo>
                  <a:lnTo>
                    <a:pt x="4" y="821"/>
                  </a:lnTo>
                  <a:lnTo>
                    <a:pt x="2" y="802"/>
                  </a:lnTo>
                  <a:lnTo>
                    <a:pt x="0" y="782"/>
                  </a:lnTo>
                  <a:lnTo>
                    <a:pt x="0" y="763"/>
                  </a:lnTo>
                  <a:close/>
                  <a:moveTo>
                    <a:pt x="374" y="763"/>
                  </a:moveTo>
                  <a:lnTo>
                    <a:pt x="375" y="791"/>
                  </a:lnTo>
                  <a:lnTo>
                    <a:pt x="379" y="819"/>
                  </a:lnTo>
                  <a:lnTo>
                    <a:pt x="385" y="847"/>
                  </a:lnTo>
                  <a:lnTo>
                    <a:pt x="393" y="873"/>
                  </a:lnTo>
                  <a:lnTo>
                    <a:pt x="404" y="901"/>
                  </a:lnTo>
                  <a:lnTo>
                    <a:pt x="417" y="927"/>
                  </a:lnTo>
                  <a:lnTo>
                    <a:pt x="433" y="953"/>
                  </a:lnTo>
                  <a:lnTo>
                    <a:pt x="451" y="978"/>
                  </a:lnTo>
                  <a:lnTo>
                    <a:pt x="471" y="1002"/>
                  </a:lnTo>
                  <a:lnTo>
                    <a:pt x="492" y="1026"/>
                  </a:lnTo>
                  <a:lnTo>
                    <a:pt x="516" y="1048"/>
                  </a:lnTo>
                  <a:lnTo>
                    <a:pt x="542" y="1071"/>
                  </a:lnTo>
                  <a:lnTo>
                    <a:pt x="570" y="1093"/>
                  </a:lnTo>
                  <a:lnTo>
                    <a:pt x="599" y="1114"/>
                  </a:lnTo>
                  <a:lnTo>
                    <a:pt x="630" y="1134"/>
                  </a:lnTo>
                  <a:lnTo>
                    <a:pt x="663" y="1153"/>
                  </a:lnTo>
                  <a:lnTo>
                    <a:pt x="696" y="1172"/>
                  </a:lnTo>
                  <a:lnTo>
                    <a:pt x="733" y="1188"/>
                  </a:lnTo>
                  <a:lnTo>
                    <a:pt x="770" y="1205"/>
                  </a:lnTo>
                  <a:lnTo>
                    <a:pt x="808" y="1220"/>
                  </a:lnTo>
                  <a:lnTo>
                    <a:pt x="849" y="1235"/>
                  </a:lnTo>
                  <a:lnTo>
                    <a:pt x="890" y="1248"/>
                  </a:lnTo>
                  <a:lnTo>
                    <a:pt x="933" y="1261"/>
                  </a:lnTo>
                  <a:lnTo>
                    <a:pt x="976" y="1272"/>
                  </a:lnTo>
                  <a:lnTo>
                    <a:pt x="1021" y="1282"/>
                  </a:lnTo>
                  <a:lnTo>
                    <a:pt x="1067" y="1291"/>
                  </a:lnTo>
                  <a:lnTo>
                    <a:pt x="1114" y="1298"/>
                  </a:lnTo>
                  <a:lnTo>
                    <a:pt x="1161" y="1304"/>
                  </a:lnTo>
                  <a:lnTo>
                    <a:pt x="1210" y="1310"/>
                  </a:lnTo>
                  <a:lnTo>
                    <a:pt x="1259" y="1312"/>
                  </a:lnTo>
                  <a:lnTo>
                    <a:pt x="1310" y="1315"/>
                  </a:lnTo>
                  <a:lnTo>
                    <a:pt x="1360" y="1315"/>
                  </a:lnTo>
                  <a:lnTo>
                    <a:pt x="1411" y="1315"/>
                  </a:lnTo>
                  <a:lnTo>
                    <a:pt x="1461" y="1312"/>
                  </a:lnTo>
                  <a:lnTo>
                    <a:pt x="1511" y="1310"/>
                  </a:lnTo>
                  <a:lnTo>
                    <a:pt x="1559" y="1304"/>
                  </a:lnTo>
                  <a:lnTo>
                    <a:pt x="1607" y="1298"/>
                  </a:lnTo>
                  <a:lnTo>
                    <a:pt x="1655" y="1291"/>
                  </a:lnTo>
                  <a:lnTo>
                    <a:pt x="1700" y="1282"/>
                  </a:lnTo>
                  <a:lnTo>
                    <a:pt x="1744" y="1272"/>
                  </a:lnTo>
                  <a:lnTo>
                    <a:pt x="1789" y="1261"/>
                  </a:lnTo>
                  <a:lnTo>
                    <a:pt x="1831" y="1248"/>
                  </a:lnTo>
                  <a:lnTo>
                    <a:pt x="1873" y="1235"/>
                  </a:lnTo>
                  <a:lnTo>
                    <a:pt x="1912" y="1220"/>
                  </a:lnTo>
                  <a:lnTo>
                    <a:pt x="1951" y="1205"/>
                  </a:lnTo>
                  <a:lnTo>
                    <a:pt x="1988" y="1188"/>
                  </a:lnTo>
                  <a:lnTo>
                    <a:pt x="2024" y="1172"/>
                  </a:lnTo>
                  <a:lnTo>
                    <a:pt x="2059" y="1153"/>
                  </a:lnTo>
                  <a:lnTo>
                    <a:pt x="2091" y="1134"/>
                  </a:lnTo>
                  <a:lnTo>
                    <a:pt x="2123" y="1114"/>
                  </a:lnTo>
                  <a:lnTo>
                    <a:pt x="2152" y="1093"/>
                  </a:lnTo>
                  <a:lnTo>
                    <a:pt x="2179" y="1071"/>
                  </a:lnTo>
                  <a:lnTo>
                    <a:pt x="2204" y="1048"/>
                  </a:lnTo>
                  <a:lnTo>
                    <a:pt x="2229" y="1026"/>
                  </a:lnTo>
                  <a:lnTo>
                    <a:pt x="2250" y="1002"/>
                  </a:lnTo>
                  <a:lnTo>
                    <a:pt x="2270" y="978"/>
                  </a:lnTo>
                  <a:lnTo>
                    <a:pt x="2288" y="953"/>
                  </a:lnTo>
                  <a:lnTo>
                    <a:pt x="2303" y="927"/>
                  </a:lnTo>
                  <a:lnTo>
                    <a:pt x="2317" y="901"/>
                  </a:lnTo>
                  <a:lnTo>
                    <a:pt x="2328" y="873"/>
                  </a:lnTo>
                  <a:lnTo>
                    <a:pt x="2337" y="847"/>
                  </a:lnTo>
                  <a:lnTo>
                    <a:pt x="2343" y="819"/>
                  </a:lnTo>
                  <a:lnTo>
                    <a:pt x="2347" y="791"/>
                  </a:lnTo>
                  <a:lnTo>
                    <a:pt x="2348" y="763"/>
                  </a:lnTo>
                  <a:lnTo>
                    <a:pt x="2347" y="735"/>
                  </a:lnTo>
                  <a:lnTo>
                    <a:pt x="2343" y="705"/>
                  </a:lnTo>
                  <a:lnTo>
                    <a:pt x="2337" y="679"/>
                  </a:lnTo>
                  <a:lnTo>
                    <a:pt x="2328" y="651"/>
                  </a:lnTo>
                  <a:lnTo>
                    <a:pt x="2317" y="625"/>
                  </a:lnTo>
                  <a:lnTo>
                    <a:pt x="2303" y="599"/>
                  </a:lnTo>
                  <a:lnTo>
                    <a:pt x="2288" y="573"/>
                  </a:lnTo>
                  <a:lnTo>
                    <a:pt x="2270" y="547"/>
                  </a:lnTo>
                  <a:lnTo>
                    <a:pt x="2250" y="522"/>
                  </a:lnTo>
                  <a:lnTo>
                    <a:pt x="2229" y="500"/>
                  </a:lnTo>
                  <a:lnTo>
                    <a:pt x="2204" y="476"/>
                  </a:lnTo>
                  <a:lnTo>
                    <a:pt x="2179" y="453"/>
                  </a:lnTo>
                  <a:lnTo>
                    <a:pt x="2152" y="433"/>
                  </a:lnTo>
                  <a:lnTo>
                    <a:pt x="2123" y="410"/>
                  </a:lnTo>
                  <a:lnTo>
                    <a:pt x="2091" y="392"/>
                  </a:lnTo>
                  <a:lnTo>
                    <a:pt x="2059" y="371"/>
                  </a:lnTo>
                  <a:lnTo>
                    <a:pt x="2024" y="354"/>
                  </a:lnTo>
                  <a:lnTo>
                    <a:pt x="1988" y="336"/>
                  </a:lnTo>
                  <a:lnTo>
                    <a:pt x="1951" y="319"/>
                  </a:lnTo>
                  <a:lnTo>
                    <a:pt x="1912" y="304"/>
                  </a:lnTo>
                  <a:lnTo>
                    <a:pt x="1873" y="289"/>
                  </a:lnTo>
                  <a:lnTo>
                    <a:pt x="1831" y="276"/>
                  </a:lnTo>
                  <a:lnTo>
                    <a:pt x="1789" y="265"/>
                  </a:lnTo>
                  <a:lnTo>
                    <a:pt x="1744" y="254"/>
                  </a:lnTo>
                  <a:lnTo>
                    <a:pt x="1700" y="244"/>
                  </a:lnTo>
                  <a:lnTo>
                    <a:pt x="1655" y="235"/>
                  </a:lnTo>
                  <a:lnTo>
                    <a:pt x="1607" y="228"/>
                  </a:lnTo>
                  <a:lnTo>
                    <a:pt x="1559" y="222"/>
                  </a:lnTo>
                  <a:lnTo>
                    <a:pt x="1511" y="216"/>
                  </a:lnTo>
                  <a:lnTo>
                    <a:pt x="1461" y="213"/>
                  </a:lnTo>
                  <a:lnTo>
                    <a:pt x="1411" y="211"/>
                  </a:lnTo>
                  <a:lnTo>
                    <a:pt x="1360" y="211"/>
                  </a:lnTo>
                  <a:lnTo>
                    <a:pt x="1310" y="211"/>
                  </a:lnTo>
                  <a:lnTo>
                    <a:pt x="1259" y="213"/>
                  </a:lnTo>
                  <a:lnTo>
                    <a:pt x="1210" y="216"/>
                  </a:lnTo>
                  <a:lnTo>
                    <a:pt x="1161" y="222"/>
                  </a:lnTo>
                  <a:lnTo>
                    <a:pt x="1114" y="228"/>
                  </a:lnTo>
                  <a:lnTo>
                    <a:pt x="1067" y="235"/>
                  </a:lnTo>
                  <a:lnTo>
                    <a:pt x="1021" y="244"/>
                  </a:lnTo>
                  <a:lnTo>
                    <a:pt x="976" y="254"/>
                  </a:lnTo>
                  <a:lnTo>
                    <a:pt x="933" y="265"/>
                  </a:lnTo>
                  <a:lnTo>
                    <a:pt x="890" y="276"/>
                  </a:lnTo>
                  <a:lnTo>
                    <a:pt x="849" y="289"/>
                  </a:lnTo>
                  <a:lnTo>
                    <a:pt x="808" y="304"/>
                  </a:lnTo>
                  <a:lnTo>
                    <a:pt x="770" y="319"/>
                  </a:lnTo>
                  <a:lnTo>
                    <a:pt x="733" y="336"/>
                  </a:lnTo>
                  <a:lnTo>
                    <a:pt x="696" y="354"/>
                  </a:lnTo>
                  <a:lnTo>
                    <a:pt x="663" y="371"/>
                  </a:lnTo>
                  <a:lnTo>
                    <a:pt x="630" y="392"/>
                  </a:lnTo>
                  <a:lnTo>
                    <a:pt x="599" y="410"/>
                  </a:lnTo>
                  <a:lnTo>
                    <a:pt x="570" y="433"/>
                  </a:lnTo>
                  <a:lnTo>
                    <a:pt x="542" y="453"/>
                  </a:lnTo>
                  <a:lnTo>
                    <a:pt x="516" y="476"/>
                  </a:lnTo>
                  <a:lnTo>
                    <a:pt x="492" y="500"/>
                  </a:lnTo>
                  <a:lnTo>
                    <a:pt x="471" y="522"/>
                  </a:lnTo>
                  <a:lnTo>
                    <a:pt x="451" y="547"/>
                  </a:lnTo>
                  <a:lnTo>
                    <a:pt x="433" y="573"/>
                  </a:lnTo>
                  <a:lnTo>
                    <a:pt x="417" y="599"/>
                  </a:lnTo>
                  <a:lnTo>
                    <a:pt x="404" y="625"/>
                  </a:lnTo>
                  <a:lnTo>
                    <a:pt x="393" y="651"/>
                  </a:lnTo>
                  <a:lnTo>
                    <a:pt x="385" y="679"/>
                  </a:lnTo>
                  <a:lnTo>
                    <a:pt x="379" y="705"/>
                  </a:lnTo>
                  <a:lnTo>
                    <a:pt x="375" y="735"/>
                  </a:lnTo>
                  <a:lnTo>
                    <a:pt x="374" y="763"/>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2956" name="Freeform 30"/>
            <p:cNvSpPr>
              <a:spLocks/>
            </p:cNvSpPr>
            <p:nvPr/>
          </p:nvSpPr>
          <p:spPr bwMode="auto">
            <a:xfrm>
              <a:off x="1263" y="1923"/>
              <a:ext cx="2722" cy="762"/>
            </a:xfrm>
            <a:custGeom>
              <a:avLst/>
              <a:gdLst>
                <a:gd name="T0" fmla="*/ 2 w 2722"/>
                <a:gd name="T1" fmla="*/ 1 h 1524"/>
                <a:gd name="T2" fmla="*/ 11 w 2722"/>
                <a:gd name="T3" fmla="*/ 1 h 1524"/>
                <a:gd name="T4" fmla="*/ 27 w 2722"/>
                <a:gd name="T5" fmla="*/ 1 h 1524"/>
                <a:gd name="T6" fmla="*/ 51 w 2722"/>
                <a:gd name="T7" fmla="*/ 1 h 1524"/>
                <a:gd name="T8" fmla="*/ 82 w 2722"/>
                <a:gd name="T9" fmla="*/ 1 h 1524"/>
                <a:gd name="T10" fmla="*/ 120 w 2722"/>
                <a:gd name="T11" fmla="*/ 1 h 1524"/>
                <a:gd name="T12" fmla="*/ 164 w 2722"/>
                <a:gd name="T13" fmla="*/ 1 h 1524"/>
                <a:gd name="T14" fmla="*/ 232 w 2722"/>
                <a:gd name="T15" fmla="*/ 1 h 1524"/>
                <a:gd name="T16" fmla="*/ 354 w 2722"/>
                <a:gd name="T17" fmla="*/ 1 h 1524"/>
                <a:gd name="T18" fmla="*/ 495 w 2722"/>
                <a:gd name="T19" fmla="*/ 1 h 1524"/>
                <a:gd name="T20" fmla="*/ 655 w 2722"/>
                <a:gd name="T21" fmla="*/ 1 h 1524"/>
                <a:gd name="T22" fmla="*/ 831 w 2722"/>
                <a:gd name="T23" fmla="*/ 1 h 1524"/>
                <a:gd name="T24" fmla="*/ 1021 w 2722"/>
                <a:gd name="T25" fmla="*/ 1 h 1524"/>
                <a:gd name="T26" fmla="*/ 1221 w 2722"/>
                <a:gd name="T27" fmla="*/ 1 h 1524"/>
                <a:gd name="T28" fmla="*/ 1430 w 2722"/>
                <a:gd name="T29" fmla="*/ 1 h 1524"/>
                <a:gd name="T30" fmla="*/ 1634 w 2722"/>
                <a:gd name="T31" fmla="*/ 1 h 1524"/>
                <a:gd name="T32" fmla="*/ 1828 w 2722"/>
                <a:gd name="T33" fmla="*/ 1 h 1524"/>
                <a:gd name="T34" fmla="*/ 2009 w 2722"/>
                <a:gd name="T35" fmla="*/ 1 h 1524"/>
                <a:gd name="T36" fmla="*/ 2175 w 2722"/>
                <a:gd name="T37" fmla="*/ 1 h 1524"/>
                <a:gd name="T38" fmla="*/ 2323 w 2722"/>
                <a:gd name="T39" fmla="*/ 1 h 1524"/>
                <a:gd name="T40" fmla="*/ 2451 w 2722"/>
                <a:gd name="T41" fmla="*/ 1 h 1524"/>
                <a:gd name="T42" fmla="*/ 2541 w 2722"/>
                <a:gd name="T43" fmla="*/ 1 h 1524"/>
                <a:gd name="T44" fmla="*/ 2588 w 2722"/>
                <a:gd name="T45" fmla="*/ 1 h 1524"/>
                <a:gd name="T46" fmla="*/ 2627 w 2722"/>
                <a:gd name="T47" fmla="*/ 1 h 1524"/>
                <a:gd name="T48" fmla="*/ 2660 w 2722"/>
                <a:gd name="T49" fmla="*/ 1 h 1524"/>
                <a:gd name="T50" fmla="*/ 2687 w 2722"/>
                <a:gd name="T51" fmla="*/ 1 h 1524"/>
                <a:gd name="T52" fmla="*/ 2706 w 2722"/>
                <a:gd name="T53" fmla="*/ 1 h 1524"/>
                <a:gd name="T54" fmla="*/ 2718 w 2722"/>
                <a:gd name="T55" fmla="*/ 1 h 1524"/>
                <a:gd name="T56" fmla="*/ 2722 w 2722"/>
                <a:gd name="T57" fmla="*/ 1 h 1524"/>
                <a:gd name="T58" fmla="*/ 2718 w 2722"/>
                <a:gd name="T59" fmla="*/ 1 h 1524"/>
                <a:gd name="T60" fmla="*/ 2706 w 2722"/>
                <a:gd name="T61" fmla="*/ 1 h 1524"/>
                <a:gd name="T62" fmla="*/ 2687 w 2722"/>
                <a:gd name="T63" fmla="*/ 1 h 1524"/>
                <a:gd name="T64" fmla="*/ 2660 w 2722"/>
                <a:gd name="T65" fmla="*/ 1 h 1524"/>
                <a:gd name="T66" fmla="*/ 2627 w 2722"/>
                <a:gd name="T67" fmla="*/ 1 h 1524"/>
                <a:gd name="T68" fmla="*/ 2588 w 2722"/>
                <a:gd name="T69" fmla="*/ 1 h 1524"/>
                <a:gd name="T70" fmla="*/ 2541 w 2722"/>
                <a:gd name="T71" fmla="*/ 1 h 1524"/>
                <a:gd name="T72" fmla="*/ 2451 w 2722"/>
                <a:gd name="T73" fmla="*/ 1 h 1524"/>
                <a:gd name="T74" fmla="*/ 2323 w 2722"/>
                <a:gd name="T75" fmla="*/ 1 h 1524"/>
                <a:gd name="T76" fmla="*/ 2175 w 2722"/>
                <a:gd name="T77" fmla="*/ 1 h 1524"/>
                <a:gd name="T78" fmla="*/ 2009 w 2722"/>
                <a:gd name="T79" fmla="*/ 1 h 1524"/>
                <a:gd name="T80" fmla="*/ 1828 w 2722"/>
                <a:gd name="T81" fmla="*/ 1 h 1524"/>
                <a:gd name="T82" fmla="*/ 1634 w 2722"/>
                <a:gd name="T83" fmla="*/ 1 h 1524"/>
                <a:gd name="T84" fmla="*/ 1430 w 2722"/>
                <a:gd name="T85" fmla="*/ 1 h 1524"/>
                <a:gd name="T86" fmla="*/ 1221 w 2722"/>
                <a:gd name="T87" fmla="*/ 1 h 1524"/>
                <a:gd name="T88" fmla="*/ 1021 w 2722"/>
                <a:gd name="T89" fmla="*/ 1 h 1524"/>
                <a:gd name="T90" fmla="*/ 831 w 2722"/>
                <a:gd name="T91" fmla="*/ 1 h 1524"/>
                <a:gd name="T92" fmla="*/ 655 w 2722"/>
                <a:gd name="T93" fmla="*/ 1 h 1524"/>
                <a:gd name="T94" fmla="*/ 495 w 2722"/>
                <a:gd name="T95" fmla="*/ 1 h 1524"/>
                <a:gd name="T96" fmla="*/ 354 w 2722"/>
                <a:gd name="T97" fmla="*/ 1 h 1524"/>
                <a:gd name="T98" fmla="*/ 232 w 2722"/>
                <a:gd name="T99" fmla="*/ 1 h 1524"/>
                <a:gd name="T100" fmla="*/ 164 w 2722"/>
                <a:gd name="T101" fmla="*/ 1 h 1524"/>
                <a:gd name="T102" fmla="*/ 120 w 2722"/>
                <a:gd name="T103" fmla="*/ 1 h 1524"/>
                <a:gd name="T104" fmla="*/ 82 w 2722"/>
                <a:gd name="T105" fmla="*/ 1 h 1524"/>
                <a:gd name="T106" fmla="*/ 51 w 2722"/>
                <a:gd name="T107" fmla="*/ 1 h 1524"/>
                <a:gd name="T108" fmla="*/ 27 w 2722"/>
                <a:gd name="T109" fmla="*/ 1 h 1524"/>
                <a:gd name="T110" fmla="*/ 11 w 2722"/>
                <a:gd name="T111" fmla="*/ 1 h 1524"/>
                <a:gd name="T112" fmla="*/ 2 w 2722"/>
                <a:gd name="T113" fmla="*/ 1 h 1524"/>
                <a:gd name="T114" fmla="*/ 0 w 2722"/>
                <a:gd name="T115" fmla="*/ 1 h 15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22"/>
                <a:gd name="T175" fmla="*/ 0 h 1524"/>
                <a:gd name="T176" fmla="*/ 2722 w 2722"/>
                <a:gd name="T177" fmla="*/ 1524 h 15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22" h="1524">
                  <a:moveTo>
                    <a:pt x="0" y="763"/>
                  </a:moveTo>
                  <a:lnTo>
                    <a:pt x="0" y="742"/>
                  </a:lnTo>
                  <a:lnTo>
                    <a:pt x="2" y="724"/>
                  </a:lnTo>
                  <a:lnTo>
                    <a:pt x="4" y="703"/>
                  </a:lnTo>
                  <a:lnTo>
                    <a:pt x="7" y="685"/>
                  </a:lnTo>
                  <a:lnTo>
                    <a:pt x="11" y="666"/>
                  </a:lnTo>
                  <a:lnTo>
                    <a:pt x="15" y="647"/>
                  </a:lnTo>
                  <a:lnTo>
                    <a:pt x="21" y="627"/>
                  </a:lnTo>
                  <a:lnTo>
                    <a:pt x="27" y="608"/>
                  </a:lnTo>
                  <a:lnTo>
                    <a:pt x="34" y="591"/>
                  </a:lnTo>
                  <a:lnTo>
                    <a:pt x="42" y="573"/>
                  </a:lnTo>
                  <a:lnTo>
                    <a:pt x="51" y="554"/>
                  </a:lnTo>
                  <a:lnTo>
                    <a:pt x="60" y="535"/>
                  </a:lnTo>
                  <a:lnTo>
                    <a:pt x="72" y="519"/>
                  </a:lnTo>
                  <a:lnTo>
                    <a:pt x="82" y="500"/>
                  </a:lnTo>
                  <a:lnTo>
                    <a:pt x="94" y="483"/>
                  </a:lnTo>
                  <a:lnTo>
                    <a:pt x="107" y="466"/>
                  </a:lnTo>
                  <a:lnTo>
                    <a:pt x="120" y="450"/>
                  </a:lnTo>
                  <a:lnTo>
                    <a:pt x="134" y="433"/>
                  </a:lnTo>
                  <a:lnTo>
                    <a:pt x="148" y="416"/>
                  </a:lnTo>
                  <a:lnTo>
                    <a:pt x="164" y="399"/>
                  </a:lnTo>
                  <a:lnTo>
                    <a:pt x="180" y="384"/>
                  </a:lnTo>
                  <a:lnTo>
                    <a:pt x="197" y="367"/>
                  </a:lnTo>
                  <a:lnTo>
                    <a:pt x="232" y="336"/>
                  </a:lnTo>
                  <a:lnTo>
                    <a:pt x="270" y="306"/>
                  </a:lnTo>
                  <a:lnTo>
                    <a:pt x="310" y="278"/>
                  </a:lnTo>
                  <a:lnTo>
                    <a:pt x="354" y="250"/>
                  </a:lnTo>
                  <a:lnTo>
                    <a:pt x="398" y="224"/>
                  </a:lnTo>
                  <a:lnTo>
                    <a:pt x="446" y="198"/>
                  </a:lnTo>
                  <a:lnTo>
                    <a:pt x="495" y="175"/>
                  </a:lnTo>
                  <a:lnTo>
                    <a:pt x="547" y="153"/>
                  </a:lnTo>
                  <a:lnTo>
                    <a:pt x="599" y="130"/>
                  </a:lnTo>
                  <a:lnTo>
                    <a:pt x="655" y="112"/>
                  </a:lnTo>
                  <a:lnTo>
                    <a:pt x="711" y="93"/>
                  </a:lnTo>
                  <a:lnTo>
                    <a:pt x="770" y="76"/>
                  </a:lnTo>
                  <a:lnTo>
                    <a:pt x="831" y="60"/>
                  </a:lnTo>
                  <a:lnTo>
                    <a:pt x="892" y="47"/>
                  </a:lnTo>
                  <a:lnTo>
                    <a:pt x="956" y="35"/>
                  </a:lnTo>
                  <a:lnTo>
                    <a:pt x="1021" y="24"/>
                  </a:lnTo>
                  <a:lnTo>
                    <a:pt x="1086" y="17"/>
                  </a:lnTo>
                  <a:lnTo>
                    <a:pt x="1153" y="9"/>
                  </a:lnTo>
                  <a:lnTo>
                    <a:pt x="1221" y="5"/>
                  </a:lnTo>
                  <a:lnTo>
                    <a:pt x="1291" y="2"/>
                  </a:lnTo>
                  <a:lnTo>
                    <a:pt x="1360" y="0"/>
                  </a:lnTo>
                  <a:lnTo>
                    <a:pt x="1430" y="2"/>
                  </a:lnTo>
                  <a:lnTo>
                    <a:pt x="1500" y="5"/>
                  </a:lnTo>
                  <a:lnTo>
                    <a:pt x="1568" y="9"/>
                  </a:lnTo>
                  <a:lnTo>
                    <a:pt x="1634" y="17"/>
                  </a:lnTo>
                  <a:lnTo>
                    <a:pt x="1701" y="24"/>
                  </a:lnTo>
                  <a:lnTo>
                    <a:pt x="1766" y="35"/>
                  </a:lnTo>
                  <a:lnTo>
                    <a:pt x="1828" y="47"/>
                  </a:lnTo>
                  <a:lnTo>
                    <a:pt x="1890" y="60"/>
                  </a:lnTo>
                  <a:lnTo>
                    <a:pt x="1951" y="76"/>
                  </a:lnTo>
                  <a:lnTo>
                    <a:pt x="2009" y="93"/>
                  </a:lnTo>
                  <a:lnTo>
                    <a:pt x="2066" y="112"/>
                  </a:lnTo>
                  <a:lnTo>
                    <a:pt x="2122" y="130"/>
                  </a:lnTo>
                  <a:lnTo>
                    <a:pt x="2175" y="153"/>
                  </a:lnTo>
                  <a:lnTo>
                    <a:pt x="2227" y="175"/>
                  </a:lnTo>
                  <a:lnTo>
                    <a:pt x="2275" y="198"/>
                  </a:lnTo>
                  <a:lnTo>
                    <a:pt x="2323" y="224"/>
                  </a:lnTo>
                  <a:lnTo>
                    <a:pt x="2368" y="250"/>
                  </a:lnTo>
                  <a:lnTo>
                    <a:pt x="2411" y="278"/>
                  </a:lnTo>
                  <a:lnTo>
                    <a:pt x="2451" y="306"/>
                  </a:lnTo>
                  <a:lnTo>
                    <a:pt x="2489" y="336"/>
                  </a:lnTo>
                  <a:lnTo>
                    <a:pt x="2525" y="367"/>
                  </a:lnTo>
                  <a:lnTo>
                    <a:pt x="2541" y="384"/>
                  </a:lnTo>
                  <a:lnTo>
                    <a:pt x="2557" y="399"/>
                  </a:lnTo>
                  <a:lnTo>
                    <a:pt x="2572" y="416"/>
                  </a:lnTo>
                  <a:lnTo>
                    <a:pt x="2588" y="433"/>
                  </a:lnTo>
                  <a:lnTo>
                    <a:pt x="2602" y="450"/>
                  </a:lnTo>
                  <a:lnTo>
                    <a:pt x="2615" y="466"/>
                  </a:lnTo>
                  <a:lnTo>
                    <a:pt x="2627" y="483"/>
                  </a:lnTo>
                  <a:lnTo>
                    <a:pt x="2639" y="500"/>
                  </a:lnTo>
                  <a:lnTo>
                    <a:pt x="2650" y="519"/>
                  </a:lnTo>
                  <a:lnTo>
                    <a:pt x="2660" y="535"/>
                  </a:lnTo>
                  <a:lnTo>
                    <a:pt x="2669" y="554"/>
                  </a:lnTo>
                  <a:lnTo>
                    <a:pt x="2678" y="573"/>
                  </a:lnTo>
                  <a:lnTo>
                    <a:pt x="2687" y="591"/>
                  </a:lnTo>
                  <a:lnTo>
                    <a:pt x="2694" y="608"/>
                  </a:lnTo>
                  <a:lnTo>
                    <a:pt x="2700" y="627"/>
                  </a:lnTo>
                  <a:lnTo>
                    <a:pt x="2706" y="647"/>
                  </a:lnTo>
                  <a:lnTo>
                    <a:pt x="2711" y="666"/>
                  </a:lnTo>
                  <a:lnTo>
                    <a:pt x="2715" y="685"/>
                  </a:lnTo>
                  <a:lnTo>
                    <a:pt x="2718" y="703"/>
                  </a:lnTo>
                  <a:lnTo>
                    <a:pt x="2720" y="724"/>
                  </a:lnTo>
                  <a:lnTo>
                    <a:pt x="2721" y="742"/>
                  </a:lnTo>
                  <a:lnTo>
                    <a:pt x="2722" y="763"/>
                  </a:lnTo>
                  <a:lnTo>
                    <a:pt x="2721" y="782"/>
                  </a:lnTo>
                  <a:lnTo>
                    <a:pt x="2720" y="802"/>
                  </a:lnTo>
                  <a:lnTo>
                    <a:pt x="2718" y="821"/>
                  </a:lnTo>
                  <a:lnTo>
                    <a:pt x="2715" y="841"/>
                  </a:lnTo>
                  <a:lnTo>
                    <a:pt x="2711" y="860"/>
                  </a:lnTo>
                  <a:lnTo>
                    <a:pt x="2706" y="879"/>
                  </a:lnTo>
                  <a:lnTo>
                    <a:pt x="2700" y="897"/>
                  </a:lnTo>
                  <a:lnTo>
                    <a:pt x="2694" y="916"/>
                  </a:lnTo>
                  <a:lnTo>
                    <a:pt x="2687" y="935"/>
                  </a:lnTo>
                  <a:lnTo>
                    <a:pt x="2678" y="953"/>
                  </a:lnTo>
                  <a:lnTo>
                    <a:pt x="2669" y="972"/>
                  </a:lnTo>
                  <a:lnTo>
                    <a:pt x="2660" y="989"/>
                  </a:lnTo>
                  <a:lnTo>
                    <a:pt x="2650" y="1007"/>
                  </a:lnTo>
                  <a:lnTo>
                    <a:pt x="2639" y="1024"/>
                  </a:lnTo>
                  <a:lnTo>
                    <a:pt x="2627" y="1041"/>
                  </a:lnTo>
                  <a:lnTo>
                    <a:pt x="2615" y="1060"/>
                  </a:lnTo>
                  <a:lnTo>
                    <a:pt x="2602" y="1076"/>
                  </a:lnTo>
                  <a:lnTo>
                    <a:pt x="2588" y="1093"/>
                  </a:lnTo>
                  <a:lnTo>
                    <a:pt x="2572" y="1110"/>
                  </a:lnTo>
                  <a:lnTo>
                    <a:pt x="2557" y="1125"/>
                  </a:lnTo>
                  <a:lnTo>
                    <a:pt x="2541" y="1142"/>
                  </a:lnTo>
                  <a:lnTo>
                    <a:pt x="2525" y="1159"/>
                  </a:lnTo>
                  <a:lnTo>
                    <a:pt x="2489" y="1188"/>
                  </a:lnTo>
                  <a:lnTo>
                    <a:pt x="2451" y="1218"/>
                  </a:lnTo>
                  <a:lnTo>
                    <a:pt x="2411" y="1248"/>
                  </a:lnTo>
                  <a:lnTo>
                    <a:pt x="2368" y="1274"/>
                  </a:lnTo>
                  <a:lnTo>
                    <a:pt x="2323" y="1302"/>
                  </a:lnTo>
                  <a:lnTo>
                    <a:pt x="2275" y="1326"/>
                  </a:lnTo>
                  <a:lnTo>
                    <a:pt x="2227" y="1351"/>
                  </a:lnTo>
                  <a:lnTo>
                    <a:pt x="2175" y="1373"/>
                  </a:lnTo>
                  <a:lnTo>
                    <a:pt x="2122" y="1394"/>
                  </a:lnTo>
                  <a:lnTo>
                    <a:pt x="2066" y="1414"/>
                  </a:lnTo>
                  <a:lnTo>
                    <a:pt x="2009" y="1433"/>
                  </a:lnTo>
                  <a:lnTo>
                    <a:pt x="1951" y="1450"/>
                  </a:lnTo>
                  <a:lnTo>
                    <a:pt x="1890" y="1465"/>
                  </a:lnTo>
                  <a:lnTo>
                    <a:pt x="1828" y="1478"/>
                  </a:lnTo>
                  <a:lnTo>
                    <a:pt x="1766" y="1491"/>
                  </a:lnTo>
                  <a:lnTo>
                    <a:pt x="1701" y="1500"/>
                  </a:lnTo>
                  <a:lnTo>
                    <a:pt x="1634" y="1509"/>
                  </a:lnTo>
                  <a:lnTo>
                    <a:pt x="1568" y="1515"/>
                  </a:lnTo>
                  <a:lnTo>
                    <a:pt x="1500" y="1521"/>
                  </a:lnTo>
                  <a:lnTo>
                    <a:pt x="1430" y="1524"/>
                  </a:lnTo>
                  <a:lnTo>
                    <a:pt x="1360" y="1524"/>
                  </a:lnTo>
                  <a:lnTo>
                    <a:pt x="1291" y="1524"/>
                  </a:lnTo>
                  <a:lnTo>
                    <a:pt x="1221" y="1521"/>
                  </a:lnTo>
                  <a:lnTo>
                    <a:pt x="1153" y="1515"/>
                  </a:lnTo>
                  <a:lnTo>
                    <a:pt x="1086" y="1509"/>
                  </a:lnTo>
                  <a:lnTo>
                    <a:pt x="1021" y="1500"/>
                  </a:lnTo>
                  <a:lnTo>
                    <a:pt x="956" y="1491"/>
                  </a:lnTo>
                  <a:lnTo>
                    <a:pt x="892" y="1478"/>
                  </a:lnTo>
                  <a:lnTo>
                    <a:pt x="831" y="1465"/>
                  </a:lnTo>
                  <a:lnTo>
                    <a:pt x="770" y="1450"/>
                  </a:lnTo>
                  <a:lnTo>
                    <a:pt x="711" y="1433"/>
                  </a:lnTo>
                  <a:lnTo>
                    <a:pt x="655" y="1414"/>
                  </a:lnTo>
                  <a:lnTo>
                    <a:pt x="599" y="1394"/>
                  </a:lnTo>
                  <a:lnTo>
                    <a:pt x="547" y="1373"/>
                  </a:lnTo>
                  <a:lnTo>
                    <a:pt x="495" y="1351"/>
                  </a:lnTo>
                  <a:lnTo>
                    <a:pt x="446" y="1326"/>
                  </a:lnTo>
                  <a:lnTo>
                    <a:pt x="398" y="1302"/>
                  </a:lnTo>
                  <a:lnTo>
                    <a:pt x="354" y="1274"/>
                  </a:lnTo>
                  <a:lnTo>
                    <a:pt x="310" y="1248"/>
                  </a:lnTo>
                  <a:lnTo>
                    <a:pt x="270" y="1218"/>
                  </a:lnTo>
                  <a:lnTo>
                    <a:pt x="232" y="1188"/>
                  </a:lnTo>
                  <a:lnTo>
                    <a:pt x="197" y="1159"/>
                  </a:lnTo>
                  <a:lnTo>
                    <a:pt x="180" y="1142"/>
                  </a:lnTo>
                  <a:lnTo>
                    <a:pt x="164" y="1125"/>
                  </a:lnTo>
                  <a:lnTo>
                    <a:pt x="148" y="1110"/>
                  </a:lnTo>
                  <a:lnTo>
                    <a:pt x="134" y="1093"/>
                  </a:lnTo>
                  <a:lnTo>
                    <a:pt x="120" y="1076"/>
                  </a:lnTo>
                  <a:lnTo>
                    <a:pt x="107" y="1060"/>
                  </a:lnTo>
                  <a:lnTo>
                    <a:pt x="94" y="1041"/>
                  </a:lnTo>
                  <a:lnTo>
                    <a:pt x="82" y="1024"/>
                  </a:lnTo>
                  <a:lnTo>
                    <a:pt x="72" y="1007"/>
                  </a:lnTo>
                  <a:lnTo>
                    <a:pt x="60" y="989"/>
                  </a:lnTo>
                  <a:lnTo>
                    <a:pt x="51" y="972"/>
                  </a:lnTo>
                  <a:lnTo>
                    <a:pt x="42" y="953"/>
                  </a:lnTo>
                  <a:lnTo>
                    <a:pt x="34" y="935"/>
                  </a:lnTo>
                  <a:lnTo>
                    <a:pt x="27" y="916"/>
                  </a:lnTo>
                  <a:lnTo>
                    <a:pt x="21" y="897"/>
                  </a:lnTo>
                  <a:lnTo>
                    <a:pt x="15" y="879"/>
                  </a:lnTo>
                  <a:lnTo>
                    <a:pt x="11" y="860"/>
                  </a:lnTo>
                  <a:lnTo>
                    <a:pt x="7" y="841"/>
                  </a:lnTo>
                  <a:lnTo>
                    <a:pt x="4" y="821"/>
                  </a:lnTo>
                  <a:lnTo>
                    <a:pt x="2" y="802"/>
                  </a:lnTo>
                  <a:lnTo>
                    <a:pt x="0" y="782"/>
                  </a:lnTo>
                  <a:lnTo>
                    <a:pt x="0" y="76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957" name="Freeform 31"/>
            <p:cNvSpPr>
              <a:spLocks/>
            </p:cNvSpPr>
            <p:nvPr/>
          </p:nvSpPr>
          <p:spPr bwMode="auto">
            <a:xfrm>
              <a:off x="1637" y="2028"/>
              <a:ext cx="1974" cy="553"/>
            </a:xfrm>
            <a:custGeom>
              <a:avLst/>
              <a:gdLst>
                <a:gd name="T0" fmla="*/ 5 w 1974"/>
                <a:gd name="T1" fmla="*/ 1 h 1104"/>
                <a:gd name="T2" fmla="*/ 30 w 1974"/>
                <a:gd name="T3" fmla="*/ 1 h 1104"/>
                <a:gd name="T4" fmla="*/ 77 w 1974"/>
                <a:gd name="T5" fmla="*/ 1 h 1104"/>
                <a:gd name="T6" fmla="*/ 142 w 1974"/>
                <a:gd name="T7" fmla="*/ 1 h 1104"/>
                <a:gd name="T8" fmla="*/ 225 w 1974"/>
                <a:gd name="T9" fmla="*/ 1 h 1104"/>
                <a:gd name="T10" fmla="*/ 322 w 1974"/>
                <a:gd name="T11" fmla="*/ 1 h 1104"/>
                <a:gd name="T12" fmla="*/ 434 w 1974"/>
                <a:gd name="T13" fmla="*/ 1 h 1104"/>
                <a:gd name="T14" fmla="*/ 559 w 1974"/>
                <a:gd name="T15" fmla="*/ 1 h 1104"/>
                <a:gd name="T16" fmla="*/ 693 w 1974"/>
                <a:gd name="T17" fmla="*/ 1 h 1104"/>
                <a:gd name="T18" fmla="*/ 836 w 1974"/>
                <a:gd name="T19" fmla="*/ 1 h 1104"/>
                <a:gd name="T20" fmla="*/ 986 w 1974"/>
                <a:gd name="T21" fmla="*/ 1 h 1104"/>
                <a:gd name="T22" fmla="*/ 1137 w 1974"/>
                <a:gd name="T23" fmla="*/ 1 h 1104"/>
                <a:gd name="T24" fmla="*/ 1281 w 1974"/>
                <a:gd name="T25" fmla="*/ 1 h 1104"/>
                <a:gd name="T26" fmla="*/ 1415 w 1974"/>
                <a:gd name="T27" fmla="*/ 1 h 1104"/>
                <a:gd name="T28" fmla="*/ 1538 w 1974"/>
                <a:gd name="T29" fmla="*/ 1 h 1104"/>
                <a:gd name="T30" fmla="*/ 1650 w 1974"/>
                <a:gd name="T31" fmla="*/ 1 h 1104"/>
                <a:gd name="T32" fmla="*/ 1749 w 1974"/>
                <a:gd name="T33" fmla="*/ 1 h 1104"/>
                <a:gd name="T34" fmla="*/ 1830 w 1974"/>
                <a:gd name="T35" fmla="*/ 1 h 1104"/>
                <a:gd name="T36" fmla="*/ 1896 w 1974"/>
                <a:gd name="T37" fmla="*/ 1 h 1104"/>
                <a:gd name="T38" fmla="*/ 1943 w 1974"/>
                <a:gd name="T39" fmla="*/ 1 h 1104"/>
                <a:gd name="T40" fmla="*/ 1969 w 1974"/>
                <a:gd name="T41" fmla="*/ 1 h 1104"/>
                <a:gd name="T42" fmla="*/ 1973 w 1974"/>
                <a:gd name="T43" fmla="*/ 1 h 1104"/>
                <a:gd name="T44" fmla="*/ 1954 w 1974"/>
                <a:gd name="T45" fmla="*/ 1 h 1104"/>
                <a:gd name="T46" fmla="*/ 1914 w 1974"/>
                <a:gd name="T47" fmla="*/ 1 h 1104"/>
                <a:gd name="T48" fmla="*/ 1855 w 1974"/>
                <a:gd name="T49" fmla="*/ 1 h 1104"/>
                <a:gd name="T50" fmla="*/ 1778 w 1974"/>
                <a:gd name="T51" fmla="*/ 1 h 1104"/>
                <a:gd name="T52" fmla="*/ 1685 w 1974"/>
                <a:gd name="T53" fmla="*/ 1 h 1104"/>
                <a:gd name="T54" fmla="*/ 1577 w 1974"/>
                <a:gd name="T55" fmla="*/ 1 h 1104"/>
                <a:gd name="T56" fmla="*/ 1457 w 1974"/>
                <a:gd name="T57" fmla="*/ 1 h 1104"/>
                <a:gd name="T58" fmla="*/ 1326 w 1974"/>
                <a:gd name="T59" fmla="*/ 1 h 1104"/>
                <a:gd name="T60" fmla="*/ 1185 w 1974"/>
                <a:gd name="T61" fmla="*/ 1 h 1104"/>
                <a:gd name="T62" fmla="*/ 1037 w 1974"/>
                <a:gd name="T63" fmla="*/ 0 h 1104"/>
                <a:gd name="T64" fmla="*/ 885 w 1974"/>
                <a:gd name="T65" fmla="*/ 1 h 1104"/>
                <a:gd name="T66" fmla="*/ 740 w 1974"/>
                <a:gd name="T67" fmla="*/ 1 h 1104"/>
                <a:gd name="T68" fmla="*/ 602 w 1974"/>
                <a:gd name="T69" fmla="*/ 1 h 1104"/>
                <a:gd name="T70" fmla="*/ 475 w 1974"/>
                <a:gd name="T71" fmla="*/ 1 h 1104"/>
                <a:gd name="T72" fmla="*/ 359 w 1974"/>
                <a:gd name="T73" fmla="*/ 1 h 1104"/>
                <a:gd name="T74" fmla="*/ 256 w 1974"/>
                <a:gd name="T75" fmla="*/ 1 h 1104"/>
                <a:gd name="T76" fmla="*/ 168 w 1974"/>
                <a:gd name="T77" fmla="*/ 1 h 1104"/>
                <a:gd name="T78" fmla="*/ 97 w 1974"/>
                <a:gd name="T79" fmla="*/ 1 h 1104"/>
                <a:gd name="T80" fmla="*/ 43 w 1974"/>
                <a:gd name="T81" fmla="*/ 1 h 1104"/>
                <a:gd name="T82" fmla="*/ 11 w 1974"/>
                <a:gd name="T83" fmla="*/ 1 h 1104"/>
                <a:gd name="T84" fmla="*/ 0 w 1974"/>
                <a:gd name="T85" fmla="*/ 1 h 1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74"/>
                <a:gd name="T130" fmla="*/ 0 h 1104"/>
                <a:gd name="T131" fmla="*/ 1974 w 1974"/>
                <a:gd name="T132" fmla="*/ 1104 h 1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74" h="1104">
                  <a:moveTo>
                    <a:pt x="0" y="552"/>
                  </a:moveTo>
                  <a:lnTo>
                    <a:pt x="1" y="580"/>
                  </a:lnTo>
                  <a:lnTo>
                    <a:pt x="5" y="608"/>
                  </a:lnTo>
                  <a:lnTo>
                    <a:pt x="11" y="636"/>
                  </a:lnTo>
                  <a:lnTo>
                    <a:pt x="19" y="662"/>
                  </a:lnTo>
                  <a:lnTo>
                    <a:pt x="30" y="690"/>
                  </a:lnTo>
                  <a:lnTo>
                    <a:pt x="43" y="716"/>
                  </a:lnTo>
                  <a:lnTo>
                    <a:pt x="59" y="742"/>
                  </a:lnTo>
                  <a:lnTo>
                    <a:pt x="77" y="767"/>
                  </a:lnTo>
                  <a:lnTo>
                    <a:pt x="97" y="791"/>
                  </a:lnTo>
                  <a:lnTo>
                    <a:pt x="118" y="815"/>
                  </a:lnTo>
                  <a:lnTo>
                    <a:pt x="142" y="837"/>
                  </a:lnTo>
                  <a:lnTo>
                    <a:pt x="168" y="860"/>
                  </a:lnTo>
                  <a:lnTo>
                    <a:pt x="196" y="882"/>
                  </a:lnTo>
                  <a:lnTo>
                    <a:pt x="225" y="903"/>
                  </a:lnTo>
                  <a:lnTo>
                    <a:pt x="256" y="923"/>
                  </a:lnTo>
                  <a:lnTo>
                    <a:pt x="289" y="942"/>
                  </a:lnTo>
                  <a:lnTo>
                    <a:pt x="322" y="961"/>
                  </a:lnTo>
                  <a:lnTo>
                    <a:pt x="359" y="977"/>
                  </a:lnTo>
                  <a:lnTo>
                    <a:pt x="396" y="994"/>
                  </a:lnTo>
                  <a:lnTo>
                    <a:pt x="434" y="1009"/>
                  </a:lnTo>
                  <a:lnTo>
                    <a:pt x="475" y="1024"/>
                  </a:lnTo>
                  <a:lnTo>
                    <a:pt x="516" y="1037"/>
                  </a:lnTo>
                  <a:lnTo>
                    <a:pt x="559" y="1050"/>
                  </a:lnTo>
                  <a:lnTo>
                    <a:pt x="602" y="1061"/>
                  </a:lnTo>
                  <a:lnTo>
                    <a:pt x="647" y="1071"/>
                  </a:lnTo>
                  <a:lnTo>
                    <a:pt x="693" y="1080"/>
                  </a:lnTo>
                  <a:lnTo>
                    <a:pt x="740" y="1087"/>
                  </a:lnTo>
                  <a:lnTo>
                    <a:pt x="787" y="1093"/>
                  </a:lnTo>
                  <a:lnTo>
                    <a:pt x="836" y="1099"/>
                  </a:lnTo>
                  <a:lnTo>
                    <a:pt x="885" y="1101"/>
                  </a:lnTo>
                  <a:lnTo>
                    <a:pt x="936" y="1104"/>
                  </a:lnTo>
                  <a:lnTo>
                    <a:pt x="986" y="1104"/>
                  </a:lnTo>
                  <a:lnTo>
                    <a:pt x="1037" y="1104"/>
                  </a:lnTo>
                  <a:lnTo>
                    <a:pt x="1087" y="1101"/>
                  </a:lnTo>
                  <a:lnTo>
                    <a:pt x="1137" y="1099"/>
                  </a:lnTo>
                  <a:lnTo>
                    <a:pt x="1185" y="1093"/>
                  </a:lnTo>
                  <a:lnTo>
                    <a:pt x="1233" y="1087"/>
                  </a:lnTo>
                  <a:lnTo>
                    <a:pt x="1281" y="1080"/>
                  </a:lnTo>
                  <a:lnTo>
                    <a:pt x="1326" y="1071"/>
                  </a:lnTo>
                  <a:lnTo>
                    <a:pt x="1370" y="1061"/>
                  </a:lnTo>
                  <a:lnTo>
                    <a:pt x="1415" y="1050"/>
                  </a:lnTo>
                  <a:lnTo>
                    <a:pt x="1457" y="1037"/>
                  </a:lnTo>
                  <a:lnTo>
                    <a:pt x="1499" y="1024"/>
                  </a:lnTo>
                  <a:lnTo>
                    <a:pt x="1538" y="1009"/>
                  </a:lnTo>
                  <a:lnTo>
                    <a:pt x="1577" y="994"/>
                  </a:lnTo>
                  <a:lnTo>
                    <a:pt x="1614" y="977"/>
                  </a:lnTo>
                  <a:lnTo>
                    <a:pt x="1650" y="961"/>
                  </a:lnTo>
                  <a:lnTo>
                    <a:pt x="1685" y="942"/>
                  </a:lnTo>
                  <a:lnTo>
                    <a:pt x="1717" y="923"/>
                  </a:lnTo>
                  <a:lnTo>
                    <a:pt x="1749" y="903"/>
                  </a:lnTo>
                  <a:lnTo>
                    <a:pt x="1778" y="882"/>
                  </a:lnTo>
                  <a:lnTo>
                    <a:pt x="1805" y="860"/>
                  </a:lnTo>
                  <a:lnTo>
                    <a:pt x="1830" y="837"/>
                  </a:lnTo>
                  <a:lnTo>
                    <a:pt x="1855" y="815"/>
                  </a:lnTo>
                  <a:lnTo>
                    <a:pt x="1876" y="791"/>
                  </a:lnTo>
                  <a:lnTo>
                    <a:pt x="1896" y="767"/>
                  </a:lnTo>
                  <a:lnTo>
                    <a:pt x="1914" y="742"/>
                  </a:lnTo>
                  <a:lnTo>
                    <a:pt x="1929" y="716"/>
                  </a:lnTo>
                  <a:lnTo>
                    <a:pt x="1943" y="690"/>
                  </a:lnTo>
                  <a:lnTo>
                    <a:pt x="1954" y="662"/>
                  </a:lnTo>
                  <a:lnTo>
                    <a:pt x="1963" y="636"/>
                  </a:lnTo>
                  <a:lnTo>
                    <a:pt x="1969" y="608"/>
                  </a:lnTo>
                  <a:lnTo>
                    <a:pt x="1973" y="580"/>
                  </a:lnTo>
                  <a:lnTo>
                    <a:pt x="1974" y="552"/>
                  </a:lnTo>
                  <a:lnTo>
                    <a:pt x="1973" y="524"/>
                  </a:lnTo>
                  <a:lnTo>
                    <a:pt x="1969" y="494"/>
                  </a:lnTo>
                  <a:lnTo>
                    <a:pt x="1963" y="468"/>
                  </a:lnTo>
                  <a:lnTo>
                    <a:pt x="1954" y="440"/>
                  </a:lnTo>
                  <a:lnTo>
                    <a:pt x="1943" y="414"/>
                  </a:lnTo>
                  <a:lnTo>
                    <a:pt x="1929" y="388"/>
                  </a:lnTo>
                  <a:lnTo>
                    <a:pt x="1914" y="362"/>
                  </a:lnTo>
                  <a:lnTo>
                    <a:pt x="1896" y="336"/>
                  </a:lnTo>
                  <a:lnTo>
                    <a:pt x="1876" y="311"/>
                  </a:lnTo>
                  <a:lnTo>
                    <a:pt x="1855" y="289"/>
                  </a:lnTo>
                  <a:lnTo>
                    <a:pt x="1830" y="265"/>
                  </a:lnTo>
                  <a:lnTo>
                    <a:pt x="1805" y="242"/>
                  </a:lnTo>
                  <a:lnTo>
                    <a:pt x="1778" y="222"/>
                  </a:lnTo>
                  <a:lnTo>
                    <a:pt x="1749" y="199"/>
                  </a:lnTo>
                  <a:lnTo>
                    <a:pt x="1717" y="181"/>
                  </a:lnTo>
                  <a:lnTo>
                    <a:pt x="1685" y="160"/>
                  </a:lnTo>
                  <a:lnTo>
                    <a:pt x="1650" y="143"/>
                  </a:lnTo>
                  <a:lnTo>
                    <a:pt x="1614" y="125"/>
                  </a:lnTo>
                  <a:lnTo>
                    <a:pt x="1577" y="108"/>
                  </a:lnTo>
                  <a:lnTo>
                    <a:pt x="1538" y="93"/>
                  </a:lnTo>
                  <a:lnTo>
                    <a:pt x="1499" y="78"/>
                  </a:lnTo>
                  <a:lnTo>
                    <a:pt x="1457" y="65"/>
                  </a:lnTo>
                  <a:lnTo>
                    <a:pt x="1415" y="54"/>
                  </a:lnTo>
                  <a:lnTo>
                    <a:pt x="1370" y="43"/>
                  </a:lnTo>
                  <a:lnTo>
                    <a:pt x="1326" y="33"/>
                  </a:lnTo>
                  <a:lnTo>
                    <a:pt x="1281" y="24"/>
                  </a:lnTo>
                  <a:lnTo>
                    <a:pt x="1233" y="17"/>
                  </a:lnTo>
                  <a:lnTo>
                    <a:pt x="1185" y="11"/>
                  </a:lnTo>
                  <a:lnTo>
                    <a:pt x="1137" y="5"/>
                  </a:lnTo>
                  <a:lnTo>
                    <a:pt x="1087" y="2"/>
                  </a:lnTo>
                  <a:lnTo>
                    <a:pt x="1037" y="0"/>
                  </a:lnTo>
                  <a:lnTo>
                    <a:pt x="986" y="0"/>
                  </a:lnTo>
                  <a:lnTo>
                    <a:pt x="936" y="0"/>
                  </a:lnTo>
                  <a:lnTo>
                    <a:pt x="885" y="2"/>
                  </a:lnTo>
                  <a:lnTo>
                    <a:pt x="836" y="5"/>
                  </a:lnTo>
                  <a:lnTo>
                    <a:pt x="787" y="11"/>
                  </a:lnTo>
                  <a:lnTo>
                    <a:pt x="740" y="17"/>
                  </a:lnTo>
                  <a:lnTo>
                    <a:pt x="693" y="24"/>
                  </a:lnTo>
                  <a:lnTo>
                    <a:pt x="647" y="33"/>
                  </a:lnTo>
                  <a:lnTo>
                    <a:pt x="602" y="43"/>
                  </a:lnTo>
                  <a:lnTo>
                    <a:pt x="559" y="54"/>
                  </a:lnTo>
                  <a:lnTo>
                    <a:pt x="516" y="65"/>
                  </a:lnTo>
                  <a:lnTo>
                    <a:pt x="475" y="78"/>
                  </a:lnTo>
                  <a:lnTo>
                    <a:pt x="434" y="93"/>
                  </a:lnTo>
                  <a:lnTo>
                    <a:pt x="396" y="108"/>
                  </a:lnTo>
                  <a:lnTo>
                    <a:pt x="359" y="125"/>
                  </a:lnTo>
                  <a:lnTo>
                    <a:pt x="322" y="143"/>
                  </a:lnTo>
                  <a:lnTo>
                    <a:pt x="289" y="160"/>
                  </a:lnTo>
                  <a:lnTo>
                    <a:pt x="256" y="181"/>
                  </a:lnTo>
                  <a:lnTo>
                    <a:pt x="225" y="199"/>
                  </a:lnTo>
                  <a:lnTo>
                    <a:pt x="196" y="222"/>
                  </a:lnTo>
                  <a:lnTo>
                    <a:pt x="168" y="242"/>
                  </a:lnTo>
                  <a:lnTo>
                    <a:pt x="142" y="265"/>
                  </a:lnTo>
                  <a:lnTo>
                    <a:pt x="118" y="289"/>
                  </a:lnTo>
                  <a:lnTo>
                    <a:pt x="97" y="311"/>
                  </a:lnTo>
                  <a:lnTo>
                    <a:pt x="77" y="336"/>
                  </a:lnTo>
                  <a:lnTo>
                    <a:pt x="59" y="362"/>
                  </a:lnTo>
                  <a:lnTo>
                    <a:pt x="43" y="388"/>
                  </a:lnTo>
                  <a:lnTo>
                    <a:pt x="30" y="414"/>
                  </a:lnTo>
                  <a:lnTo>
                    <a:pt x="19" y="440"/>
                  </a:lnTo>
                  <a:lnTo>
                    <a:pt x="11" y="468"/>
                  </a:lnTo>
                  <a:lnTo>
                    <a:pt x="5" y="494"/>
                  </a:lnTo>
                  <a:lnTo>
                    <a:pt x="1" y="524"/>
                  </a:lnTo>
                  <a:lnTo>
                    <a:pt x="0" y="552"/>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962" name="Freeform 36"/>
            <p:cNvSpPr>
              <a:spLocks noEditPoints="1"/>
            </p:cNvSpPr>
            <p:nvPr/>
          </p:nvSpPr>
          <p:spPr bwMode="auto">
            <a:xfrm>
              <a:off x="2799" y="2360"/>
              <a:ext cx="504" cy="167"/>
            </a:xfrm>
            <a:custGeom>
              <a:avLst/>
              <a:gdLst>
                <a:gd name="T0" fmla="*/ 75 w 504"/>
                <a:gd name="T1" fmla="*/ 1 h 332"/>
                <a:gd name="T2" fmla="*/ 436 w 504"/>
                <a:gd name="T3" fmla="*/ 1 h 332"/>
                <a:gd name="T4" fmla="*/ 428 w 504"/>
                <a:gd name="T5" fmla="*/ 1 h 332"/>
                <a:gd name="T6" fmla="*/ 67 w 504"/>
                <a:gd name="T7" fmla="*/ 1 h 332"/>
                <a:gd name="T8" fmla="*/ 75 w 504"/>
                <a:gd name="T9" fmla="*/ 1 h 332"/>
                <a:gd name="T10" fmla="*/ 73 w 504"/>
                <a:gd name="T11" fmla="*/ 1 h 332"/>
                <a:gd name="T12" fmla="*/ 0 w 504"/>
                <a:gd name="T13" fmla="*/ 1 h 332"/>
                <a:gd name="T14" fmla="*/ 97 w 504"/>
                <a:gd name="T15" fmla="*/ 0 h 332"/>
                <a:gd name="T16" fmla="*/ 73 w 504"/>
                <a:gd name="T17" fmla="*/ 1 h 332"/>
                <a:gd name="T18" fmla="*/ 430 w 504"/>
                <a:gd name="T19" fmla="*/ 1 h 332"/>
                <a:gd name="T20" fmla="*/ 504 w 504"/>
                <a:gd name="T21" fmla="*/ 1 h 332"/>
                <a:gd name="T22" fmla="*/ 406 w 504"/>
                <a:gd name="T23" fmla="*/ 1 h 332"/>
                <a:gd name="T24" fmla="*/ 430 w 504"/>
                <a:gd name="T25" fmla="*/ 1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
                <a:gd name="T40" fmla="*/ 0 h 332"/>
                <a:gd name="T41" fmla="*/ 504 w 504"/>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 h="332">
                  <a:moveTo>
                    <a:pt x="75" y="45"/>
                  </a:moveTo>
                  <a:lnTo>
                    <a:pt x="436" y="235"/>
                  </a:lnTo>
                  <a:lnTo>
                    <a:pt x="428" y="287"/>
                  </a:lnTo>
                  <a:lnTo>
                    <a:pt x="67" y="97"/>
                  </a:lnTo>
                  <a:lnTo>
                    <a:pt x="75" y="45"/>
                  </a:lnTo>
                  <a:close/>
                  <a:moveTo>
                    <a:pt x="73" y="157"/>
                  </a:moveTo>
                  <a:lnTo>
                    <a:pt x="0" y="34"/>
                  </a:lnTo>
                  <a:lnTo>
                    <a:pt x="97" y="0"/>
                  </a:lnTo>
                  <a:lnTo>
                    <a:pt x="73" y="157"/>
                  </a:lnTo>
                  <a:close/>
                  <a:moveTo>
                    <a:pt x="430" y="175"/>
                  </a:moveTo>
                  <a:lnTo>
                    <a:pt x="504" y="298"/>
                  </a:lnTo>
                  <a:lnTo>
                    <a:pt x="406" y="332"/>
                  </a:lnTo>
                  <a:lnTo>
                    <a:pt x="430" y="175"/>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3" name="Freeform 37"/>
            <p:cNvSpPr>
              <a:spLocks noEditPoints="1"/>
            </p:cNvSpPr>
            <p:nvPr/>
          </p:nvSpPr>
          <p:spPr bwMode="auto">
            <a:xfrm>
              <a:off x="1995" y="2373"/>
              <a:ext cx="439" cy="185"/>
            </a:xfrm>
            <a:custGeom>
              <a:avLst/>
              <a:gdLst>
                <a:gd name="T0" fmla="*/ 378 w 439"/>
                <a:gd name="T1" fmla="*/ 0 h 371"/>
                <a:gd name="T2" fmla="*/ 72 w 439"/>
                <a:gd name="T3" fmla="*/ 0 h 371"/>
                <a:gd name="T4" fmla="*/ 61 w 439"/>
                <a:gd name="T5" fmla="*/ 0 h 371"/>
                <a:gd name="T6" fmla="*/ 366 w 439"/>
                <a:gd name="T7" fmla="*/ 0 h 371"/>
                <a:gd name="T8" fmla="*/ 378 w 439"/>
                <a:gd name="T9" fmla="*/ 0 h 371"/>
                <a:gd name="T10" fmla="*/ 341 w 439"/>
                <a:gd name="T11" fmla="*/ 0 h 371"/>
                <a:gd name="T12" fmla="*/ 439 w 439"/>
                <a:gd name="T13" fmla="*/ 0 h 371"/>
                <a:gd name="T14" fmla="*/ 376 w 439"/>
                <a:gd name="T15" fmla="*/ 0 h 371"/>
                <a:gd name="T16" fmla="*/ 341 w 439"/>
                <a:gd name="T17" fmla="*/ 0 h 371"/>
                <a:gd name="T18" fmla="*/ 98 w 439"/>
                <a:gd name="T19" fmla="*/ 0 h 371"/>
                <a:gd name="T20" fmla="*/ 0 w 439"/>
                <a:gd name="T21" fmla="*/ 0 h 371"/>
                <a:gd name="T22" fmla="*/ 63 w 439"/>
                <a:gd name="T23" fmla="*/ 0 h 371"/>
                <a:gd name="T24" fmla="*/ 98 w 439"/>
                <a:gd name="T25" fmla="*/ 0 h 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371"/>
                <a:gd name="T41" fmla="*/ 439 w 439"/>
                <a:gd name="T42" fmla="*/ 371 h 3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371">
                  <a:moveTo>
                    <a:pt x="378" y="88"/>
                  </a:moveTo>
                  <a:lnTo>
                    <a:pt x="72" y="332"/>
                  </a:lnTo>
                  <a:lnTo>
                    <a:pt x="61" y="282"/>
                  </a:lnTo>
                  <a:lnTo>
                    <a:pt x="366" y="39"/>
                  </a:lnTo>
                  <a:lnTo>
                    <a:pt x="378" y="88"/>
                  </a:lnTo>
                  <a:close/>
                  <a:moveTo>
                    <a:pt x="341" y="0"/>
                  </a:moveTo>
                  <a:lnTo>
                    <a:pt x="439" y="10"/>
                  </a:lnTo>
                  <a:lnTo>
                    <a:pt x="376" y="149"/>
                  </a:lnTo>
                  <a:lnTo>
                    <a:pt x="341" y="0"/>
                  </a:lnTo>
                  <a:close/>
                  <a:moveTo>
                    <a:pt x="98" y="371"/>
                  </a:moveTo>
                  <a:lnTo>
                    <a:pt x="0" y="360"/>
                  </a:lnTo>
                  <a:lnTo>
                    <a:pt x="63" y="222"/>
                  </a:lnTo>
                  <a:lnTo>
                    <a:pt x="98" y="371"/>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4" name="Freeform 38"/>
            <p:cNvSpPr>
              <a:spLocks noEditPoints="1"/>
            </p:cNvSpPr>
            <p:nvPr/>
          </p:nvSpPr>
          <p:spPr bwMode="auto">
            <a:xfrm>
              <a:off x="1995" y="2094"/>
              <a:ext cx="279" cy="104"/>
            </a:xfrm>
            <a:custGeom>
              <a:avLst/>
              <a:gdLst>
                <a:gd name="T0" fmla="*/ 204 w 279"/>
                <a:gd name="T1" fmla="*/ 0 h 209"/>
                <a:gd name="T2" fmla="*/ 67 w 279"/>
                <a:gd name="T3" fmla="*/ 0 h 209"/>
                <a:gd name="T4" fmla="*/ 74 w 279"/>
                <a:gd name="T5" fmla="*/ 0 h 209"/>
                <a:gd name="T6" fmla="*/ 211 w 279"/>
                <a:gd name="T7" fmla="*/ 0 h 209"/>
                <a:gd name="T8" fmla="*/ 204 w 279"/>
                <a:gd name="T9" fmla="*/ 0 h 209"/>
                <a:gd name="T10" fmla="*/ 204 w 279"/>
                <a:gd name="T11" fmla="*/ 0 h 209"/>
                <a:gd name="T12" fmla="*/ 279 w 279"/>
                <a:gd name="T13" fmla="*/ 0 h 209"/>
                <a:gd name="T14" fmla="*/ 182 w 279"/>
                <a:gd name="T15" fmla="*/ 0 h 209"/>
                <a:gd name="T16" fmla="*/ 204 w 279"/>
                <a:gd name="T17" fmla="*/ 0 h 209"/>
                <a:gd name="T18" fmla="*/ 73 w 279"/>
                <a:gd name="T19" fmla="*/ 0 h 209"/>
                <a:gd name="T20" fmla="*/ 0 w 279"/>
                <a:gd name="T21" fmla="*/ 0 h 209"/>
                <a:gd name="T22" fmla="*/ 97 w 279"/>
                <a:gd name="T23" fmla="*/ 0 h 209"/>
                <a:gd name="T24" fmla="*/ 73 w 279"/>
                <a:gd name="T25" fmla="*/ 0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9"/>
                <a:gd name="T40" fmla="*/ 0 h 209"/>
                <a:gd name="T41" fmla="*/ 279 w 279"/>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9" h="209">
                  <a:moveTo>
                    <a:pt x="204" y="165"/>
                  </a:moveTo>
                  <a:lnTo>
                    <a:pt x="67" y="97"/>
                  </a:lnTo>
                  <a:lnTo>
                    <a:pt x="74" y="45"/>
                  </a:lnTo>
                  <a:lnTo>
                    <a:pt x="211" y="112"/>
                  </a:lnTo>
                  <a:lnTo>
                    <a:pt x="204" y="165"/>
                  </a:lnTo>
                  <a:close/>
                  <a:moveTo>
                    <a:pt x="204" y="53"/>
                  </a:moveTo>
                  <a:lnTo>
                    <a:pt x="279" y="172"/>
                  </a:lnTo>
                  <a:lnTo>
                    <a:pt x="182" y="209"/>
                  </a:lnTo>
                  <a:lnTo>
                    <a:pt x="204" y="53"/>
                  </a:lnTo>
                  <a:close/>
                  <a:moveTo>
                    <a:pt x="73" y="157"/>
                  </a:moveTo>
                  <a:lnTo>
                    <a:pt x="0" y="38"/>
                  </a:lnTo>
                  <a:lnTo>
                    <a:pt x="97" y="0"/>
                  </a:lnTo>
                  <a:lnTo>
                    <a:pt x="73" y="157"/>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5" name="Freeform 39"/>
            <p:cNvSpPr>
              <a:spLocks noEditPoints="1"/>
            </p:cNvSpPr>
            <p:nvPr/>
          </p:nvSpPr>
          <p:spPr bwMode="auto">
            <a:xfrm>
              <a:off x="2989" y="2110"/>
              <a:ext cx="250" cy="115"/>
            </a:xfrm>
            <a:custGeom>
              <a:avLst/>
              <a:gdLst>
                <a:gd name="T0" fmla="*/ 60 w 250"/>
                <a:gd name="T1" fmla="*/ 1 h 229"/>
                <a:gd name="T2" fmla="*/ 177 w 250"/>
                <a:gd name="T3" fmla="*/ 1 h 229"/>
                <a:gd name="T4" fmla="*/ 190 w 250"/>
                <a:gd name="T5" fmla="*/ 1 h 229"/>
                <a:gd name="T6" fmla="*/ 73 w 250"/>
                <a:gd name="T7" fmla="*/ 1 h 229"/>
                <a:gd name="T8" fmla="*/ 60 w 250"/>
                <a:gd name="T9" fmla="*/ 1 h 229"/>
                <a:gd name="T10" fmla="*/ 99 w 250"/>
                <a:gd name="T11" fmla="*/ 1 h 229"/>
                <a:gd name="T12" fmla="*/ 0 w 250"/>
                <a:gd name="T13" fmla="*/ 1 h 229"/>
                <a:gd name="T14" fmla="*/ 61 w 250"/>
                <a:gd name="T15" fmla="*/ 1 h 229"/>
                <a:gd name="T16" fmla="*/ 99 w 250"/>
                <a:gd name="T17" fmla="*/ 1 h 229"/>
                <a:gd name="T18" fmla="*/ 151 w 250"/>
                <a:gd name="T19" fmla="*/ 0 h 229"/>
                <a:gd name="T20" fmla="*/ 250 w 250"/>
                <a:gd name="T21" fmla="*/ 1 h 229"/>
                <a:gd name="T22" fmla="*/ 189 w 250"/>
                <a:gd name="T23" fmla="*/ 1 h 229"/>
                <a:gd name="T24" fmla="*/ 151 w 250"/>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29"/>
                <a:gd name="T41" fmla="*/ 250 w 250"/>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29">
                  <a:moveTo>
                    <a:pt x="60" y="142"/>
                  </a:moveTo>
                  <a:lnTo>
                    <a:pt x="177" y="37"/>
                  </a:lnTo>
                  <a:lnTo>
                    <a:pt x="190" y="88"/>
                  </a:lnTo>
                  <a:lnTo>
                    <a:pt x="73" y="192"/>
                  </a:lnTo>
                  <a:lnTo>
                    <a:pt x="60" y="142"/>
                  </a:lnTo>
                  <a:close/>
                  <a:moveTo>
                    <a:pt x="99" y="229"/>
                  </a:moveTo>
                  <a:lnTo>
                    <a:pt x="0" y="226"/>
                  </a:lnTo>
                  <a:lnTo>
                    <a:pt x="61" y="82"/>
                  </a:lnTo>
                  <a:lnTo>
                    <a:pt x="99" y="229"/>
                  </a:lnTo>
                  <a:close/>
                  <a:moveTo>
                    <a:pt x="151" y="0"/>
                  </a:moveTo>
                  <a:lnTo>
                    <a:pt x="250" y="4"/>
                  </a:lnTo>
                  <a:lnTo>
                    <a:pt x="189" y="147"/>
                  </a:lnTo>
                  <a:lnTo>
                    <a:pt x="151" y="0"/>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69" name="Rectangle 43"/>
            <p:cNvSpPr>
              <a:spLocks noChangeArrowheads="1"/>
            </p:cNvSpPr>
            <p:nvPr/>
          </p:nvSpPr>
          <p:spPr bwMode="auto">
            <a:xfrm>
              <a:off x="1810" y="1990"/>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Ｐ</a:t>
              </a:r>
              <a:endParaRPr lang="ja-JP" altLang="en-US" sz="1800"/>
            </a:p>
          </p:txBody>
        </p:sp>
        <p:sp>
          <p:nvSpPr>
            <p:cNvPr id="252970" name="Rectangle 44"/>
            <p:cNvSpPr>
              <a:spLocks noChangeArrowheads="1"/>
            </p:cNvSpPr>
            <p:nvPr/>
          </p:nvSpPr>
          <p:spPr bwMode="auto">
            <a:xfrm>
              <a:off x="1878" y="250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Ａ</a:t>
              </a:r>
              <a:endParaRPr lang="ja-JP" altLang="en-US" sz="1800"/>
            </a:p>
          </p:txBody>
        </p:sp>
        <p:sp>
          <p:nvSpPr>
            <p:cNvPr id="252971" name="Rectangle 45"/>
            <p:cNvSpPr>
              <a:spLocks noChangeArrowheads="1"/>
            </p:cNvSpPr>
            <p:nvPr/>
          </p:nvSpPr>
          <p:spPr bwMode="auto">
            <a:xfrm>
              <a:off x="3345" y="2495"/>
              <a:ext cx="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Ｃ</a:t>
              </a:r>
              <a:endParaRPr lang="ja-JP" altLang="en-US" sz="1800"/>
            </a:p>
          </p:txBody>
        </p:sp>
        <p:sp>
          <p:nvSpPr>
            <p:cNvPr id="252972" name="Rectangle 46"/>
            <p:cNvSpPr>
              <a:spLocks noChangeArrowheads="1"/>
            </p:cNvSpPr>
            <p:nvPr/>
          </p:nvSpPr>
          <p:spPr bwMode="auto">
            <a:xfrm>
              <a:off x="3277" y="1983"/>
              <a:ext cx="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Ｄ</a:t>
              </a:r>
              <a:endParaRPr lang="ja-JP" altLang="en-US" sz="1800"/>
            </a:p>
          </p:txBody>
        </p:sp>
        <p:sp>
          <p:nvSpPr>
            <p:cNvPr id="252973" name="Freeform 47"/>
            <p:cNvSpPr>
              <a:spLocks noEditPoints="1"/>
            </p:cNvSpPr>
            <p:nvPr/>
          </p:nvSpPr>
          <p:spPr bwMode="auto">
            <a:xfrm>
              <a:off x="1915" y="1343"/>
              <a:ext cx="548" cy="705"/>
            </a:xfrm>
            <a:custGeom>
              <a:avLst/>
              <a:gdLst>
                <a:gd name="T0" fmla="*/ 507 w 548"/>
                <a:gd name="T1" fmla="*/ 0 h 1411"/>
                <a:gd name="T2" fmla="*/ 510 w 548"/>
                <a:gd name="T3" fmla="*/ 0 h 1411"/>
                <a:gd name="T4" fmla="*/ 497 w 548"/>
                <a:gd name="T5" fmla="*/ 0 h 1411"/>
                <a:gd name="T6" fmla="*/ 481 w 548"/>
                <a:gd name="T7" fmla="*/ 0 h 1411"/>
                <a:gd name="T8" fmla="*/ 491 w 548"/>
                <a:gd name="T9" fmla="*/ 0 h 1411"/>
                <a:gd name="T10" fmla="*/ 448 w 548"/>
                <a:gd name="T11" fmla="*/ 0 h 1411"/>
                <a:gd name="T12" fmla="*/ 452 w 548"/>
                <a:gd name="T13" fmla="*/ 0 h 1411"/>
                <a:gd name="T14" fmla="*/ 438 w 548"/>
                <a:gd name="T15" fmla="*/ 0 h 1411"/>
                <a:gd name="T16" fmla="*/ 422 w 548"/>
                <a:gd name="T17" fmla="*/ 0 h 1411"/>
                <a:gd name="T18" fmla="*/ 432 w 548"/>
                <a:gd name="T19" fmla="*/ 0 h 1411"/>
                <a:gd name="T20" fmla="*/ 389 w 548"/>
                <a:gd name="T21" fmla="*/ 0 h 1411"/>
                <a:gd name="T22" fmla="*/ 393 w 548"/>
                <a:gd name="T23" fmla="*/ 0 h 1411"/>
                <a:gd name="T24" fmla="*/ 379 w 548"/>
                <a:gd name="T25" fmla="*/ 0 h 1411"/>
                <a:gd name="T26" fmla="*/ 364 w 548"/>
                <a:gd name="T27" fmla="*/ 0 h 1411"/>
                <a:gd name="T28" fmla="*/ 373 w 548"/>
                <a:gd name="T29" fmla="*/ 0 h 1411"/>
                <a:gd name="T30" fmla="*/ 330 w 548"/>
                <a:gd name="T31" fmla="*/ 0 h 1411"/>
                <a:gd name="T32" fmla="*/ 333 w 548"/>
                <a:gd name="T33" fmla="*/ 0 h 1411"/>
                <a:gd name="T34" fmla="*/ 320 w 548"/>
                <a:gd name="T35" fmla="*/ 0 h 1411"/>
                <a:gd name="T36" fmla="*/ 304 w 548"/>
                <a:gd name="T37" fmla="*/ 0 h 1411"/>
                <a:gd name="T38" fmla="*/ 314 w 548"/>
                <a:gd name="T39" fmla="*/ 0 h 1411"/>
                <a:gd name="T40" fmla="*/ 271 w 548"/>
                <a:gd name="T41" fmla="*/ 0 h 1411"/>
                <a:gd name="T42" fmla="*/ 275 w 548"/>
                <a:gd name="T43" fmla="*/ 0 h 1411"/>
                <a:gd name="T44" fmla="*/ 262 w 548"/>
                <a:gd name="T45" fmla="*/ 0 h 1411"/>
                <a:gd name="T46" fmla="*/ 245 w 548"/>
                <a:gd name="T47" fmla="*/ 0 h 1411"/>
                <a:gd name="T48" fmla="*/ 256 w 548"/>
                <a:gd name="T49" fmla="*/ 0 h 1411"/>
                <a:gd name="T50" fmla="*/ 212 w 548"/>
                <a:gd name="T51" fmla="*/ 0 h 1411"/>
                <a:gd name="T52" fmla="*/ 216 w 548"/>
                <a:gd name="T53" fmla="*/ 0 h 1411"/>
                <a:gd name="T54" fmla="*/ 202 w 548"/>
                <a:gd name="T55" fmla="*/ 0 h 1411"/>
                <a:gd name="T56" fmla="*/ 187 w 548"/>
                <a:gd name="T57" fmla="*/ 0 h 1411"/>
                <a:gd name="T58" fmla="*/ 196 w 548"/>
                <a:gd name="T59" fmla="*/ 0 h 1411"/>
                <a:gd name="T60" fmla="*/ 153 w 548"/>
                <a:gd name="T61" fmla="*/ 0 h 1411"/>
                <a:gd name="T62" fmla="*/ 157 w 548"/>
                <a:gd name="T63" fmla="*/ 0 h 1411"/>
                <a:gd name="T64" fmla="*/ 143 w 548"/>
                <a:gd name="T65" fmla="*/ 0 h 1411"/>
                <a:gd name="T66" fmla="*/ 127 w 548"/>
                <a:gd name="T67" fmla="*/ 0 h 1411"/>
                <a:gd name="T68" fmla="*/ 137 w 548"/>
                <a:gd name="T69" fmla="*/ 0 h 1411"/>
                <a:gd name="T70" fmla="*/ 94 w 548"/>
                <a:gd name="T71" fmla="*/ 0 h 1411"/>
                <a:gd name="T72" fmla="*/ 98 w 548"/>
                <a:gd name="T73" fmla="*/ 0 h 1411"/>
                <a:gd name="T74" fmla="*/ 85 w 548"/>
                <a:gd name="T75" fmla="*/ 0 h 1411"/>
                <a:gd name="T76" fmla="*/ 68 w 548"/>
                <a:gd name="T77" fmla="*/ 0 h 1411"/>
                <a:gd name="T78" fmla="*/ 79 w 548"/>
                <a:gd name="T79" fmla="*/ 0 h 1411"/>
                <a:gd name="T80" fmla="*/ 35 w 548"/>
                <a:gd name="T81" fmla="*/ 0 h 1411"/>
                <a:gd name="T82" fmla="*/ 39 w 548"/>
                <a:gd name="T83" fmla="*/ 0 h 1411"/>
                <a:gd name="T84" fmla="*/ 25 w 548"/>
                <a:gd name="T85" fmla="*/ 0 h 1411"/>
                <a:gd name="T86" fmla="*/ 548 w 548"/>
                <a:gd name="T87" fmla="*/ 0 h 1411"/>
                <a:gd name="T88" fmla="*/ 49 w 548"/>
                <a:gd name="T89" fmla="*/ 0 h 1411"/>
                <a:gd name="T90" fmla="*/ 49 w 548"/>
                <a:gd name="T91" fmla="*/ 0 h 14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411"/>
                <a:gd name="T140" fmla="*/ 548 w 548"/>
                <a:gd name="T141" fmla="*/ 1411 h 14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411">
                  <a:moveTo>
                    <a:pt x="530" y="71"/>
                  </a:moveTo>
                  <a:lnTo>
                    <a:pt x="520" y="97"/>
                  </a:lnTo>
                  <a:lnTo>
                    <a:pt x="507" y="79"/>
                  </a:lnTo>
                  <a:lnTo>
                    <a:pt x="516" y="54"/>
                  </a:lnTo>
                  <a:lnTo>
                    <a:pt x="530" y="71"/>
                  </a:lnTo>
                  <a:close/>
                  <a:moveTo>
                    <a:pt x="510" y="122"/>
                  </a:moveTo>
                  <a:lnTo>
                    <a:pt x="501" y="148"/>
                  </a:lnTo>
                  <a:lnTo>
                    <a:pt x="487" y="129"/>
                  </a:lnTo>
                  <a:lnTo>
                    <a:pt x="497" y="105"/>
                  </a:lnTo>
                  <a:lnTo>
                    <a:pt x="510" y="122"/>
                  </a:lnTo>
                  <a:close/>
                  <a:moveTo>
                    <a:pt x="491" y="172"/>
                  </a:moveTo>
                  <a:lnTo>
                    <a:pt x="481" y="198"/>
                  </a:lnTo>
                  <a:lnTo>
                    <a:pt x="468" y="179"/>
                  </a:lnTo>
                  <a:lnTo>
                    <a:pt x="477" y="155"/>
                  </a:lnTo>
                  <a:lnTo>
                    <a:pt x="491" y="172"/>
                  </a:lnTo>
                  <a:close/>
                  <a:moveTo>
                    <a:pt x="472" y="224"/>
                  </a:moveTo>
                  <a:lnTo>
                    <a:pt x="462" y="248"/>
                  </a:lnTo>
                  <a:lnTo>
                    <a:pt x="448" y="230"/>
                  </a:lnTo>
                  <a:lnTo>
                    <a:pt x="458" y="206"/>
                  </a:lnTo>
                  <a:lnTo>
                    <a:pt x="472" y="224"/>
                  </a:lnTo>
                  <a:close/>
                  <a:moveTo>
                    <a:pt x="452" y="275"/>
                  </a:moveTo>
                  <a:lnTo>
                    <a:pt x="441" y="299"/>
                  </a:lnTo>
                  <a:lnTo>
                    <a:pt x="428" y="280"/>
                  </a:lnTo>
                  <a:lnTo>
                    <a:pt x="438" y="256"/>
                  </a:lnTo>
                  <a:lnTo>
                    <a:pt x="452" y="275"/>
                  </a:lnTo>
                  <a:close/>
                  <a:moveTo>
                    <a:pt x="432" y="325"/>
                  </a:moveTo>
                  <a:lnTo>
                    <a:pt x="422" y="349"/>
                  </a:lnTo>
                  <a:lnTo>
                    <a:pt x="408" y="332"/>
                  </a:lnTo>
                  <a:lnTo>
                    <a:pt x="418" y="306"/>
                  </a:lnTo>
                  <a:lnTo>
                    <a:pt x="432" y="325"/>
                  </a:lnTo>
                  <a:close/>
                  <a:moveTo>
                    <a:pt x="412" y="375"/>
                  </a:moveTo>
                  <a:lnTo>
                    <a:pt x="402" y="400"/>
                  </a:lnTo>
                  <a:lnTo>
                    <a:pt x="389" y="383"/>
                  </a:lnTo>
                  <a:lnTo>
                    <a:pt x="399" y="357"/>
                  </a:lnTo>
                  <a:lnTo>
                    <a:pt x="412" y="375"/>
                  </a:lnTo>
                  <a:close/>
                  <a:moveTo>
                    <a:pt x="393" y="426"/>
                  </a:moveTo>
                  <a:lnTo>
                    <a:pt x="383" y="450"/>
                  </a:lnTo>
                  <a:lnTo>
                    <a:pt x="370" y="433"/>
                  </a:lnTo>
                  <a:lnTo>
                    <a:pt x="379" y="407"/>
                  </a:lnTo>
                  <a:lnTo>
                    <a:pt x="393" y="426"/>
                  </a:lnTo>
                  <a:close/>
                  <a:moveTo>
                    <a:pt x="373" y="476"/>
                  </a:moveTo>
                  <a:lnTo>
                    <a:pt x="364" y="500"/>
                  </a:lnTo>
                  <a:lnTo>
                    <a:pt x="350" y="484"/>
                  </a:lnTo>
                  <a:lnTo>
                    <a:pt x="360" y="457"/>
                  </a:lnTo>
                  <a:lnTo>
                    <a:pt x="373" y="476"/>
                  </a:lnTo>
                  <a:close/>
                  <a:moveTo>
                    <a:pt x="354" y="526"/>
                  </a:moveTo>
                  <a:lnTo>
                    <a:pt x="343" y="553"/>
                  </a:lnTo>
                  <a:lnTo>
                    <a:pt x="330" y="534"/>
                  </a:lnTo>
                  <a:lnTo>
                    <a:pt x="339" y="508"/>
                  </a:lnTo>
                  <a:lnTo>
                    <a:pt x="354" y="526"/>
                  </a:lnTo>
                  <a:close/>
                  <a:moveTo>
                    <a:pt x="333" y="577"/>
                  </a:moveTo>
                  <a:lnTo>
                    <a:pt x="324" y="603"/>
                  </a:lnTo>
                  <a:lnTo>
                    <a:pt x="310" y="584"/>
                  </a:lnTo>
                  <a:lnTo>
                    <a:pt x="320" y="558"/>
                  </a:lnTo>
                  <a:lnTo>
                    <a:pt x="333" y="577"/>
                  </a:lnTo>
                  <a:close/>
                  <a:moveTo>
                    <a:pt x="314" y="627"/>
                  </a:moveTo>
                  <a:lnTo>
                    <a:pt x="304" y="653"/>
                  </a:lnTo>
                  <a:lnTo>
                    <a:pt x="291" y="635"/>
                  </a:lnTo>
                  <a:lnTo>
                    <a:pt x="300" y="609"/>
                  </a:lnTo>
                  <a:lnTo>
                    <a:pt x="314" y="627"/>
                  </a:lnTo>
                  <a:close/>
                  <a:moveTo>
                    <a:pt x="295" y="678"/>
                  </a:moveTo>
                  <a:lnTo>
                    <a:pt x="285" y="704"/>
                  </a:lnTo>
                  <a:lnTo>
                    <a:pt x="271" y="685"/>
                  </a:lnTo>
                  <a:lnTo>
                    <a:pt x="281" y="661"/>
                  </a:lnTo>
                  <a:lnTo>
                    <a:pt x="295" y="678"/>
                  </a:lnTo>
                  <a:close/>
                  <a:moveTo>
                    <a:pt x="275" y="728"/>
                  </a:moveTo>
                  <a:lnTo>
                    <a:pt x="265" y="754"/>
                  </a:lnTo>
                  <a:lnTo>
                    <a:pt x="251" y="735"/>
                  </a:lnTo>
                  <a:lnTo>
                    <a:pt x="262" y="711"/>
                  </a:lnTo>
                  <a:lnTo>
                    <a:pt x="275" y="728"/>
                  </a:lnTo>
                  <a:close/>
                  <a:moveTo>
                    <a:pt x="256" y="778"/>
                  </a:moveTo>
                  <a:lnTo>
                    <a:pt x="245" y="805"/>
                  </a:lnTo>
                  <a:lnTo>
                    <a:pt x="231" y="786"/>
                  </a:lnTo>
                  <a:lnTo>
                    <a:pt x="241" y="762"/>
                  </a:lnTo>
                  <a:lnTo>
                    <a:pt x="256" y="778"/>
                  </a:lnTo>
                  <a:close/>
                  <a:moveTo>
                    <a:pt x="235" y="831"/>
                  </a:moveTo>
                  <a:lnTo>
                    <a:pt x="226" y="855"/>
                  </a:lnTo>
                  <a:lnTo>
                    <a:pt x="212" y="836"/>
                  </a:lnTo>
                  <a:lnTo>
                    <a:pt x="222" y="812"/>
                  </a:lnTo>
                  <a:lnTo>
                    <a:pt x="235" y="831"/>
                  </a:lnTo>
                  <a:close/>
                  <a:moveTo>
                    <a:pt x="216" y="881"/>
                  </a:moveTo>
                  <a:lnTo>
                    <a:pt x="206" y="905"/>
                  </a:lnTo>
                  <a:lnTo>
                    <a:pt x="193" y="887"/>
                  </a:lnTo>
                  <a:lnTo>
                    <a:pt x="202" y="862"/>
                  </a:lnTo>
                  <a:lnTo>
                    <a:pt x="216" y="881"/>
                  </a:lnTo>
                  <a:close/>
                  <a:moveTo>
                    <a:pt x="196" y="931"/>
                  </a:moveTo>
                  <a:lnTo>
                    <a:pt x="187" y="956"/>
                  </a:lnTo>
                  <a:lnTo>
                    <a:pt x="173" y="937"/>
                  </a:lnTo>
                  <a:lnTo>
                    <a:pt x="183" y="913"/>
                  </a:lnTo>
                  <a:lnTo>
                    <a:pt x="196" y="931"/>
                  </a:lnTo>
                  <a:close/>
                  <a:moveTo>
                    <a:pt x="177" y="982"/>
                  </a:moveTo>
                  <a:lnTo>
                    <a:pt x="167" y="1006"/>
                  </a:lnTo>
                  <a:lnTo>
                    <a:pt x="153" y="989"/>
                  </a:lnTo>
                  <a:lnTo>
                    <a:pt x="163" y="963"/>
                  </a:lnTo>
                  <a:lnTo>
                    <a:pt x="177" y="982"/>
                  </a:lnTo>
                  <a:close/>
                  <a:moveTo>
                    <a:pt x="157" y="1032"/>
                  </a:moveTo>
                  <a:lnTo>
                    <a:pt x="147" y="1056"/>
                  </a:lnTo>
                  <a:lnTo>
                    <a:pt x="133" y="1040"/>
                  </a:lnTo>
                  <a:lnTo>
                    <a:pt x="143" y="1013"/>
                  </a:lnTo>
                  <a:lnTo>
                    <a:pt x="157" y="1032"/>
                  </a:lnTo>
                  <a:close/>
                  <a:moveTo>
                    <a:pt x="137" y="1083"/>
                  </a:moveTo>
                  <a:lnTo>
                    <a:pt x="127" y="1107"/>
                  </a:lnTo>
                  <a:lnTo>
                    <a:pt x="114" y="1090"/>
                  </a:lnTo>
                  <a:lnTo>
                    <a:pt x="124" y="1064"/>
                  </a:lnTo>
                  <a:lnTo>
                    <a:pt x="137" y="1083"/>
                  </a:lnTo>
                  <a:close/>
                  <a:moveTo>
                    <a:pt x="118" y="1133"/>
                  </a:moveTo>
                  <a:lnTo>
                    <a:pt x="108" y="1159"/>
                  </a:lnTo>
                  <a:lnTo>
                    <a:pt x="94" y="1140"/>
                  </a:lnTo>
                  <a:lnTo>
                    <a:pt x="104" y="1114"/>
                  </a:lnTo>
                  <a:lnTo>
                    <a:pt x="118" y="1133"/>
                  </a:lnTo>
                  <a:close/>
                  <a:moveTo>
                    <a:pt x="98" y="1183"/>
                  </a:moveTo>
                  <a:lnTo>
                    <a:pt x="89" y="1209"/>
                  </a:lnTo>
                  <a:lnTo>
                    <a:pt x="75" y="1191"/>
                  </a:lnTo>
                  <a:lnTo>
                    <a:pt x="85" y="1165"/>
                  </a:lnTo>
                  <a:lnTo>
                    <a:pt x="98" y="1183"/>
                  </a:lnTo>
                  <a:close/>
                  <a:moveTo>
                    <a:pt x="79" y="1234"/>
                  </a:moveTo>
                  <a:lnTo>
                    <a:pt x="68" y="1260"/>
                  </a:lnTo>
                  <a:lnTo>
                    <a:pt x="55" y="1241"/>
                  </a:lnTo>
                  <a:lnTo>
                    <a:pt x="64" y="1215"/>
                  </a:lnTo>
                  <a:lnTo>
                    <a:pt x="79" y="1234"/>
                  </a:lnTo>
                  <a:close/>
                  <a:moveTo>
                    <a:pt x="58" y="1284"/>
                  </a:moveTo>
                  <a:lnTo>
                    <a:pt x="49" y="1310"/>
                  </a:lnTo>
                  <a:lnTo>
                    <a:pt x="35" y="1291"/>
                  </a:lnTo>
                  <a:lnTo>
                    <a:pt x="45" y="1267"/>
                  </a:lnTo>
                  <a:lnTo>
                    <a:pt x="58" y="1284"/>
                  </a:lnTo>
                  <a:close/>
                  <a:moveTo>
                    <a:pt x="39" y="1334"/>
                  </a:moveTo>
                  <a:lnTo>
                    <a:pt x="31" y="1357"/>
                  </a:lnTo>
                  <a:lnTo>
                    <a:pt x="17" y="1338"/>
                  </a:lnTo>
                  <a:lnTo>
                    <a:pt x="25" y="1318"/>
                  </a:lnTo>
                  <a:lnTo>
                    <a:pt x="39" y="1334"/>
                  </a:lnTo>
                  <a:close/>
                  <a:moveTo>
                    <a:pt x="498" y="49"/>
                  </a:moveTo>
                  <a:lnTo>
                    <a:pt x="548" y="0"/>
                  </a:lnTo>
                  <a:lnTo>
                    <a:pt x="539" y="103"/>
                  </a:lnTo>
                  <a:lnTo>
                    <a:pt x="498" y="49"/>
                  </a:lnTo>
                  <a:close/>
                  <a:moveTo>
                    <a:pt x="49" y="1362"/>
                  </a:moveTo>
                  <a:lnTo>
                    <a:pt x="0" y="1411"/>
                  </a:lnTo>
                  <a:lnTo>
                    <a:pt x="8" y="1308"/>
                  </a:lnTo>
                  <a:lnTo>
                    <a:pt x="49" y="1362"/>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4" name="Freeform 48"/>
            <p:cNvSpPr>
              <a:spLocks noEditPoints="1"/>
            </p:cNvSpPr>
            <p:nvPr/>
          </p:nvSpPr>
          <p:spPr bwMode="auto">
            <a:xfrm>
              <a:off x="2764" y="1343"/>
              <a:ext cx="520" cy="661"/>
            </a:xfrm>
            <a:custGeom>
              <a:avLst/>
              <a:gdLst>
                <a:gd name="T0" fmla="*/ 28 w 520"/>
                <a:gd name="T1" fmla="*/ 0 h 1323"/>
                <a:gd name="T2" fmla="*/ 51 w 520"/>
                <a:gd name="T3" fmla="*/ 0 h 1323"/>
                <a:gd name="T4" fmla="*/ 38 w 520"/>
                <a:gd name="T5" fmla="*/ 0 h 1323"/>
                <a:gd name="T6" fmla="*/ 81 w 520"/>
                <a:gd name="T7" fmla="*/ 0 h 1323"/>
                <a:gd name="T8" fmla="*/ 72 w 520"/>
                <a:gd name="T9" fmla="*/ 0 h 1323"/>
                <a:gd name="T10" fmla="*/ 87 w 520"/>
                <a:gd name="T11" fmla="*/ 0 h 1323"/>
                <a:gd name="T12" fmla="*/ 111 w 520"/>
                <a:gd name="T13" fmla="*/ 0 h 1323"/>
                <a:gd name="T14" fmla="*/ 97 w 520"/>
                <a:gd name="T15" fmla="*/ 0 h 1323"/>
                <a:gd name="T16" fmla="*/ 140 w 520"/>
                <a:gd name="T17" fmla="*/ 0 h 1323"/>
                <a:gd name="T18" fmla="*/ 130 w 520"/>
                <a:gd name="T19" fmla="*/ 0 h 1323"/>
                <a:gd name="T20" fmla="*/ 146 w 520"/>
                <a:gd name="T21" fmla="*/ 0 h 1323"/>
                <a:gd name="T22" fmla="*/ 170 w 520"/>
                <a:gd name="T23" fmla="*/ 0 h 1323"/>
                <a:gd name="T24" fmla="*/ 157 w 520"/>
                <a:gd name="T25" fmla="*/ 0 h 1323"/>
                <a:gd name="T26" fmla="*/ 200 w 520"/>
                <a:gd name="T27" fmla="*/ 0 h 1323"/>
                <a:gd name="T28" fmla="*/ 190 w 520"/>
                <a:gd name="T29" fmla="*/ 0 h 1323"/>
                <a:gd name="T30" fmla="*/ 206 w 520"/>
                <a:gd name="T31" fmla="*/ 0 h 1323"/>
                <a:gd name="T32" fmla="*/ 229 w 520"/>
                <a:gd name="T33" fmla="*/ 0 h 1323"/>
                <a:gd name="T34" fmla="*/ 216 w 520"/>
                <a:gd name="T35" fmla="*/ 0 h 1323"/>
                <a:gd name="T36" fmla="*/ 260 w 520"/>
                <a:gd name="T37" fmla="*/ 0 h 1323"/>
                <a:gd name="T38" fmla="*/ 250 w 520"/>
                <a:gd name="T39" fmla="*/ 0 h 1323"/>
                <a:gd name="T40" fmla="*/ 266 w 520"/>
                <a:gd name="T41" fmla="*/ 0 h 1323"/>
                <a:gd name="T42" fmla="*/ 289 w 520"/>
                <a:gd name="T43" fmla="*/ 0 h 1323"/>
                <a:gd name="T44" fmla="*/ 275 w 520"/>
                <a:gd name="T45" fmla="*/ 0 h 1323"/>
                <a:gd name="T46" fmla="*/ 318 w 520"/>
                <a:gd name="T47" fmla="*/ 0 h 1323"/>
                <a:gd name="T48" fmla="*/ 308 w 520"/>
                <a:gd name="T49" fmla="*/ 0 h 1323"/>
                <a:gd name="T50" fmla="*/ 324 w 520"/>
                <a:gd name="T51" fmla="*/ 0 h 1323"/>
                <a:gd name="T52" fmla="*/ 349 w 520"/>
                <a:gd name="T53" fmla="*/ 0 h 1323"/>
                <a:gd name="T54" fmla="*/ 334 w 520"/>
                <a:gd name="T55" fmla="*/ 0 h 1323"/>
                <a:gd name="T56" fmla="*/ 378 w 520"/>
                <a:gd name="T57" fmla="*/ 0 h 1323"/>
                <a:gd name="T58" fmla="*/ 368 w 520"/>
                <a:gd name="T59" fmla="*/ 0 h 1323"/>
                <a:gd name="T60" fmla="*/ 384 w 520"/>
                <a:gd name="T61" fmla="*/ 0 h 1323"/>
                <a:gd name="T62" fmla="*/ 407 w 520"/>
                <a:gd name="T63" fmla="*/ 0 h 1323"/>
                <a:gd name="T64" fmla="*/ 394 w 520"/>
                <a:gd name="T65" fmla="*/ 0 h 1323"/>
                <a:gd name="T66" fmla="*/ 438 w 520"/>
                <a:gd name="T67" fmla="*/ 0 h 1323"/>
                <a:gd name="T68" fmla="*/ 427 w 520"/>
                <a:gd name="T69" fmla="*/ 0 h 1323"/>
                <a:gd name="T70" fmla="*/ 444 w 520"/>
                <a:gd name="T71" fmla="*/ 0 h 1323"/>
                <a:gd name="T72" fmla="*/ 467 w 520"/>
                <a:gd name="T73" fmla="*/ 0 h 1323"/>
                <a:gd name="T74" fmla="*/ 454 w 520"/>
                <a:gd name="T75" fmla="*/ 0 h 1323"/>
                <a:gd name="T76" fmla="*/ 496 w 520"/>
                <a:gd name="T77" fmla="*/ 0 h 1323"/>
                <a:gd name="T78" fmla="*/ 487 w 520"/>
                <a:gd name="T79" fmla="*/ 0 h 1323"/>
                <a:gd name="T80" fmla="*/ 50 w 520"/>
                <a:gd name="T81" fmla="*/ 0 h 1323"/>
                <a:gd name="T82" fmla="*/ 520 w 520"/>
                <a:gd name="T83" fmla="*/ 0 h 1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0"/>
                <a:gd name="T127" fmla="*/ 0 h 1323"/>
                <a:gd name="T128" fmla="*/ 520 w 520"/>
                <a:gd name="T129" fmla="*/ 1323 h 1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0" h="1323">
                  <a:moveTo>
                    <a:pt x="31" y="53"/>
                  </a:moveTo>
                  <a:lnTo>
                    <a:pt x="41" y="79"/>
                  </a:lnTo>
                  <a:lnTo>
                    <a:pt x="28" y="97"/>
                  </a:lnTo>
                  <a:lnTo>
                    <a:pt x="18" y="71"/>
                  </a:lnTo>
                  <a:lnTo>
                    <a:pt x="31" y="53"/>
                  </a:lnTo>
                  <a:close/>
                  <a:moveTo>
                    <a:pt x="51" y="103"/>
                  </a:moveTo>
                  <a:lnTo>
                    <a:pt x="62" y="129"/>
                  </a:lnTo>
                  <a:lnTo>
                    <a:pt x="47" y="148"/>
                  </a:lnTo>
                  <a:lnTo>
                    <a:pt x="38" y="122"/>
                  </a:lnTo>
                  <a:lnTo>
                    <a:pt x="51" y="103"/>
                  </a:lnTo>
                  <a:close/>
                  <a:moveTo>
                    <a:pt x="72" y="153"/>
                  </a:moveTo>
                  <a:lnTo>
                    <a:pt x="81" y="179"/>
                  </a:lnTo>
                  <a:lnTo>
                    <a:pt x="68" y="198"/>
                  </a:lnTo>
                  <a:lnTo>
                    <a:pt x="57" y="172"/>
                  </a:lnTo>
                  <a:lnTo>
                    <a:pt x="72" y="153"/>
                  </a:lnTo>
                  <a:close/>
                  <a:moveTo>
                    <a:pt x="91" y="204"/>
                  </a:moveTo>
                  <a:lnTo>
                    <a:pt x="101" y="230"/>
                  </a:lnTo>
                  <a:lnTo>
                    <a:pt x="87" y="248"/>
                  </a:lnTo>
                  <a:lnTo>
                    <a:pt x="78" y="222"/>
                  </a:lnTo>
                  <a:lnTo>
                    <a:pt x="91" y="204"/>
                  </a:lnTo>
                  <a:close/>
                  <a:moveTo>
                    <a:pt x="111" y="254"/>
                  </a:moveTo>
                  <a:lnTo>
                    <a:pt x="121" y="280"/>
                  </a:lnTo>
                  <a:lnTo>
                    <a:pt x="107" y="299"/>
                  </a:lnTo>
                  <a:lnTo>
                    <a:pt x="97" y="273"/>
                  </a:lnTo>
                  <a:lnTo>
                    <a:pt x="111" y="254"/>
                  </a:lnTo>
                  <a:close/>
                  <a:moveTo>
                    <a:pt x="130" y="304"/>
                  </a:moveTo>
                  <a:lnTo>
                    <a:pt x="140" y="331"/>
                  </a:lnTo>
                  <a:lnTo>
                    <a:pt x="127" y="349"/>
                  </a:lnTo>
                  <a:lnTo>
                    <a:pt x="117" y="323"/>
                  </a:lnTo>
                  <a:lnTo>
                    <a:pt x="130" y="304"/>
                  </a:lnTo>
                  <a:close/>
                  <a:moveTo>
                    <a:pt x="150" y="355"/>
                  </a:moveTo>
                  <a:lnTo>
                    <a:pt x="161" y="381"/>
                  </a:lnTo>
                  <a:lnTo>
                    <a:pt x="146" y="400"/>
                  </a:lnTo>
                  <a:lnTo>
                    <a:pt x="136" y="373"/>
                  </a:lnTo>
                  <a:lnTo>
                    <a:pt x="150" y="355"/>
                  </a:lnTo>
                  <a:close/>
                  <a:moveTo>
                    <a:pt x="170" y="405"/>
                  </a:moveTo>
                  <a:lnTo>
                    <a:pt x="180" y="431"/>
                  </a:lnTo>
                  <a:lnTo>
                    <a:pt x="167" y="450"/>
                  </a:lnTo>
                  <a:lnTo>
                    <a:pt x="157" y="424"/>
                  </a:lnTo>
                  <a:lnTo>
                    <a:pt x="170" y="405"/>
                  </a:lnTo>
                  <a:close/>
                  <a:moveTo>
                    <a:pt x="190" y="456"/>
                  </a:moveTo>
                  <a:lnTo>
                    <a:pt x="200" y="482"/>
                  </a:lnTo>
                  <a:lnTo>
                    <a:pt x="186" y="500"/>
                  </a:lnTo>
                  <a:lnTo>
                    <a:pt x="177" y="474"/>
                  </a:lnTo>
                  <a:lnTo>
                    <a:pt x="190" y="456"/>
                  </a:lnTo>
                  <a:close/>
                  <a:moveTo>
                    <a:pt x="210" y="506"/>
                  </a:moveTo>
                  <a:lnTo>
                    <a:pt x="219" y="532"/>
                  </a:lnTo>
                  <a:lnTo>
                    <a:pt x="206" y="551"/>
                  </a:lnTo>
                  <a:lnTo>
                    <a:pt x="196" y="525"/>
                  </a:lnTo>
                  <a:lnTo>
                    <a:pt x="210" y="506"/>
                  </a:lnTo>
                  <a:close/>
                  <a:moveTo>
                    <a:pt x="229" y="556"/>
                  </a:moveTo>
                  <a:lnTo>
                    <a:pt x="239" y="582"/>
                  </a:lnTo>
                  <a:lnTo>
                    <a:pt x="225" y="601"/>
                  </a:lnTo>
                  <a:lnTo>
                    <a:pt x="216" y="575"/>
                  </a:lnTo>
                  <a:lnTo>
                    <a:pt x="229" y="556"/>
                  </a:lnTo>
                  <a:close/>
                  <a:moveTo>
                    <a:pt x="250" y="607"/>
                  </a:moveTo>
                  <a:lnTo>
                    <a:pt x="260" y="633"/>
                  </a:lnTo>
                  <a:lnTo>
                    <a:pt x="245" y="650"/>
                  </a:lnTo>
                  <a:lnTo>
                    <a:pt x="235" y="625"/>
                  </a:lnTo>
                  <a:lnTo>
                    <a:pt x="250" y="607"/>
                  </a:lnTo>
                  <a:close/>
                  <a:moveTo>
                    <a:pt x="269" y="657"/>
                  </a:moveTo>
                  <a:lnTo>
                    <a:pt x="279" y="683"/>
                  </a:lnTo>
                  <a:lnTo>
                    <a:pt x="266" y="700"/>
                  </a:lnTo>
                  <a:lnTo>
                    <a:pt x="256" y="676"/>
                  </a:lnTo>
                  <a:lnTo>
                    <a:pt x="269" y="657"/>
                  </a:lnTo>
                  <a:close/>
                  <a:moveTo>
                    <a:pt x="289" y="707"/>
                  </a:moveTo>
                  <a:lnTo>
                    <a:pt x="299" y="734"/>
                  </a:lnTo>
                  <a:lnTo>
                    <a:pt x="285" y="750"/>
                  </a:lnTo>
                  <a:lnTo>
                    <a:pt x="275" y="726"/>
                  </a:lnTo>
                  <a:lnTo>
                    <a:pt x="289" y="707"/>
                  </a:lnTo>
                  <a:close/>
                  <a:moveTo>
                    <a:pt x="308" y="758"/>
                  </a:moveTo>
                  <a:lnTo>
                    <a:pt x="318" y="784"/>
                  </a:lnTo>
                  <a:lnTo>
                    <a:pt x="305" y="801"/>
                  </a:lnTo>
                  <a:lnTo>
                    <a:pt x="295" y="777"/>
                  </a:lnTo>
                  <a:lnTo>
                    <a:pt x="308" y="758"/>
                  </a:lnTo>
                  <a:close/>
                  <a:moveTo>
                    <a:pt x="328" y="808"/>
                  </a:moveTo>
                  <a:lnTo>
                    <a:pt x="338" y="834"/>
                  </a:lnTo>
                  <a:lnTo>
                    <a:pt x="324" y="851"/>
                  </a:lnTo>
                  <a:lnTo>
                    <a:pt x="315" y="827"/>
                  </a:lnTo>
                  <a:lnTo>
                    <a:pt x="328" y="808"/>
                  </a:lnTo>
                  <a:close/>
                  <a:moveTo>
                    <a:pt x="349" y="859"/>
                  </a:moveTo>
                  <a:lnTo>
                    <a:pt x="358" y="885"/>
                  </a:lnTo>
                  <a:lnTo>
                    <a:pt x="345" y="902"/>
                  </a:lnTo>
                  <a:lnTo>
                    <a:pt x="334" y="877"/>
                  </a:lnTo>
                  <a:lnTo>
                    <a:pt x="349" y="859"/>
                  </a:lnTo>
                  <a:close/>
                  <a:moveTo>
                    <a:pt x="368" y="909"/>
                  </a:moveTo>
                  <a:lnTo>
                    <a:pt x="378" y="935"/>
                  </a:lnTo>
                  <a:lnTo>
                    <a:pt x="364" y="952"/>
                  </a:lnTo>
                  <a:lnTo>
                    <a:pt x="355" y="928"/>
                  </a:lnTo>
                  <a:lnTo>
                    <a:pt x="368" y="909"/>
                  </a:lnTo>
                  <a:close/>
                  <a:moveTo>
                    <a:pt x="388" y="959"/>
                  </a:moveTo>
                  <a:lnTo>
                    <a:pt x="398" y="985"/>
                  </a:lnTo>
                  <a:lnTo>
                    <a:pt x="384" y="1002"/>
                  </a:lnTo>
                  <a:lnTo>
                    <a:pt x="374" y="978"/>
                  </a:lnTo>
                  <a:lnTo>
                    <a:pt x="388" y="959"/>
                  </a:lnTo>
                  <a:close/>
                  <a:moveTo>
                    <a:pt x="407" y="1010"/>
                  </a:moveTo>
                  <a:lnTo>
                    <a:pt x="417" y="1036"/>
                  </a:lnTo>
                  <a:lnTo>
                    <a:pt x="404" y="1053"/>
                  </a:lnTo>
                  <a:lnTo>
                    <a:pt x="394" y="1028"/>
                  </a:lnTo>
                  <a:lnTo>
                    <a:pt x="407" y="1010"/>
                  </a:lnTo>
                  <a:close/>
                  <a:moveTo>
                    <a:pt x="427" y="1060"/>
                  </a:moveTo>
                  <a:lnTo>
                    <a:pt x="438" y="1086"/>
                  </a:lnTo>
                  <a:lnTo>
                    <a:pt x="423" y="1103"/>
                  </a:lnTo>
                  <a:lnTo>
                    <a:pt x="413" y="1079"/>
                  </a:lnTo>
                  <a:lnTo>
                    <a:pt x="427" y="1060"/>
                  </a:lnTo>
                  <a:close/>
                  <a:moveTo>
                    <a:pt x="447" y="1110"/>
                  </a:moveTo>
                  <a:lnTo>
                    <a:pt x="457" y="1137"/>
                  </a:lnTo>
                  <a:lnTo>
                    <a:pt x="444" y="1153"/>
                  </a:lnTo>
                  <a:lnTo>
                    <a:pt x="434" y="1129"/>
                  </a:lnTo>
                  <a:lnTo>
                    <a:pt x="447" y="1110"/>
                  </a:lnTo>
                  <a:close/>
                  <a:moveTo>
                    <a:pt x="467" y="1161"/>
                  </a:moveTo>
                  <a:lnTo>
                    <a:pt x="477" y="1187"/>
                  </a:lnTo>
                  <a:lnTo>
                    <a:pt x="463" y="1204"/>
                  </a:lnTo>
                  <a:lnTo>
                    <a:pt x="454" y="1180"/>
                  </a:lnTo>
                  <a:lnTo>
                    <a:pt x="467" y="1161"/>
                  </a:lnTo>
                  <a:close/>
                  <a:moveTo>
                    <a:pt x="487" y="1211"/>
                  </a:moveTo>
                  <a:lnTo>
                    <a:pt x="496" y="1236"/>
                  </a:lnTo>
                  <a:lnTo>
                    <a:pt x="483" y="1254"/>
                  </a:lnTo>
                  <a:lnTo>
                    <a:pt x="473" y="1230"/>
                  </a:lnTo>
                  <a:lnTo>
                    <a:pt x="487" y="1211"/>
                  </a:lnTo>
                  <a:close/>
                  <a:moveTo>
                    <a:pt x="9" y="103"/>
                  </a:moveTo>
                  <a:lnTo>
                    <a:pt x="0" y="0"/>
                  </a:lnTo>
                  <a:lnTo>
                    <a:pt x="50" y="47"/>
                  </a:lnTo>
                  <a:lnTo>
                    <a:pt x="9" y="103"/>
                  </a:lnTo>
                  <a:close/>
                  <a:moveTo>
                    <a:pt x="511" y="1221"/>
                  </a:moveTo>
                  <a:lnTo>
                    <a:pt x="520" y="1323"/>
                  </a:lnTo>
                  <a:lnTo>
                    <a:pt x="470" y="1275"/>
                  </a:lnTo>
                  <a:lnTo>
                    <a:pt x="511" y="1221"/>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5" name="Freeform 49"/>
            <p:cNvSpPr>
              <a:spLocks noEditPoints="1"/>
            </p:cNvSpPr>
            <p:nvPr/>
          </p:nvSpPr>
          <p:spPr bwMode="auto">
            <a:xfrm>
              <a:off x="1793" y="1343"/>
              <a:ext cx="763" cy="1146"/>
            </a:xfrm>
            <a:custGeom>
              <a:avLst/>
              <a:gdLst>
                <a:gd name="T0" fmla="*/ 733 w 763"/>
                <a:gd name="T1" fmla="*/ 0 h 2293"/>
                <a:gd name="T2" fmla="*/ 707 w 763"/>
                <a:gd name="T3" fmla="*/ 0 h 2293"/>
                <a:gd name="T4" fmla="*/ 704 w 763"/>
                <a:gd name="T5" fmla="*/ 0 h 2293"/>
                <a:gd name="T6" fmla="*/ 695 w 763"/>
                <a:gd name="T7" fmla="*/ 0 h 2293"/>
                <a:gd name="T8" fmla="*/ 695 w 763"/>
                <a:gd name="T9" fmla="*/ 0 h 2293"/>
                <a:gd name="T10" fmla="*/ 663 w 763"/>
                <a:gd name="T11" fmla="*/ 0 h 2293"/>
                <a:gd name="T12" fmla="*/ 636 w 763"/>
                <a:gd name="T13" fmla="*/ 0 h 2293"/>
                <a:gd name="T14" fmla="*/ 633 w 763"/>
                <a:gd name="T15" fmla="*/ 0 h 2293"/>
                <a:gd name="T16" fmla="*/ 624 w 763"/>
                <a:gd name="T17" fmla="*/ 0 h 2293"/>
                <a:gd name="T18" fmla="*/ 624 w 763"/>
                <a:gd name="T19" fmla="*/ 0 h 2293"/>
                <a:gd name="T20" fmla="*/ 593 w 763"/>
                <a:gd name="T21" fmla="*/ 0 h 2293"/>
                <a:gd name="T22" fmla="*/ 566 w 763"/>
                <a:gd name="T23" fmla="*/ 0 h 2293"/>
                <a:gd name="T24" fmla="*/ 562 w 763"/>
                <a:gd name="T25" fmla="*/ 0 h 2293"/>
                <a:gd name="T26" fmla="*/ 554 w 763"/>
                <a:gd name="T27" fmla="*/ 0 h 2293"/>
                <a:gd name="T28" fmla="*/ 554 w 763"/>
                <a:gd name="T29" fmla="*/ 0 h 2293"/>
                <a:gd name="T30" fmla="*/ 522 w 763"/>
                <a:gd name="T31" fmla="*/ 0 h 2293"/>
                <a:gd name="T32" fmla="*/ 496 w 763"/>
                <a:gd name="T33" fmla="*/ 0 h 2293"/>
                <a:gd name="T34" fmla="*/ 493 w 763"/>
                <a:gd name="T35" fmla="*/ 0 h 2293"/>
                <a:gd name="T36" fmla="*/ 484 w 763"/>
                <a:gd name="T37" fmla="*/ 0 h 2293"/>
                <a:gd name="T38" fmla="*/ 484 w 763"/>
                <a:gd name="T39" fmla="*/ 0 h 2293"/>
                <a:gd name="T40" fmla="*/ 451 w 763"/>
                <a:gd name="T41" fmla="*/ 0 h 2293"/>
                <a:gd name="T42" fmla="*/ 425 w 763"/>
                <a:gd name="T43" fmla="*/ 0 h 2293"/>
                <a:gd name="T44" fmla="*/ 422 w 763"/>
                <a:gd name="T45" fmla="*/ 0 h 2293"/>
                <a:gd name="T46" fmla="*/ 413 w 763"/>
                <a:gd name="T47" fmla="*/ 0 h 2293"/>
                <a:gd name="T48" fmla="*/ 413 w 763"/>
                <a:gd name="T49" fmla="*/ 0 h 2293"/>
                <a:gd name="T50" fmla="*/ 381 w 763"/>
                <a:gd name="T51" fmla="*/ 0 h 2293"/>
                <a:gd name="T52" fmla="*/ 354 w 763"/>
                <a:gd name="T53" fmla="*/ 0 h 2293"/>
                <a:gd name="T54" fmla="*/ 351 w 763"/>
                <a:gd name="T55" fmla="*/ 0 h 2293"/>
                <a:gd name="T56" fmla="*/ 342 w 763"/>
                <a:gd name="T57" fmla="*/ 0 h 2293"/>
                <a:gd name="T58" fmla="*/ 342 w 763"/>
                <a:gd name="T59" fmla="*/ 0 h 2293"/>
                <a:gd name="T60" fmla="*/ 311 w 763"/>
                <a:gd name="T61" fmla="*/ 0 h 2293"/>
                <a:gd name="T62" fmla="*/ 285 w 763"/>
                <a:gd name="T63" fmla="*/ 0 h 2293"/>
                <a:gd name="T64" fmla="*/ 280 w 763"/>
                <a:gd name="T65" fmla="*/ 0 h 2293"/>
                <a:gd name="T66" fmla="*/ 272 w 763"/>
                <a:gd name="T67" fmla="*/ 0 h 2293"/>
                <a:gd name="T68" fmla="*/ 272 w 763"/>
                <a:gd name="T69" fmla="*/ 0 h 2293"/>
                <a:gd name="T70" fmla="*/ 240 w 763"/>
                <a:gd name="T71" fmla="*/ 0 h 2293"/>
                <a:gd name="T72" fmla="*/ 214 w 763"/>
                <a:gd name="T73" fmla="*/ 0 h 2293"/>
                <a:gd name="T74" fmla="*/ 211 w 763"/>
                <a:gd name="T75" fmla="*/ 0 h 2293"/>
                <a:gd name="T76" fmla="*/ 202 w 763"/>
                <a:gd name="T77" fmla="*/ 0 h 2293"/>
                <a:gd name="T78" fmla="*/ 202 w 763"/>
                <a:gd name="T79" fmla="*/ 0 h 2293"/>
                <a:gd name="T80" fmla="*/ 169 w 763"/>
                <a:gd name="T81" fmla="*/ 0 h 2293"/>
                <a:gd name="T82" fmla="*/ 143 w 763"/>
                <a:gd name="T83" fmla="*/ 0 h 2293"/>
                <a:gd name="T84" fmla="*/ 140 w 763"/>
                <a:gd name="T85" fmla="*/ 0 h 2293"/>
                <a:gd name="T86" fmla="*/ 131 w 763"/>
                <a:gd name="T87" fmla="*/ 0 h 2293"/>
                <a:gd name="T88" fmla="*/ 131 w 763"/>
                <a:gd name="T89" fmla="*/ 0 h 2293"/>
                <a:gd name="T90" fmla="*/ 100 w 763"/>
                <a:gd name="T91" fmla="*/ 0 h 2293"/>
                <a:gd name="T92" fmla="*/ 72 w 763"/>
                <a:gd name="T93" fmla="*/ 0 h 2293"/>
                <a:gd name="T94" fmla="*/ 69 w 763"/>
                <a:gd name="T95" fmla="*/ 0 h 2293"/>
                <a:gd name="T96" fmla="*/ 60 w 763"/>
                <a:gd name="T97" fmla="*/ 0 h 2293"/>
                <a:gd name="T98" fmla="*/ 60 w 763"/>
                <a:gd name="T99" fmla="*/ 0 h 2293"/>
                <a:gd name="T100" fmla="*/ 29 w 763"/>
                <a:gd name="T101" fmla="*/ 0 h 2293"/>
                <a:gd name="T102" fmla="*/ 758 w 763"/>
                <a:gd name="T103" fmla="*/ 0 h 2293"/>
                <a:gd name="T104" fmla="*/ 6 w 763"/>
                <a:gd name="T105" fmla="*/ 0 h 22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3"/>
                <a:gd name="T160" fmla="*/ 0 h 2293"/>
                <a:gd name="T161" fmla="*/ 763 w 763"/>
                <a:gd name="T162" fmla="*/ 2293 h 22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3" h="2293">
                  <a:moveTo>
                    <a:pt x="747" y="73"/>
                  </a:moveTo>
                  <a:lnTo>
                    <a:pt x="739" y="101"/>
                  </a:lnTo>
                  <a:lnTo>
                    <a:pt x="724" y="84"/>
                  </a:lnTo>
                  <a:lnTo>
                    <a:pt x="733" y="58"/>
                  </a:lnTo>
                  <a:lnTo>
                    <a:pt x="747" y="73"/>
                  </a:lnTo>
                  <a:close/>
                  <a:moveTo>
                    <a:pt x="730" y="127"/>
                  </a:moveTo>
                  <a:lnTo>
                    <a:pt x="721" y="153"/>
                  </a:lnTo>
                  <a:lnTo>
                    <a:pt x="707" y="137"/>
                  </a:lnTo>
                  <a:lnTo>
                    <a:pt x="716" y="110"/>
                  </a:lnTo>
                  <a:lnTo>
                    <a:pt x="730" y="127"/>
                  </a:lnTo>
                  <a:close/>
                  <a:moveTo>
                    <a:pt x="712" y="179"/>
                  </a:moveTo>
                  <a:lnTo>
                    <a:pt x="704" y="206"/>
                  </a:lnTo>
                  <a:lnTo>
                    <a:pt x="690" y="191"/>
                  </a:lnTo>
                  <a:lnTo>
                    <a:pt x="698" y="165"/>
                  </a:lnTo>
                  <a:lnTo>
                    <a:pt x="712" y="179"/>
                  </a:lnTo>
                  <a:close/>
                  <a:moveTo>
                    <a:pt x="695" y="234"/>
                  </a:moveTo>
                  <a:lnTo>
                    <a:pt x="686" y="260"/>
                  </a:lnTo>
                  <a:lnTo>
                    <a:pt x="672" y="243"/>
                  </a:lnTo>
                  <a:lnTo>
                    <a:pt x="681" y="217"/>
                  </a:lnTo>
                  <a:lnTo>
                    <a:pt x="695" y="234"/>
                  </a:lnTo>
                  <a:close/>
                  <a:moveTo>
                    <a:pt x="678" y="286"/>
                  </a:moveTo>
                  <a:lnTo>
                    <a:pt x="669" y="312"/>
                  </a:lnTo>
                  <a:lnTo>
                    <a:pt x="654" y="297"/>
                  </a:lnTo>
                  <a:lnTo>
                    <a:pt x="663" y="269"/>
                  </a:lnTo>
                  <a:lnTo>
                    <a:pt x="678" y="286"/>
                  </a:lnTo>
                  <a:close/>
                  <a:moveTo>
                    <a:pt x="660" y="340"/>
                  </a:moveTo>
                  <a:lnTo>
                    <a:pt x="650" y="366"/>
                  </a:lnTo>
                  <a:lnTo>
                    <a:pt x="636" y="349"/>
                  </a:lnTo>
                  <a:lnTo>
                    <a:pt x="645" y="323"/>
                  </a:lnTo>
                  <a:lnTo>
                    <a:pt x="660" y="340"/>
                  </a:lnTo>
                  <a:close/>
                  <a:moveTo>
                    <a:pt x="642" y="392"/>
                  </a:moveTo>
                  <a:lnTo>
                    <a:pt x="633" y="418"/>
                  </a:lnTo>
                  <a:lnTo>
                    <a:pt x="619" y="401"/>
                  </a:lnTo>
                  <a:lnTo>
                    <a:pt x="628" y="375"/>
                  </a:lnTo>
                  <a:lnTo>
                    <a:pt x="642" y="392"/>
                  </a:lnTo>
                  <a:close/>
                  <a:moveTo>
                    <a:pt x="624" y="444"/>
                  </a:moveTo>
                  <a:lnTo>
                    <a:pt x="616" y="472"/>
                  </a:lnTo>
                  <a:lnTo>
                    <a:pt x="601" y="456"/>
                  </a:lnTo>
                  <a:lnTo>
                    <a:pt x="610" y="429"/>
                  </a:lnTo>
                  <a:lnTo>
                    <a:pt x="624" y="444"/>
                  </a:lnTo>
                  <a:close/>
                  <a:moveTo>
                    <a:pt x="607" y="499"/>
                  </a:moveTo>
                  <a:lnTo>
                    <a:pt x="598" y="525"/>
                  </a:lnTo>
                  <a:lnTo>
                    <a:pt x="584" y="508"/>
                  </a:lnTo>
                  <a:lnTo>
                    <a:pt x="593" y="482"/>
                  </a:lnTo>
                  <a:lnTo>
                    <a:pt x="607" y="499"/>
                  </a:lnTo>
                  <a:close/>
                  <a:moveTo>
                    <a:pt x="589" y="551"/>
                  </a:moveTo>
                  <a:lnTo>
                    <a:pt x="581" y="577"/>
                  </a:lnTo>
                  <a:lnTo>
                    <a:pt x="566" y="562"/>
                  </a:lnTo>
                  <a:lnTo>
                    <a:pt x="575" y="534"/>
                  </a:lnTo>
                  <a:lnTo>
                    <a:pt x="589" y="551"/>
                  </a:lnTo>
                  <a:close/>
                  <a:moveTo>
                    <a:pt x="572" y="605"/>
                  </a:moveTo>
                  <a:lnTo>
                    <a:pt x="562" y="631"/>
                  </a:lnTo>
                  <a:lnTo>
                    <a:pt x="548" y="614"/>
                  </a:lnTo>
                  <a:lnTo>
                    <a:pt x="557" y="588"/>
                  </a:lnTo>
                  <a:lnTo>
                    <a:pt x="572" y="605"/>
                  </a:lnTo>
                  <a:close/>
                  <a:moveTo>
                    <a:pt x="554" y="657"/>
                  </a:moveTo>
                  <a:lnTo>
                    <a:pt x="545" y="683"/>
                  </a:lnTo>
                  <a:lnTo>
                    <a:pt x="531" y="666"/>
                  </a:lnTo>
                  <a:lnTo>
                    <a:pt x="539" y="640"/>
                  </a:lnTo>
                  <a:lnTo>
                    <a:pt x="554" y="657"/>
                  </a:lnTo>
                  <a:close/>
                  <a:moveTo>
                    <a:pt x="536" y="709"/>
                  </a:moveTo>
                  <a:lnTo>
                    <a:pt x="527" y="737"/>
                  </a:lnTo>
                  <a:lnTo>
                    <a:pt x="513" y="721"/>
                  </a:lnTo>
                  <a:lnTo>
                    <a:pt x="522" y="694"/>
                  </a:lnTo>
                  <a:lnTo>
                    <a:pt x="536" y="709"/>
                  </a:lnTo>
                  <a:close/>
                  <a:moveTo>
                    <a:pt x="519" y="763"/>
                  </a:moveTo>
                  <a:lnTo>
                    <a:pt x="510" y="790"/>
                  </a:lnTo>
                  <a:lnTo>
                    <a:pt x="496" y="773"/>
                  </a:lnTo>
                  <a:lnTo>
                    <a:pt x="504" y="747"/>
                  </a:lnTo>
                  <a:lnTo>
                    <a:pt x="519" y="763"/>
                  </a:lnTo>
                  <a:close/>
                  <a:moveTo>
                    <a:pt x="501" y="816"/>
                  </a:moveTo>
                  <a:lnTo>
                    <a:pt x="493" y="842"/>
                  </a:lnTo>
                  <a:lnTo>
                    <a:pt x="478" y="827"/>
                  </a:lnTo>
                  <a:lnTo>
                    <a:pt x="487" y="799"/>
                  </a:lnTo>
                  <a:lnTo>
                    <a:pt x="501" y="816"/>
                  </a:lnTo>
                  <a:close/>
                  <a:moveTo>
                    <a:pt x="484" y="870"/>
                  </a:moveTo>
                  <a:lnTo>
                    <a:pt x="475" y="896"/>
                  </a:lnTo>
                  <a:lnTo>
                    <a:pt x="460" y="879"/>
                  </a:lnTo>
                  <a:lnTo>
                    <a:pt x="469" y="853"/>
                  </a:lnTo>
                  <a:lnTo>
                    <a:pt x="484" y="870"/>
                  </a:lnTo>
                  <a:close/>
                  <a:moveTo>
                    <a:pt x="465" y="922"/>
                  </a:moveTo>
                  <a:lnTo>
                    <a:pt x="457" y="948"/>
                  </a:lnTo>
                  <a:lnTo>
                    <a:pt x="442" y="933"/>
                  </a:lnTo>
                  <a:lnTo>
                    <a:pt x="451" y="905"/>
                  </a:lnTo>
                  <a:lnTo>
                    <a:pt x="465" y="922"/>
                  </a:lnTo>
                  <a:close/>
                  <a:moveTo>
                    <a:pt x="448" y="974"/>
                  </a:moveTo>
                  <a:lnTo>
                    <a:pt x="439" y="1002"/>
                  </a:lnTo>
                  <a:lnTo>
                    <a:pt x="425" y="985"/>
                  </a:lnTo>
                  <a:lnTo>
                    <a:pt x="434" y="959"/>
                  </a:lnTo>
                  <a:lnTo>
                    <a:pt x="448" y="974"/>
                  </a:lnTo>
                  <a:close/>
                  <a:moveTo>
                    <a:pt x="431" y="1028"/>
                  </a:moveTo>
                  <a:lnTo>
                    <a:pt x="422" y="1055"/>
                  </a:lnTo>
                  <a:lnTo>
                    <a:pt x="408" y="1038"/>
                  </a:lnTo>
                  <a:lnTo>
                    <a:pt x="416" y="1012"/>
                  </a:lnTo>
                  <a:lnTo>
                    <a:pt x="431" y="1028"/>
                  </a:lnTo>
                  <a:close/>
                  <a:moveTo>
                    <a:pt x="413" y="1081"/>
                  </a:moveTo>
                  <a:lnTo>
                    <a:pt x="404" y="1107"/>
                  </a:lnTo>
                  <a:lnTo>
                    <a:pt x="390" y="1092"/>
                  </a:lnTo>
                  <a:lnTo>
                    <a:pt x="399" y="1066"/>
                  </a:lnTo>
                  <a:lnTo>
                    <a:pt x="413" y="1081"/>
                  </a:lnTo>
                  <a:close/>
                  <a:moveTo>
                    <a:pt x="396" y="1135"/>
                  </a:moveTo>
                  <a:lnTo>
                    <a:pt x="387" y="1161"/>
                  </a:lnTo>
                  <a:lnTo>
                    <a:pt x="372" y="1144"/>
                  </a:lnTo>
                  <a:lnTo>
                    <a:pt x="381" y="1118"/>
                  </a:lnTo>
                  <a:lnTo>
                    <a:pt x="396" y="1135"/>
                  </a:lnTo>
                  <a:close/>
                  <a:moveTo>
                    <a:pt x="378" y="1187"/>
                  </a:moveTo>
                  <a:lnTo>
                    <a:pt x="369" y="1213"/>
                  </a:lnTo>
                  <a:lnTo>
                    <a:pt x="354" y="1198"/>
                  </a:lnTo>
                  <a:lnTo>
                    <a:pt x="363" y="1170"/>
                  </a:lnTo>
                  <a:lnTo>
                    <a:pt x="378" y="1187"/>
                  </a:lnTo>
                  <a:close/>
                  <a:moveTo>
                    <a:pt x="360" y="1241"/>
                  </a:moveTo>
                  <a:lnTo>
                    <a:pt x="351" y="1267"/>
                  </a:lnTo>
                  <a:lnTo>
                    <a:pt x="337" y="1250"/>
                  </a:lnTo>
                  <a:lnTo>
                    <a:pt x="346" y="1224"/>
                  </a:lnTo>
                  <a:lnTo>
                    <a:pt x="360" y="1241"/>
                  </a:lnTo>
                  <a:close/>
                  <a:moveTo>
                    <a:pt x="342" y="1293"/>
                  </a:moveTo>
                  <a:lnTo>
                    <a:pt x="334" y="1319"/>
                  </a:lnTo>
                  <a:lnTo>
                    <a:pt x="319" y="1303"/>
                  </a:lnTo>
                  <a:lnTo>
                    <a:pt x="328" y="1277"/>
                  </a:lnTo>
                  <a:lnTo>
                    <a:pt x="342" y="1293"/>
                  </a:lnTo>
                  <a:close/>
                  <a:moveTo>
                    <a:pt x="325" y="1346"/>
                  </a:moveTo>
                  <a:lnTo>
                    <a:pt x="316" y="1374"/>
                  </a:lnTo>
                  <a:lnTo>
                    <a:pt x="302" y="1357"/>
                  </a:lnTo>
                  <a:lnTo>
                    <a:pt x="311" y="1331"/>
                  </a:lnTo>
                  <a:lnTo>
                    <a:pt x="325" y="1346"/>
                  </a:lnTo>
                  <a:close/>
                  <a:moveTo>
                    <a:pt x="307" y="1400"/>
                  </a:moveTo>
                  <a:lnTo>
                    <a:pt x="299" y="1426"/>
                  </a:lnTo>
                  <a:lnTo>
                    <a:pt x="285" y="1409"/>
                  </a:lnTo>
                  <a:lnTo>
                    <a:pt x="293" y="1383"/>
                  </a:lnTo>
                  <a:lnTo>
                    <a:pt x="307" y="1400"/>
                  </a:lnTo>
                  <a:close/>
                  <a:moveTo>
                    <a:pt x="290" y="1452"/>
                  </a:moveTo>
                  <a:lnTo>
                    <a:pt x="280" y="1478"/>
                  </a:lnTo>
                  <a:lnTo>
                    <a:pt x="266" y="1463"/>
                  </a:lnTo>
                  <a:lnTo>
                    <a:pt x="275" y="1435"/>
                  </a:lnTo>
                  <a:lnTo>
                    <a:pt x="290" y="1452"/>
                  </a:lnTo>
                  <a:close/>
                  <a:moveTo>
                    <a:pt x="272" y="1506"/>
                  </a:moveTo>
                  <a:lnTo>
                    <a:pt x="263" y="1532"/>
                  </a:lnTo>
                  <a:lnTo>
                    <a:pt x="249" y="1515"/>
                  </a:lnTo>
                  <a:lnTo>
                    <a:pt x="257" y="1489"/>
                  </a:lnTo>
                  <a:lnTo>
                    <a:pt x="272" y="1506"/>
                  </a:lnTo>
                  <a:close/>
                  <a:moveTo>
                    <a:pt x="254" y="1558"/>
                  </a:moveTo>
                  <a:lnTo>
                    <a:pt x="245" y="1584"/>
                  </a:lnTo>
                  <a:lnTo>
                    <a:pt x="231" y="1568"/>
                  </a:lnTo>
                  <a:lnTo>
                    <a:pt x="240" y="1541"/>
                  </a:lnTo>
                  <a:lnTo>
                    <a:pt x="254" y="1558"/>
                  </a:lnTo>
                  <a:close/>
                  <a:moveTo>
                    <a:pt x="237" y="1611"/>
                  </a:moveTo>
                  <a:lnTo>
                    <a:pt x="228" y="1639"/>
                  </a:lnTo>
                  <a:lnTo>
                    <a:pt x="214" y="1622"/>
                  </a:lnTo>
                  <a:lnTo>
                    <a:pt x="223" y="1596"/>
                  </a:lnTo>
                  <a:lnTo>
                    <a:pt x="237" y="1611"/>
                  </a:lnTo>
                  <a:close/>
                  <a:moveTo>
                    <a:pt x="219" y="1665"/>
                  </a:moveTo>
                  <a:lnTo>
                    <a:pt x="211" y="1691"/>
                  </a:lnTo>
                  <a:lnTo>
                    <a:pt x="196" y="1674"/>
                  </a:lnTo>
                  <a:lnTo>
                    <a:pt x="205" y="1648"/>
                  </a:lnTo>
                  <a:lnTo>
                    <a:pt x="219" y="1665"/>
                  </a:lnTo>
                  <a:close/>
                  <a:moveTo>
                    <a:pt x="202" y="1717"/>
                  </a:moveTo>
                  <a:lnTo>
                    <a:pt x="193" y="1743"/>
                  </a:lnTo>
                  <a:lnTo>
                    <a:pt x="178" y="1728"/>
                  </a:lnTo>
                  <a:lnTo>
                    <a:pt x="187" y="1702"/>
                  </a:lnTo>
                  <a:lnTo>
                    <a:pt x="202" y="1717"/>
                  </a:lnTo>
                  <a:close/>
                  <a:moveTo>
                    <a:pt x="183" y="1771"/>
                  </a:moveTo>
                  <a:lnTo>
                    <a:pt x="175" y="1797"/>
                  </a:lnTo>
                  <a:lnTo>
                    <a:pt x="161" y="1780"/>
                  </a:lnTo>
                  <a:lnTo>
                    <a:pt x="169" y="1754"/>
                  </a:lnTo>
                  <a:lnTo>
                    <a:pt x="183" y="1771"/>
                  </a:lnTo>
                  <a:close/>
                  <a:moveTo>
                    <a:pt x="166" y="1823"/>
                  </a:moveTo>
                  <a:lnTo>
                    <a:pt x="157" y="1849"/>
                  </a:lnTo>
                  <a:lnTo>
                    <a:pt x="143" y="1834"/>
                  </a:lnTo>
                  <a:lnTo>
                    <a:pt x="152" y="1806"/>
                  </a:lnTo>
                  <a:lnTo>
                    <a:pt x="166" y="1823"/>
                  </a:lnTo>
                  <a:close/>
                  <a:moveTo>
                    <a:pt x="149" y="1875"/>
                  </a:moveTo>
                  <a:lnTo>
                    <a:pt x="140" y="1903"/>
                  </a:lnTo>
                  <a:lnTo>
                    <a:pt x="126" y="1887"/>
                  </a:lnTo>
                  <a:lnTo>
                    <a:pt x="134" y="1861"/>
                  </a:lnTo>
                  <a:lnTo>
                    <a:pt x="149" y="1875"/>
                  </a:lnTo>
                  <a:close/>
                  <a:moveTo>
                    <a:pt x="131" y="1930"/>
                  </a:moveTo>
                  <a:lnTo>
                    <a:pt x="122" y="1956"/>
                  </a:lnTo>
                  <a:lnTo>
                    <a:pt x="108" y="1939"/>
                  </a:lnTo>
                  <a:lnTo>
                    <a:pt x="117" y="1913"/>
                  </a:lnTo>
                  <a:lnTo>
                    <a:pt x="131" y="1930"/>
                  </a:lnTo>
                  <a:close/>
                  <a:moveTo>
                    <a:pt x="114" y="1982"/>
                  </a:moveTo>
                  <a:lnTo>
                    <a:pt x="105" y="2008"/>
                  </a:lnTo>
                  <a:lnTo>
                    <a:pt x="90" y="1993"/>
                  </a:lnTo>
                  <a:lnTo>
                    <a:pt x="100" y="1967"/>
                  </a:lnTo>
                  <a:lnTo>
                    <a:pt x="114" y="1982"/>
                  </a:lnTo>
                  <a:close/>
                  <a:moveTo>
                    <a:pt x="95" y="2036"/>
                  </a:moveTo>
                  <a:lnTo>
                    <a:pt x="87" y="2062"/>
                  </a:lnTo>
                  <a:lnTo>
                    <a:pt x="72" y="2045"/>
                  </a:lnTo>
                  <a:lnTo>
                    <a:pt x="81" y="2019"/>
                  </a:lnTo>
                  <a:lnTo>
                    <a:pt x="95" y="2036"/>
                  </a:lnTo>
                  <a:close/>
                  <a:moveTo>
                    <a:pt x="78" y="2088"/>
                  </a:moveTo>
                  <a:lnTo>
                    <a:pt x="69" y="2114"/>
                  </a:lnTo>
                  <a:lnTo>
                    <a:pt x="55" y="2099"/>
                  </a:lnTo>
                  <a:lnTo>
                    <a:pt x="64" y="2071"/>
                  </a:lnTo>
                  <a:lnTo>
                    <a:pt x="78" y="2088"/>
                  </a:lnTo>
                  <a:close/>
                  <a:moveTo>
                    <a:pt x="60" y="2142"/>
                  </a:moveTo>
                  <a:lnTo>
                    <a:pt x="52" y="2168"/>
                  </a:lnTo>
                  <a:lnTo>
                    <a:pt x="38" y="2152"/>
                  </a:lnTo>
                  <a:lnTo>
                    <a:pt x="46" y="2126"/>
                  </a:lnTo>
                  <a:lnTo>
                    <a:pt x="60" y="2142"/>
                  </a:lnTo>
                  <a:close/>
                  <a:moveTo>
                    <a:pt x="43" y="2195"/>
                  </a:moveTo>
                  <a:lnTo>
                    <a:pt x="34" y="2221"/>
                  </a:lnTo>
                  <a:lnTo>
                    <a:pt x="20" y="2204"/>
                  </a:lnTo>
                  <a:lnTo>
                    <a:pt x="29" y="2178"/>
                  </a:lnTo>
                  <a:lnTo>
                    <a:pt x="43" y="2195"/>
                  </a:lnTo>
                  <a:close/>
                  <a:moveTo>
                    <a:pt x="715" y="54"/>
                  </a:moveTo>
                  <a:lnTo>
                    <a:pt x="763" y="0"/>
                  </a:lnTo>
                  <a:lnTo>
                    <a:pt x="758" y="103"/>
                  </a:lnTo>
                  <a:lnTo>
                    <a:pt x="715" y="54"/>
                  </a:lnTo>
                  <a:close/>
                  <a:moveTo>
                    <a:pt x="48" y="2237"/>
                  </a:moveTo>
                  <a:lnTo>
                    <a:pt x="0" y="2293"/>
                  </a:lnTo>
                  <a:lnTo>
                    <a:pt x="6" y="2189"/>
                  </a:lnTo>
                  <a:lnTo>
                    <a:pt x="48" y="2237"/>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6" name="Freeform 50"/>
            <p:cNvSpPr>
              <a:spLocks noEditPoints="1"/>
            </p:cNvSpPr>
            <p:nvPr/>
          </p:nvSpPr>
          <p:spPr bwMode="auto">
            <a:xfrm>
              <a:off x="2702" y="1343"/>
              <a:ext cx="699" cy="1146"/>
            </a:xfrm>
            <a:custGeom>
              <a:avLst/>
              <a:gdLst>
                <a:gd name="T0" fmla="*/ 13 w 699"/>
                <a:gd name="T1" fmla="*/ 0 h 2293"/>
                <a:gd name="T2" fmla="*/ 38 w 699"/>
                <a:gd name="T3" fmla="*/ 0 h 2293"/>
                <a:gd name="T4" fmla="*/ 69 w 699"/>
                <a:gd name="T5" fmla="*/ 0 h 2293"/>
                <a:gd name="T6" fmla="*/ 78 w 699"/>
                <a:gd name="T7" fmla="*/ 0 h 2293"/>
                <a:gd name="T8" fmla="*/ 78 w 699"/>
                <a:gd name="T9" fmla="*/ 0 h 2293"/>
                <a:gd name="T10" fmla="*/ 79 w 699"/>
                <a:gd name="T11" fmla="*/ 0 h 2293"/>
                <a:gd name="T12" fmla="*/ 104 w 699"/>
                <a:gd name="T13" fmla="*/ 0 h 2293"/>
                <a:gd name="T14" fmla="*/ 136 w 699"/>
                <a:gd name="T15" fmla="*/ 0 h 2293"/>
                <a:gd name="T16" fmla="*/ 144 w 699"/>
                <a:gd name="T17" fmla="*/ 0 h 2293"/>
                <a:gd name="T18" fmla="*/ 144 w 699"/>
                <a:gd name="T19" fmla="*/ 0 h 2293"/>
                <a:gd name="T20" fmla="*/ 146 w 699"/>
                <a:gd name="T21" fmla="*/ 0 h 2293"/>
                <a:gd name="T22" fmla="*/ 170 w 699"/>
                <a:gd name="T23" fmla="*/ 0 h 2293"/>
                <a:gd name="T24" fmla="*/ 201 w 699"/>
                <a:gd name="T25" fmla="*/ 0 h 2293"/>
                <a:gd name="T26" fmla="*/ 209 w 699"/>
                <a:gd name="T27" fmla="*/ 0 h 2293"/>
                <a:gd name="T28" fmla="*/ 209 w 699"/>
                <a:gd name="T29" fmla="*/ 0 h 2293"/>
                <a:gd name="T30" fmla="*/ 211 w 699"/>
                <a:gd name="T31" fmla="*/ 0 h 2293"/>
                <a:gd name="T32" fmla="*/ 237 w 699"/>
                <a:gd name="T33" fmla="*/ 0 h 2293"/>
                <a:gd name="T34" fmla="*/ 268 w 699"/>
                <a:gd name="T35" fmla="*/ 0 h 2293"/>
                <a:gd name="T36" fmla="*/ 276 w 699"/>
                <a:gd name="T37" fmla="*/ 0 h 2293"/>
                <a:gd name="T38" fmla="*/ 276 w 699"/>
                <a:gd name="T39" fmla="*/ 0 h 2293"/>
                <a:gd name="T40" fmla="*/ 278 w 699"/>
                <a:gd name="T41" fmla="*/ 0 h 2293"/>
                <a:gd name="T42" fmla="*/ 302 w 699"/>
                <a:gd name="T43" fmla="*/ 0 h 2293"/>
                <a:gd name="T44" fmla="*/ 334 w 699"/>
                <a:gd name="T45" fmla="*/ 0 h 2293"/>
                <a:gd name="T46" fmla="*/ 342 w 699"/>
                <a:gd name="T47" fmla="*/ 0 h 2293"/>
                <a:gd name="T48" fmla="*/ 342 w 699"/>
                <a:gd name="T49" fmla="*/ 0 h 2293"/>
                <a:gd name="T50" fmla="*/ 344 w 699"/>
                <a:gd name="T51" fmla="*/ 0 h 2293"/>
                <a:gd name="T52" fmla="*/ 368 w 699"/>
                <a:gd name="T53" fmla="*/ 0 h 2293"/>
                <a:gd name="T54" fmla="*/ 399 w 699"/>
                <a:gd name="T55" fmla="*/ 0 h 2293"/>
                <a:gd name="T56" fmla="*/ 408 w 699"/>
                <a:gd name="T57" fmla="*/ 0 h 2293"/>
                <a:gd name="T58" fmla="*/ 408 w 699"/>
                <a:gd name="T59" fmla="*/ 0 h 2293"/>
                <a:gd name="T60" fmla="*/ 410 w 699"/>
                <a:gd name="T61" fmla="*/ 0 h 2293"/>
                <a:gd name="T62" fmla="*/ 435 w 699"/>
                <a:gd name="T63" fmla="*/ 0 h 2293"/>
                <a:gd name="T64" fmla="*/ 466 w 699"/>
                <a:gd name="T65" fmla="*/ 0 h 2293"/>
                <a:gd name="T66" fmla="*/ 474 w 699"/>
                <a:gd name="T67" fmla="*/ 0 h 2293"/>
                <a:gd name="T68" fmla="*/ 474 w 699"/>
                <a:gd name="T69" fmla="*/ 0 h 2293"/>
                <a:gd name="T70" fmla="*/ 476 w 699"/>
                <a:gd name="T71" fmla="*/ 0 h 2293"/>
                <a:gd name="T72" fmla="*/ 501 w 699"/>
                <a:gd name="T73" fmla="*/ 0 h 2293"/>
                <a:gd name="T74" fmla="*/ 532 w 699"/>
                <a:gd name="T75" fmla="*/ 0 h 2293"/>
                <a:gd name="T76" fmla="*/ 540 w 699"/>
                <a:gd name="T77" fmla="*/ 0 h 2293"/>
                <a:gd name="T78" fmla="*/ 540 w 699"/>
                <a:gd name="T79" fmla="*/ 0 h 2293"/>
                <a:gd name="T80" fmla="*/ 542 w 699"/>
                <a:gd name="T81" fmla="*/ 0 h 2293"/>
                <a:gd name="T82" fmla="*/ 567 w 699"/>
                <a:gd name="T83" fmla="*/ 0 h 2293"/>
                <a:gd name="T84" fmla="*/ 598 w 699"/>
                <a:gd name="T85" fmla="*/ 0 h 2293"/>
                <a:gd name="T86" fmla="*/ 607 w 699"/>
                <a:gd name="T87" fmla="*/ 0 h 2293"/>
                <a:gd name="T88" fmla="*/ 607 w 699"/>
                <a:gd name="T89" fmla="*/ 0 h 2293"/>
                <a:gd name="T90" fmla="*/ 608 w 699"/>
                <a:gd name="T91" fmla="*/ 0 h 2293"/>
                <a:gd name="T92" fmla="*/ 633 w 699"/>
                <a:gd name="T93" fmla="*/ 0 h 2293"/>
                <a:gd name="T94" fmla="*/ 664 w 699"/>
                <a:gd name="T95" fmla="*/ 0 h 2293"/>
                <a:gd name="T96" fmla="*/ 672 w 699"/>
                <a:gd name="T97" fmla="*/ 0 h 2293"/>
                <a:gd name="T98" fmla="*/ 672 w 699"/>
                <a:gd name="T99" fmla="*/ 0 h 2293"/>
                <a:gd name="T100" fmla="*/ 3 w 699"/>
                <a:gd name="T101" fmla="*/ 0 h 2293"/>
                <a:gd name="T102" fmla="*/ 697 w 699"/>
                <a:gd name="T103" fmla="*/ 0 h 22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2293"/>
                <a:gd name="T158" fmla="*/ 699 w 699"/>
                <a:gd name="T159" fmla="*/ 2293 h 22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2293">
                  <a:moveTo>
                    <a:pt x="27" y="60"/>
                  </a:moveTo>
                  <a:lnTo>
                    <a:pt x="37" y="86"/>
                  </a:lnTo>
                  <a:lnTo>
                    <a:pt x="21" y="103"/>
                  </a:lnTo>
                  <a:lnTo>
                    <a:pt x="13" y="75"/>
                  </a:lnTo>
                  <a:lnTo>
                    <a:pt x="27" y="60"/>
                  </a:lnTo>
                  <a:close/>
                  <a:moveTo>
                    <a:pt x="45" y="114"/>
                  </a:moveTo>
                  <a:lnTo>
                    <a:pt x="53" y="140"/>
                  </a:lnTo>
                  <a:lnTo>
                    <a:pt x="38" y="157"/>
                  </a:lnTo>
                  <a:lnTo>
                    <a:pt x="30" y="129"/>
                  </a:lnTo>
                  <a:lnTo>
                    <a:pt x="45" y="114"/>
                  </a:lnTo>
                  <a:close/>
                  <a:moveTo>
                    <a:pt x="61" y="168"/>
                  </a:moveTo>
                  <a:lnTo>
                    <a:pt x="69" y="194"/>
                  </a:lnTo>
                  <a:lnTo>
                    <a:pt x="55" y="211"/>
                  </a:lnTo>
                  <a:lnTo>
                    <a:pt x="47" y="183"/>
                  </a:lnTo>
                  <a:lnTo>
                    <a:pt x="61" y="168"/>
                  </a:lnTo>
                  <a:close/>
                  <a:moveTo>
                    <a:pt x="78" y="222"/>
                  </a:moveTo>
                  <a:lnTo>
                    <a:pt x="86" y="248"/>
                  </a:lnTo>
                  <a:lnTo>
                    <a:pt x="71" y="265"/>
                  </a:lnTo>
                  <a:lnTo>
                    <a:pt x="63" y="237"/>
                  </a:lnTo>
                  <a:lnTo>
                    <a:pt x="78" y="222"/>
                  </a:lnTo>
                  <a:close/>
                  <a:moveTo>
                    <a:pt x="94" y="276"/>
                  </a:moveTo>
                  <a:lnTo>
                    <a:pt x="102" y="304"/>
                  </a:lnTo>
                  <a:lnTo>
                    <a:pt x="88" y="319"/>
                  </a:lnTo>
                  <a:lnTo>
                    <a:pt x="79" y="291"/>
                  </a:lnTo>
                  <a:lnTo>
                    <a:pt x="94" y="276"/>
                  </a:lnTo>
                  <a:close/>
                  <a:moveTo>
                    <a:pt x="110" y="331"/>
                  </a:moveTo>
                  <a:lnTo>
                    <a:pt x="118" y="359"/>
                  </a:lnTo>
                  <a:lnTo>
                    <a:pt x="104" y="373"/>
                  </a:lnTo>
                  <a:lnTo>
                    <a:pt x="96" y="346"/>
                  </a:lnTo>
                  <a:lnTo>
                    <a:pt x="110" y="331"/>
                  </a:lnTo>
                  <a:close/>
                  <a:moveTo>
                    <a:pt x="128" y="385"/>
                  </a:moveTo>
                  <a:lnTo>
                    <a:pt x="136" y="413"/>
                  </a:lnTo>
                  <a:lnTo>
                    <a:pt x="120" y="428"/>
                  </a:lnTo>
                  <a:lnTo>
                    <a:pt x="112" y="400"/>
                  </a:lnTo>
                  <a:lnTo>
                    <a:pt x="128" y="385"/>
                  </a:lnTo>
                  <a:close/>
                  <a:moveTo>
                    <a:pt x="144" y="439"/>
                  </a:moveTo>
                  <a:lnTo>
                    <a:pt x="152" y="467"/>
                  </a:lnTo>
                  <a:lnTo>
                    <a:pt x="138" y="482"/>
                  </a:lnTo>
                  <a:lnTo>
                    <a:pt x="129" y="454"/>
                  </a:lnTo>
                  <a:lnTo>
                    <a:pt x="144" y="439"/>
                  </a:lnTo>
                  <a:close/>
                  <a:moveTo>
                    <a:pt x="160" y="493"/>
                  </a:moveTo>
                  <a:lnTo>
                    <a:pt x="168" y="521"/>
                  </a:lnTo>
                  <a:lnTo>
                    <a:pt x="154" y="536"/>
                  </a:lnTo>
                  <a:lnTo>
                    <a:pt x="146" y="508"/>
                  </a:lnTo>
                  <a:lnTo>
                    <a:pt x="160" y="493"/>
                  </a:lnTo>
                  <a:close/>
                  <a:moveTo>
                    <a:pt x="177" y="547"/>
                  </a:moveTo>
                  <a:lnTo>
                    <a:pt x="185" y="575"/>
                  </a:lnTo>
                  <a:lnTo>
                    <a:pt x="170" y="590"/>
                  </a:lnTo>
                  <a:lnTo>
                    <a:pt x="162" y="562"/>
                  </a:lnTo>
                  <a:lnTo>
                    <a:pt x="177" y="547"/>
                  </a:lnTo>
                  <a:close/>
                  <a:moveTo>
                    <a:pt x="193" y="601"/>
                  </a:moveTo>
                  <a:lnTo>
                    <a:pt x="201" y="629"/>
                  </a:lnTo>
                  <a:lnTo>
                    <a:pt x="187" y="644"/>
                  </a:lnTo>
                  <a:lnTo>
                    <a:pt x="178" y="616"/>
                  </a:lnTo>
                  <a:lnTo>
                    <a:pt x="193" y="601"/>
                  </a:lnTo>
                  <a:close/>
                  <a:moveTo>
                    <a:pt x="209" y="655"/>
                  </a:moveTo>
                  <a:lnTo>
                    <a:pt x="218" y="683"/>
                  </a:lnTo>
                  <a:lnTo>
                    <a:pt x="203" y="698"/>
                  </a:lnTo>
                  <a:lnTo>
                    <a:pt x="195" y="672"/>
                  </a:lnTo>
                  <a:lnTo>
                    <a:pt x="209" y="655"/>
                  </a:lnTo>
                  <a:close/>
                  <a:moveTo>
                    <a:pt x="227" y="709"/>
                  </a:moveTo>
                  <a:lnTo>
                    <a:pt x="235" y="737"/>
                  </a:lnTo>
                  <a:lnTo>
                    <a:pt x="220" y="752"/>
                  </a:lnTo>
                  <a:lnTo>
                    <a:pt x="211" y="726"/>
                  </a:lnTo>
                  <a:lnTo>
                    <a:pt x="227" y="709"/>
                  </a:lnTo>
                  <a:close/>
                  <a:moveTo>
                    <a:pt x="243" y="763"/>
                  </a:moveTo>
                  <a:lnTo>
                    <a:pt x="251" y="791"/>
                  </a:lnTo>
                  <a:lnTo>
                    <a:pt x="237" y="806"/>
                  </a:lnTo>
                  <a:lnTo>
                    <a:pt x="228" y="780"/>
                  </a:lnTo>
                  <a:lnTo>
                    <a:pt x="243" y="763"/>
                  </a:lnTo>
                  <a:close/>
                  <a:moveTo>
                    <a:pt x="259" y="819"/>
                  </a:moveTo>
                  <a:lnTo>
                    <a:pt x="268" y="846"/>
                  </a:lnTo>
                  <a:lnTo>
                    <a:pt x="253" y="860"/>
                  </a:lnTo>
                  <a:lnTo>
                    <a:pt x="245" y="834"/>
                  </a:lnTo>
                  <a:lnTo>
                    <a:pt x="259" y="819"/>
                  </a:lnTo>
                  <a:close/>
                  <a:moveTo>
                    <a:pt x="276" y="874"/>
                  </a:moveTo>
                  <a:lnTo>
                    <a:pt x="284" y="900"/>
                  </a:lnTo>
                  <a:lnTo>
                    <a:pt x="269" y="915"/>
                  </a:lnTo>
                  <a:lnTo>
                    <a:pt x="261" y="888"/>
                  </a:lnTo>
                  <a:lnTo>
                    <a:pt x="276" y="874"/>
                  </a:lnTo>
                  <a:close/>
                  <a:moveTo>
                    <a:pt x="292" y="928"/>
                  </a:moveTo>
                  <a:lnTo>
                    <a:pt x="300" y="954"/>
                  </a:lnTo>
                  <a:lnTo>
                    <a:pt x="286" y="969"/>
                  </a:lnTo>
                  <a:lnTo>
                    <a:pt x="278" y="943"/>
                  </a:lnTo>
                  <a:lnTo>
                    <a:pt x="292" y="928"/>
                  </a:lnTo>
                  <a:close/>
                  <a:moveTo>
                    <a:pt x="309" y="982"/>
                  </a:moveTo>
                  <a:lnTo>
                    <a:pt x="318" y="1008"/>
                  </a:lnTo>
                  <a:lnTo>
                    <a:pt x="302" y="1023"/>
                  </a:lnTo>
                  <a:lnTo>
                    <a:pt x="294" y="997"/>
                  </a:lnTo>
                  <a:lnTo>
                    <a:pt x="309" y="982"/>
                  </a:lnTo>
                  <a:close/>
                  <a:moveTo>
                    <a:pt x="326" y="1036"/>
                  </a:moveTo>
                  <a:lnTo>
                    <a:pt x="334" y="1062"/>
                  </a:lnTo>
                  <a:lnTo>
                    <a:pt x="319" y="1077"/>
                  </a:lnTo>
                  <a:lnTo>
                    <a:pt x="311" y="1051"/>
                  </a:lnTo>
                  <a:lnTo>
                    <a:pt x="326" y="1036"/>
                  </a:lnTo>
                  <a:close/>
                  <a:moveTo>
                    <a:pt x="342" y="1090"/>
                  </a:moveTo>
                  <a:lnTo>
                    <a:pt x="350" y="1116"/>
                  </a:lnTo>
                  <a:lnTo>
                    <a:pt x="336" y="1131"/>
                  </a:lnTo>
                  <a:lnTo>
                    <a:pt x="328" y="1105"/>
                  </a:lnTo>
                  <a:lnTo>
                    <a:pt x="342" y="1090"/>
                  </a:lnTo>
                  <a:close/>
                  <a:moveTo>
                    <a:pt x="358" y="1144"/>
                  </a:moveTo>
                  <a:lnTo>
                    <a:pt x="367" y="1170"/>
                  </a:lnTo>
                  <a:lnTo>
                    <a:pt x="352" y="1187"/>
                  </a:lnTo>
                  <a:lnTo>
                    <a:pt x="344" y="1159"/>
                  </a:lnTo>
                  <a:lnTo>
                    <a:pt x="358" y="1144"/>
                  </a:lnTo>
                  <a:close/>
                  <a:moveTo>
                    <a:pt x="375" y="1198"/>
                  </a:moveTo>
                  <a:lnTo>
                    <a:pt x="383" y="1224"/>
                  </a:lnTo>
                  <a:lnTo>
                    <a:pt x="368" y="1241"/>
                  </a:lnTo>
                  <a:lnTo>
                    <a:pt x="360" y="1213"/>
                  </a:lnTo>
                  <a:lnTo>
                    <a:pt x="375" y="1198"/>
                  </a:lnTo>
                  <a:close/>
                  <a:moveTo>
                    <a:pt x="391" y="1252"/>
                  </a:moveTo>
                  <a:lnTo>
                    <a:pt x="399" y="1278"/>
                  </a:lnTo>
                  <a:lnTo>
                    <a:pt x="385" y="1295"/>
                  </a:lnTo>
                  <a:lnTo>
                    <a:pt x="377" y="1267"/>
                  </a:lnTo>
                  <a:lnTo>
                    <a:pt x="391" y="1252"/>
                  </a:lnTo>
                  <a:close/>
                  <a:moveTo>
                    <a:pt x="408" y="1306"/>
                  </a:moveTo>
                  <a:lnTo>
                    <a:pt x="417" y="1333"/>
                  </a:lnTo>
                  <a:lnTo>
                    <a:pt x="402" y="1349"/>
                  </a:lnTo>
                  <a:lnTo>
                    <a:pt x="393" y="1321"/>
                  </a:lnTo>
                  <a:lnTo>
                    <a:pt x="408" y="1306"/>
                  </a:lnTo>
                  <a:close/>
                  <a:moveTo>
                    <a:pt x="425" y="1361"/>
                  </a:moveTo>
                  <a:lnTo>
                    <a:pt x="433" y="1389"/>
                  </a:lnTo>
                  <a:lnTo>
                    <a:pt x="418" y="1403"/>
                  </a:lnTo>
                  <a:lnTo>
                    <a:pt x="410" y="1375"/>
                  </a:lnTo>
                  <a:lnTo>
                    <a:pt x="425" y="1361"/>
                  </a:lnTo>
                  <a:close/>
                  <a:moveTo>
                    <a:pt x="441" y="1415"/>
                  </a:moveTo>
                  <a:lnTo>
                    <a:pt x="449" y="1443"/>
                  </a:lnTo>
                  <a:lnTo>
                    <a:pt x="435" y="1458"/>
                  </a:lnTo>
                  <a:lnTo>
                    <a:pt x="427" y="1430"/>
                  </a:lnTo>
                  <a:lnTo>
                    <a:pt x="441" y="1415"/>
                  </a:lnTo>
                  <a:close/>
                  <a:moveTo>
                    <a:pt x="457" y="1469"/>
                  </a:moveTo>
                  <a:lnTo>
                    <a:pt x="466" y="1497"/>
                  </a:lnTo>
                  <a:lnTo>
                    <a:pt x="451" y="1512"/>
                  </a:lnTo>
                  <a:lnTo>
                    <a:pt x="443" y="1484"/>
                  </a:lnTo>
                  <a:lnTo>
                    <a:pt x="457" y="1469"/>
                  </a:lnTo>
                  <a:close/>
                  <a:moveTo>
                    <a:pt x="474" y="1523"/>
                  </a:moveTo>
                  <a:lnTo>
                    <a:pt x="482" y="1551"/>
                  </a:lnTo>
                  <a:lnTo>
                    <a:pt x="467" y="1566"/>
                  </a:lnTo>
                  <a:lnTo>
                    <a:pt x="459" y="1538"/>
                  </a:lnTo>
                  <a:lnTo>
                    <a:pt x="474" y="1523"/>
                  </a:lnTo>
                  <a:close/>
                  <a:moveTo>
                    <a:pt x="490" y="1577"/>
                  </a:moveTo>
                  <a:lnTo>
                    <a:pt x="499" y="1605"/>
                  </a:lnTo>
                  <a:lnTo>
                    <a:pt x="484" y="1620"/>
                  </a:lnTo>
                  <a:lnTo>
                    <a:pt x="476" y="1592"/>
                  </a:lnTo>
                  <a:lnTo>
                    <a:pt x="490" y="1577"/>
                  </a:lnTo>
                  <a:close/>
                  <a:moveTo>
                    <a:pt x="508" y="1631"/>
                  </a:moveTo>
                  <a:lnTo>
                    <a:pt x="516" y="1659"/>
                  </a:lnTo>
                  <a:lnTo>
                    <a:pt x="501" y="1674"/>
                  </a:lnTo>
                  <a:lnTo>
                    <a:pt x="492" y="1646"/>
                  </a:lnTo>
                  <a:lnTo>
                    <a:pt x="508" y="1631"/>
                  </a:lnTo>
                  <a:close/>
                  <a:moveTo>
                    <a:pt x="524" y="1685"/>
                  </a:moveTo>
                  <a:lnTo>
                    <a:pt x="532" y="1713"/>
                  </a:lnTo>
                  <a:lnTo>
                    <a:pt x="518" y="1728"/>
                  </a:lnTo>
                  <a:lnTo>
                    <a:pt x="509" y="1700"/>
                  </a:lnTo>
                  <a:lnTo>
                    <a:pt x="524" y="1685"/>
                  </a:lnTo>
                  <a:close/>
                  <a:moveTo>
                    <a:pt x="540" y="1739"/>
                  </a:moveTo>
                  <a:lnTo>
                    <a:pt x="548" y="1767"/>
                  </a:lnTo>
                  <a:lnTo>
                    <a:pt x="534" y="1782"/>
                  </a:lnTo>
                  <a:lnTo>
                    <a:pt x="526" y="1756"/>
                  </a:lnTo>
                  <a:lnTo>
                    <a:pt x="540" y="1739"/>
                  </a:lnTo>
                  <a:close/>
                  <a:moveTo>
                    <a:pt x="557" y="1793"/>
                  </a:moveTo>
                  <a:lnTo>
                    <a:pt x="565" y="1821"/>
                  </a:lnTo>
                  <a:lnTo>
                    <a:pt x="550" y="1836"/>
                  </a:lnTo>
                  <a:lnTo>
                    <a:pt x="542" y="1810"/>
                  </a:lnTo>
                  <a:lnTo>
                    <a:pt x="557" y="1793"/>
                  </a:lnTo>
                  <a:close/>
                  <a:moveTo>
                    <a:pt x="573" y="1847"/>
                  </a:moveTo>
                  <a:lnTo>
                    <a:pt x="581" y="1875"/>
                  </a:lnTo>
                  <a:lnTo>
                    <a:pt x="567" y="1890"/>
                  </a:lnTo>
                  <a:lnTo>
                    <a:pt x="558" y="1864"/>
                  </a:lnTo>
                  <a:lnTo>
                    <a:pt x="573" y="1847"/>
                  </a:lnTo>
                  <a:close/>
                  <a:moveTo>
                    <a:pt x="590" y="1903"/>
                  </a:moveTo>
                  <a:lnTo>
                    <a:pt x="598" y="1930"/>
                  </a:lnTo>
                  <a:lnTo>
                    <a:pt x="583" y="1945"/>
                  </a:lnTo>
                  <a:lnTo>
                    <a:pt x="575" y="1918"/>
                  </a:lnTo>
                  <a:lnTo>
                    <a:pt x="590" y="1903"/>
                  </a:lnTo>
                  <a:close/>
                  <a:moveTo>
                    <a:pt x="607" y="1958"/>
                  </a:moveTo>
                  <a:lnTo>
                    <a:pt x="615" y="1984"/>
                  </a:lnTo>
                  <a:lnTo>
                    <a:pt x="600" y="1999"/>
                  </a:lnTo>
                  <a:lnTo>
                    <a:pt x="592" y="1973"/>
                  </a:lnTo>
                  <a:lnTo>
                    <a:pt x="607" y="1958"/>
                  </a:lnTo>
                  <a:close/>
                  <a:moveTo>
                    <a:pt x="623" y="2012"/>
                  </a:moveTo>
                  <a:lnTo>
                    <a:pt x="631" y="2038"/>
                  </a:lnTo>
                  <a:lnTo>
                    <a:pt x="617" y="2053"/>
                  </a:lnTo>
                  <a:lnTo>
                    <a:pt x="608" y="2027"/>
                  </a:lnTo>
                  <a:lnTo>
                    <a:pt x="623" y="2012"/>
                  </a:lnTo>
                  <a:close/>
                  <a:moveTo>
                    <a:pt x="639" y="2066"/>
                  </a:moveTo>
                  <a:lnTo>
                    <a:pt x="647" y="2092"/>
                  </a:lnTo>
                  <a:lnTo>
                    <a:pt x="633" y="2107"/>
                  </a:lnTo>
                  <a:lnTo>
                    <a:pt x="625" y="2081"/>
                  </a:lnTo>
                  <a:lnTo>
                    <a:pt x="639" y="2066"/>
                  </a:lnTo>
                  <a:close/>
                  <a:moveTo>
                    <a:pt x="656" y="2120"/>
                  </a:moveTo>
                  <a:lnTo>
                    <a:pt x="664" y="2146"/>
                  </a:lnTo>
                  <a:lnTo>
                    <a:pt x="649" y="2161"/>
                  </a:lnTo>
                  <a:lnTo>
                    <a:pt x="641" y="2135"/>
                  </a:lnTo>
                  <a:lnTo>
                    <a:pt x="656" y="2120"/>
                  </a:lnTo>
                  <a:close/>
                  <a:moveTo>
                    <a:pt x="672" y="2174"/>
                  </a:moveTo>
                  <a:lnTo>
                    <a:pt x="680" y="2200"/>
                  </a:lnTo>
                  <a:lnTo>
                    <a:pt x="666" y="2215"/>
                  </a:lnTo>
                  <a:lnTo>
                    <a:pt x="657" y="2189"/>
                  </a:lnTo>
                  <a:lnTo>
                    <a:pt x="672" y="2174"/>
                  </a:lnTo>
                  <a:close/>
                  <a:moveTo>
                    <a:pt x="3" y="103"/>
                  </a:moveTo>
                  <a:lnTo>
                    <a:pt x="0" y="0"/>
                  </a:lnTo>
                  <a:lnTo>
                    <a:pt x="47" y="58"/>
                  </a:lnTo>
                  <a:lnTo>
                    <a:pt x="3" y="103"/>
                  </a:lnTo>
                  <a:close/>
                  <a:moveTo>
                    <a:pt x="697" y="2189"/>
                  </a:moveTo>
                  <a:lnTo>
                    <a:pt x="699" y="2293"/>
                  </a:lnTo>
                  <a:lnTo>
                    <a:pt x="652" y="2234"/>
                  </a:lnTo>
                  <a:lnTo>
                    <a:pt x="697" y="2189"/>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77" name="Freeform 51"/>
            <p:cNvSpPr>
              <a:spLocks noEditPoints="1"/>
            </p:cNvSpPr>
            <p:nvPr/>
          </p:nvSpPr>
          <p:spPr bwMode="auto">
            <a:xfrm>
              <a:off x="2565" y="1343"/>
              <a:ext cx="126" cy="794"/>
            </a:xfrm>
            <a:custGeom>
              <a:avLst/>
              <a:gdLst>
                <a:gd name="T0" fmla="*/ 85 w 126"/>
                <a:gd name="T1" fmla="*/ 1 h 1588"/>
                <a:gd name="T2" fmla="*/ 85 w 126"/>
                <a:gd name="T3" fmla="*/ 1 h 1588"/>
                <a:gd name="T4" fmla="*/ 42 w 126"/>
                <a:gd name="T5" fmla="*/ 1 h 1588"/>
                <a:gd name="T6" fmla="*/ 42 w 126"/>
                <a:gd name="T7" fmla="*/ 1 h 1588"/>
                <a:gd name="T8" fmla="*/ 85 w 126"/>
                <a:gd name="T9" fmla="*/ 1 h 1588"/>
                <a:gd name="T10" fmla="*/ 0 w 126"/>
                <a:gd name="T11" fmla="*/ 1 h 1588"/>
                <a:gd name="T12" fmla="*/ 63 w 126"/>
                <a:gd name="T13" fmla="*/ 0 h 1588"/>
                <a:gd name="T14" fmla="*/ 126 w 126"/>
                <a:gd name="T15" fmla="*/ 1 h 1588"/>
                <a:gd name="T16" fmla="*/ 0 w 126"/>
                <a:gd name="T17" fmla="*/ 1 h 1588"/>
                <a:gd name="T18" fmla="*/ 126 w 126"/>
                <a:gd name="T19" fmla="*/ 1 h 1588"/>
                <a:gd name="T20" fmla="*/ 63 w 126"/>
                <a:gd name="T21" fmla="*/ 1 h 1588"/>
                <a:gd name="T22" fmla="*/ 0 w 126"/>
                <a:gd name="T23" fmla="*/ 1 h 1588"/>
                <a:gd name="T24" fmla="*/ 126 w 126"/>
                <a:gd name="T25" fmla="*/ 1 h 1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588"/>
                <a:gd name="T41" fmla="*/ 126 w 126"/>
                <a:gd name="T42" fmla="*/ 1588 h 1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588">
                  <a:moveTo>
                    <a:pt x="85" y="194"/>
                  </a:moveTo>
                  <a:lnTo>
                    <a:pt x="85" y="1392"/>
                  </a:lnTo>
                  <a:lnTo>
                    <a:pt x="42" y="1392"/>
                  </a:lnTo>
                  <a:lnTo>
                    <a:pt x="42" y="194"/>
                  </a:lnTo>
                  <a:lnTo>
                    <a:pt x="85" y="194"/>
                  </a:lnTo>
                  <a:close/>
                  <a:moveTo>
                    <a:pt x="0" y="234"/>
                  </a:moveTo>
                  <a:lnTo>
                    <a:pt x="63" y="0"/>
                  </a:lnTo>
                  <a:lnTo>
                    <a:pt x="126" y="234"/>
                  </a:lnTo>
                  <a:lnTo>
                    <a:pt x="0" y="234"/>
                  </a:lnTo>
                  <a:close/>
                  <a:moveTo>
                    <a:pt x="126" y="1355"/>
                  </a:moveTo>
                  <a:lnTo>
                    <a:pt x="63" y="1588"/>
                  </a:lnTo>
                  <a:lnTo>
                    <a:pt x="0" y="1355"/>
                  </a:lnTo>
                  <a:lnTo>
                    <a:pt x="126" y="1355"/>
                  </a:lnTo>
                  <a:close/>
                </a:path>
              </a:pathLst>
            </a:custGeom>
            <a:solidFill>
              <a:srgbClr val="0000FF"/>
            </a:solidFill>
            <a:ln w="1">
              <a:solidFill>
                <a:srgbClr val="0000FF"/>
              </a:solidFill>
              <a:prstDash val="solid"/>
              <a:round/>
              <a:headEnd/>
              <a:tailEnd/>
            </a:ln>
          </p:spPr>
          <p:txBody>
            <a:bodyPr/>
            <a:lstStyle/>
            <a:p>
              <a:endParaRPr lang="ja-JP" altLang="en-US"/>
            </a:p>
          </p:txBody>
        </p:sp>
        <p:sp>
          <p:nvSpPr>
            <p:cNvPr id="252982" name="Rectangle 57"/>
            <p:cNvSpPr>
              <a:spLocks noChangeArrowheads="1"/>
            </p:cNvSpPr>
            <p:nvPr/>
          </p:nvSpPr>
          <p:spPr bwMode="auto">
            <a:xfrm>
              <a:off x="4224" y="1162"/>
              <a:ext cx="56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sp>
        <p:nvSpPr>
          <p:cNvPr id="76" name="Freeform 40"/>
          <p:cNvSpPr>
            <a:spLocks/>
          </p:cNvSpPr>
          <p:nvPr/>
        </p:nvSpPr>
        <p:spPr bwMode="auto">
          <a:xfrm>
            <a:off x="3421063" y="1658938"/>
            <a:ext cx="1508125" cy="434975"/>
          </a:xfrm>
          <a:custGeom>
            <a:avLst/>
            <a:gdLst>
              <a:gd name="T0" fmla="*/ 426 w 950"/>
              <a:gd name="T1" fmla="*/ 1 h 546"/>
              <a:gd name="T2" fmla="*/ 356 w 950"/>
              <a:gd name="T3" fmla="*/ 1 h 546"/>
              <a:gd name="T4" fmla="*/ 290 w 950"/>
              <a:gd name="T5" fmla="*/ 1 h 546"/>
              <a:gd name="T6" fmla="*/ 229 w 950"/>
              <a:gd name="T7" fmla="*/ 1 h 546"/>
              <a:gd name="T8" fmla="*/ 173 w 950"/>
              <a:gd name="T9" fmla="*/ 1 h 546"/>
              <a:gd name="T10" fmla="*/ 124 w 950"/>
              <a:gd name="T11" fmla="*/ 1 h 546"/>
              <a:gd name="T12" fmla="*/ 81 w 950"/>
              <a:gd name="T13" fmla="*/ 1 h 546"/>
              <a:gd name="T14" fmla="*/ 47 w 950"/>
              <a:gd name="T15" fmla="*/ 1 h 546"/>
              <a:gd name="T16" fmla="*/ 30 w 950"/>
              <a:gd name="T17" fmla="*/ 1 h 546"/>
              <a:gd name="T18" fmla="*/ 19 w 950"/>
              <a:gd name="T19" fmla="*/ 1 h 546"/>
              <a:gd name="T20" fmla="*/ 10 w 950"/>
              <a:gd name="T21" fmla="*/ 1 h 546"/>
              <a:gd name="T22" fmla="*/ 4 w 950"/>
              <a:gd name="T23" fmla="*/ 1 h 546"/>
              <a:gd name="T24" fmla="*/ 1 w 950"/>
              <a:gd name="T25" fmla="*/ 1 h 546"/>
              <a:gd name="T26" fmla="*/ 0 w 950"/>
              <a:gd name="T27" fmla="*/ 1 h 546"/>
              <a:gd name="T28" fmla="*/ 3 w 950"/>
              <a:gd name="T29" fmla="*/ 1 h 546"/>
              <a:gd name="T30" fmla="*/ 7 w 950"/>
              <a:gd name="T31" fmla="*/ 1 h 546"/>
              <a:gd name="T32" fmla="*/ 16 w 950"/>
              <a:gd name="T33" fmla="*/ 1 h 546"/>
              <a:gd name="T34" fmla="*/ 26 w 950"/>
              <a:gd name="T35" fmla="*/ 1 h 546"/>
              <a:gd name="T36" fmla="*/ 38 w 950"/>
              <a:gd name="T37" fmla="*/ 1 h 546"/>
              <a:gd name="T38" fmla="*/ 69 w 950"/>
              <a:gd name="T39" fmla="*/ 1 h 546"/>
              <a:gd name="T40" fmla="*/ 109 w 950"/>
              <a:gd name="T41" fmla="*/ 1 h 546"/>
              <a:gd name="T42" fmla="*/ 156 w 950"/>
              <a:gd name="T43" fmla="*/ 1 h 546"/>
              <a:gd name="T44" fmla="*/ 210 w 950"/>
              <a:gd name="T45" fmla="*/ 1 h 546"/>
              <a:gd name="T46" fmla="*/ 269 w 950"/>
              <a:gd name="T47" fmla="*/ 1 h 546"/>
              <a:gd name="T48" fmla="*/ 334 w 950"/>
              <a:gd name="T49" fmla="*/ 1 h 546"/>
              <a:gd name="T50" fmla="*/ 403 w 950"/>
              <a:gd name="T51" fmla="*/ 1 h 546"/>
              <a:gd name="T52" fmla="*/ 474 w 950"/>
              <a:gd name="T53" fmla="*/ 1 h 546"/>
              <a:gd name="T54" fmla="*/ 547 w 950"/>
              <a:gd name="T55" fmla="*/ 1 h 546"/>
              <a:gd name="T56" fmla="*/ 616 w 950"/>
              <a:gd name="T57" fmla="*/ 1 h 546"/>
              <a:gd name="T58" fmla="*/ 681 w 950"/>
              <a:gd name="T59" fmla="*/ 1 h 546"/>
              <a:gd name="T60" fmla="*/ 740 w 950"/>
              <a:gd name="T61" fmla="*/ 1 h 546"/>
              <a:gd name="T62" fmla="*/ 794 w 950"/>
              <a:gd name="T63" fmla="*/ 1 h 546"/>
              <a:gd name="T64" fmla="*/ 840 w 950"/>
              <a:gd name="T65" fmla="*/ 1 h 546"/>
              <a:gd name="T66" fmla="*/ 881 w 950"/>
              <a:gd name="T67" fmla="*/ 1 h 546"/>
              <a:gd name="T68" fmla="*/ 912 w 950"/>
              <a:gd name="T69" fmla="*/ 1 h 546"/>
              <a:gd name="T70" fmla="*/ 924 w 950"/>
              <a:gd name="T71" fmla="*/ 1 h 546"/>
              <a:gd name="T72" fmla="*/ 934 w 950"/>
              <a:gd name="T73" fmla="*/ 1 h 546"/>
              <a:gd name="T74" fmla="*/ 941 w 950"/>
              <a:gd name="T75" fmla="*/ 1 h 546"/>
              <a:gd name="T76" fmla="*/ 946 w 950"/>
              <a:gd name="T77" fmla="*/ 1 h 546"/>
              <a:gd name="T78" fmla="*/ 949 w 950"/>
              <a:gd name="T79" fmla="*/ 1 h 546"/>
              <a:gd name="T80" fmla="*/ 949 w 950"/>
              <a:gd name="T81" fmla="*/ 1 h 546"/>
              <a:gd name="T82" fmla="*/ 945 w 950"/>
              <a:gd name="T83" fmla="*/ 1 h 546"/>
              <a:gd name="T84" fmla="*/ 939 w 950"/>
              <a:gd name="T85" fmla="*/ 1 h 546"/>
              <a:gd name="T86" fmla="*/ 931 w 950"/>
              <a:gd name="T87" fmla="*/ 1 h 546"/>
              <a:gd name="T88" fmla="*/ 920 w 950"/>
              <a:gd name="T89" fmla="*/ 1 h 546"/>
              <a:gd name="T90" fmla="*/ 902 w 950"/>
              <a:gd name="T91" fmla="*/ 1 h 546"/>
              <a:gd name="T92" fmla="*/ 868 w 950"/>
              <a:gd name="T93" fmla="*/ 1 h 546"/>
              <a:gd name="T94" fmla="*/ 826 w 950"/>
              <a:gd name="T95" fmla="*/ 1 h 546"/>
              <a:gd name="T96" fmla="*/ 777 w 950"/>
              <a:gd name="T97" fmla="*/ 1 h 546"/>
              <a:gd name="T98" fmla="*/ 721 w 950"/>
              <a:gd name="T99" fmla="*/ 1 h 546"/>
              <a:gd name="T100" fmla="*/ 659 w 950"/>
              <a:gd name="T101" fmla="*/ 1 h 546"/>
              <a:gd name="T102" fmla="*/ 594 w 950"/>
              <a:gd name="T103" fmla="*/ 1 h 546"/>
              <a:gd name="T104" fmla="*/ 523 w 950"/>
              <a:gd name="T105" fmla="*/ 0 h 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0"/>
              <a:gd name="T160" fmla="*/ 0 h 546"/>
              <a:gd name="T161" fmla="*/ 950 w 950"/>
              <a:gd name="T162" fmla="*/ 546 h 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0" h="546">
                <a:moveTo>
                  <a:pt x="474" y="0"/>
                </a:moveTo>
                <a:lnTo>
                  <a:pt x="450" y="0"/>
                </a:lnTo>
                <a:lnTo>
                  <a:pt x="426" y="2"/>
                </a:lnTo>
                <a:lnTo>
                  <a:pt x="403" y="2"/>
                </a:lnTo>
                <a:lnTo>
                  <a:pt x="379" y="5"/>
                </a:lnTo>
                <a:lnTo>
                  <a:pt x="356" y="7"/>
                </a:lnTo>
                <a:lnTo>
                  <a:pt x="334" y="11"/>
                </a:lnTo>
                <a:lnTo>
                  <a:pt x="312" y="17"/>
                </a:lnTo>
                <a:lnTo>
                  <a:pt x="290" y="20"/>
                </a:lnTo>
                <a:lnTo>
                  <a:pt x="269" y="26"/>
                </a:lnTo>
                <a:lnTo>
                  <a:pt x="249" y="32"/>
                </a:lnTo>
                <a:lnTo>
                  <a:pt x="229" y="39"/>
                </a:lnTo>
                <a:lnTo>
                  <a:pt x="210" y="46"/>
                </a:lnTo>
                <a:lnTo>
                  <a:pt x="191" y="54"/>
                </a:lnTo>
                <a:lnTo>
                  <a:pt x="173" y="61"/>
                </a:lnTo>
                <a:lnTo>
                  <a:pt x="156" y="71"/>
                </a:lnTo>
                <a:lnTo>
                  <a:pt x="140" y="80"/>
                </a:lnTo>
                <a:lnTo>
                  <a:pt x="124" y="89"/>
                </a:lnTo>
                <a:lnTo>
                  <a:pt x="109" y="99"/>
                </a:lnTo>
                <a:lnTo>
                  <a:pt x="94" y="110"/>
                </a:lnTo>
                <a:lnTo>
                  <a:pt x="81" y="121"/>
                </a:lnTo>
                <a:lnTo>
                  <a:pt x="69" y="130"/>
                </a:lnTo>
                <a:lnTo>
                  <a:pt x="58" y="143"/>
                </a:lnTo>
                <a:lnTo>
                  <a:pt x="47" y="155"/>
                </a:lnTo>
                <a:lnTo>
                  <a:pt x="38" y="166"/>
                </a:lnTo>
                <a:lnTo>
                  <a:pt x="34" y="173"/>
                </a:lnTo>
                <a:lnTo>
                  <a:pt x="30" y="179"/>
                </a:lnTo>
                <a:lnTo>
                  <a:pt x="26" y="186"/>
                </a:lnTo>
                <a:lnTo>
                  <a:pt x="22" y="192"/>
                </a:lnTo>
                <a:lnTo>
                  <a:pt x="19" y="198"/>
                </a:lnTo>
                <a:lnTo>
                  <a:pt x="16" y="205"/>
                </a:lnTo>
                <a:lnTo>
                  <a:pt x="12" y="211"/>
                </a:lnTo>
                <a:lnTo>
                  <a:pt x="10" y="218"/>
                </a:lnTo>
                <a:lnTo>
                  <a:pt x="7" y="226"/>
                </a:lnTo>
                <a:lnTo>
                  <a:pt x="6" y="231"/>
                </a:lnTo>
                <a:lnTo>
                  <a:pt x="4" y="239"/>
                </a:lnTo>
                <a:lnTo>
                  <a:pt x="3" y="246"/>
                </a:lnTo>
                <a:lnTo>
                  <a:pt x="2" y="252"/>
                </a:lnTo>
                <a:lnTo>
                  <a:pt x="1" y="259"/>
                </a:lnTo>
                <a:lnTo>
                  <a:pt x="0" y="267"/>
                </a:lnTo>
                <a:lnTo>
                  <a:pt x="0" y="274"/>
                </a:lnTo>
                <a:lnTo>
                  <a:pt x="0" y="280"/>
                </a:lnTo>
                <a:lnTo>
                  <a:pt x="1" y="287"/>
                </a:lnTo>
                <a:lnTo>
                  <a:pt x="2" y="295"/>
                </a:lnTo>
                <a:lnTo>
                  <a:pt x="3" y="302"/>
                </a:lnTo>
                <a:lnTo>
                  <a:pt x="4" y="308"/>
                </a:lnTo>
                <a:lnTo>
                  <a:pt x="6" y="315"/>
                </a:lnTo>
                <a:lnTo>
                  <a:pt x="7" y="323"/>
                </a:lnTo>
                <a:lnTo>
                  <a:pt x="10" y="328"/>
                </a:lnTo>
                <a:lnTo>
                  <a:pt x="12" y="336"/>
                </a:lnTo>
                <a:lnTo>
                  <a:pt x="16" y="341"/>
                </a:lnTo>
                <a:lnTo>
                  <a:pt x="19" y="349"/>
                </a:lnTo>
                <a:lnTo>
                  <a:pt x="22" y="354"/>
                </a:lnTo>
                <a:lnTo>
                  <a:pt x="26" y="362"/>
                </a:lnTo>
                <a:lnTo>
                  <a:pt x="30" y="367"/>
                </a:lnTo>
                <a:lnTo>
                  <a:pt x="34" y="375"/>
                </a:lnTo>
                <a:lnTo>
                  <a:pt x="38" y="380"/>
                </a:lnTo>
                <a:lnTo>
                  <a:pt x="47" y="392"/>
                </a:lnTo>
                <a:lnTo>
                  <a:pt x="58" y="405"/>
                </a:lnTo>
                <a:lnTo>
                  <a:pt x="69" y="416"/>
                </a:lnTo>
                <a:lnTo>
                  <a:pt x="81" y="427"/>
                </a:lnTo>
                <a:lnTo>
                  <a:pt x="94" y="438"/>
                </a:lnTo>
                <a:lnTo>
                  <a:pt x="109" y="448"/>
                </a:lnTo>
                <a:lnTo>
                  <a:pt x="124" y="457"/>
                </a:lnTo>
                <a:lnTo>
                  <a:pt x="140" y="466"/>
                </a:lnTo>
                <a:lnTo>
                  <a:pt x="156" y="476"/>
                </a:lnTo>
                <a:lnTo>
                  <a:pt x="173" y="485"/>
                </a:lnTo>
                <a:lnTo>
                  <a:pt x="191" y="492"/>
                </a:lnTo>
                <a:lnTo>
                  <a:pt x="210" y="500"/>
                </a:lnTo>
                <a:lnTo>
                  <a:pt x="229" y="507"/>
                </a:lnTo>
                <a:lnTo>
                  <a:pt x="249" y="515"/>
                </a:lnTo>
                <a:lnTo>
                  <a:pt x="269" y="520"/>
                </a:lnTo>
                <a:lnTo>
                  <a:pt x="290" y="526"/>
                </a:lnTo>
                <a:lnTo>
                  <a:pt x="312" y="532"/>
                </a:lnTo>
                <a:lnTo>
                  <a:pt x="334" y="535"/>
                </a:lnTo>
                <a:lnTo>
                  <a:pt x="356" y="539"/>
                </a:lnTo>
                <a:lnTo>
                  <a:pt x="379" y="541"/>
                </a:lnTo>
                <a:lnTo>
                  <a:pt x="403" y="545"/>
                </a:lnTo>
                <a:lnTo>
                  <a:pt x="426" y="546"/>
                </a:lnTo>
                <a:lnTo>
                  <a:pt x="450" y="546"/>
                </a:lnTo>
                <a:lnTo>
                  <a:pt x="474" y="546"/>
                </a:lnTo>
                <a:lnTo>
                  <a:pt x="500" y="546"/>
                </a:lnTo>
                <a:lnTo>
                  <a:pt x="523" y="546"/>
                </a:lnTo>
                <a:lnTo>
                  <a:pt x="547" y="545"/>
                </a:lnTo>
                <a:lnTo>
                  <a:pt x="570" y="543"/>
                </a:lnTo>
                <a:lnTo>
                  <a:pt x="594" y="539"/>
                </a:lnTo>
                <a:lnTo>
                  <a:pt x="616" y="535"/>
                </a:lnTo>
                <a:lnTo>
                  <a:pt x="638" y="532"/>
                </a:lnTo>
                <a:lnTo>
                  <a:pt x="659" y="526"/>
                </a:lnTo>
                <a:lnTo>
                  <a:pt x="681" y="520"/>
                </a:lnTo>
                <a:lnTo>
                  <a:pt x="701" y="515"/>
                </a:lnTo>
                <a:lnTo>
                  <a:pt x="721" y="507"/>
                </a:lnTo>
                <a:lnTo>
                  <a:pt x="740" y="500"/>
                </a:lnTo>
                <a:lnTo>
                  <a:pt x="758" y="492"/>
                </a:lnTo>
                <a:lnTo>
                  <a:pt x="777" y="485"/>
                </a:lnTo>
                <a:lnTo>
                  <a:pt x="794" y="476"/>
                </a:lnTo>
                <a:lnTo>
                  <a:pt x="810" y="468"/>
                </a:lnTo>
                <a:lnTo>
                  <a:pt x="826" y="457"/>
                </a:lnTo>
                <a:lnTo>
                  <a:pt x="840" y="448"/>
                </a:lnTo>
                <a:lnTo>
                  <a:pt x="854" y="438"/>
                </a:lnTo>
                <a:lnTo>
                  <a:pt x="868" y="427"/>
                </a:lnTo>
                <a:lnTo>
                  <a:pt x="881" y="416"/>
                </a:lnTo>
                <a:lnTo>
                  <a:pt x="892" y="405"/>
                </a:lnTo>
                <a:lnTo>
                  <a:pt x="902" y="392"/>
                </a:lnTo>
                <a:lnTo>
                  <a:pt x="912" y="380"/>
                </a:lnTo>
                <a:lnTo>
                  <a:pt x="916" y="373"/>
                </a:lnTo>
                <a:lnTo>
                  <a:pt x="920" y="367"/>
                </a:lnTo>
                <a:lnTo>
                  <a:pt x="924" y="362"/>
                </a:lnTo>
                <a:lnTo>
                  <a:pt x="928" y="354"/>
                </a:lnTo>
                <a:lnTo>
                  <a:pt x="931" y="349"/>
                </a:lnTo>
                <a:lnTo>
                  <a:pt x="934" y="341"/>
                </a:lnTo>
                <a:lnTo>
                  <a:pt x="937" y="336"/>
                </a:lnTo>
                <a:lnTo>
                  <a:pt x="939" y="328"/>
                </a:lnTo>
                <a:lnTo>
                  <a:pt x="941" y="323"/>
                </a:lnTo>
                <a:lnTo>
                  <a:pt x="943" y="315"/>
                </a:lnTo>
                <a:lnTo>
                  <a:pt x="945" y="308"/>
                </a:lnTo>
                <a:lnTo>
                  <a:pt x="946" y="302"/>
                </a:lnTo>
                <a:lnTo>
                  <a:pt x="947" y="295"/>
                </a:lnTo>
                <a:lnTo>
                  <a:pt x="949" y="287"/>
                </a:lnTo>
                <a:lnTo>
                  <a:pt x="949" y="280"/>
                </a:lnTo>
                <a:lnTo>
                  <a:pt x="950" y="274"/>
                </a:lnTo>
                <a:lnTo>
                  <a:pt x="949" y="267"/>
                </a:lnTo>
                <a:lnTo>
                  <a:pt x="949" y="259"/>
                </a:lnTo>
                <a:lnTo>
                  <a:pt x="947" y="252"/>
                </a:lnTo>
                <a:lnTo>
                  <a:pt x="946" y="246"/>
                </a:lnTo>
                <a:lnTo>
                  <a:pt x="945" y="239"/>
                </a:lnTo>
                <a:lnTo>
                  <a:pt x="943" y="231"/>
                </a:lnTo>
                <a:lnTo>
                  <a:pt x="941" y="226"/>
                </a:lnTo>
                <a:lnTo>
                  <a:pt x="939" y="218"/>
                </a:lnTo>
                <a:lnTo>
                  <a:pt x="937" y="211"/>
                </a:lnTo>
                <a:lnTo>
                  <a:pt x="934" y="205"/>
                </a:lnTo>
                <a:lnTo>
                  <a:pt x="931" y="198"/>
                </a:lnTo>
                <a:lnTo>
                  <a:pt x="928" y="192"/>
                </a:lnTo>
                <a:lnTo>
                  <a:pt x="924" y="186"/>
                </a:lnTo>
                <a:lnTo>
                  <a:pt x="920" y="179"/>
                </a:lnTo>
                <a:lnTo>
                  <a:pt x="916" y="173"/>
                </a:lnTo>
                <a:lnTo>
                  <a:pt x="912" y="166"/>
                </a:lnTo>
                <a:lnTo>
                  <a:pt x="902" y="155"/>
                </a:lnTo>
                <a:lnTo>
                  <a:pt x="892" y="143"/>
                </a:lnTo>
                <a:lnTo>
                  <a:pt x="881" y="130"/>
                </a:lnTo>
                <a:lnTo>
                  <a:pt x="868" y="121"/>
                </a:lnTo>
                <a:lnTo>
                  <a:pt x="854" y="110"/>
                </a:lnTo>
                <a:lnTo>
                  <a:pt x="840" y="99"/>
                </a:lnTo>
                <a:lnTo>
                  <a:pt x="826" y="89"/>
                </a:lnTo>
                <a:lnTo>
                  <a:pt x="810" y="80"/>
                </a:lnTo>
                <a:lnTo>
                  <a:pt x="794" y="71"/>
                </a:lnTo>
                <a:lnTo>
                  <a:pt x="777" y="61"/>
                </a:lnTo>
                <a:lnTo>
                  <a:pt x="758" y="54"/>
                </a:lnTo>
                <a:lnTo>
                  <a:pt x="740" y="46"/>
                </a:lnTo>
                <a:lnTo>
                  <a:pt x="721" y="39"/>
                </a:lnTo>
                <a:lnTo>
                  <a:pt x="701" y="32"/>
                </a:lnTo>
                <a:lnTo>
                  <a:pt x="681" y="26"/>
                </a:lnTo>
                <a:lnTo>
                  <a:pt x="659" y="20"/>
                </a:lnTo>
                <a:lnTo>
                  <a:pt x="638" y="17"/>
                </a:lnTo>
                <a:lnTo>
                  <a:pt x="616" y="11"/>
                </a:lnTo>
                <a:lnTo>
                  <a:pt x="594" y="7"/>
                </a:lnTo>
                <a:lnTo>
                  <a:pt x="570" y="5"/>
                </a:lnTo>
                <a:lnTo>
                  <a:pt x="547" y="2"/>
                </a:lnTo>
                <a:lnTo>
                  <a:pt x="523" y="0"/>
                </a:lnTo>
                <a:lnTo>
                  <a:pt x="500" y="0"/>
                </a:lnTo>
                <a:lnTo>
                  <a:pt x="474" y="0"/>
                </a:lnTo>
                <a:close/>
              </a:path>
            </a:pathLst>
          </a:custGeom>
          <a:solidFill>
            <a:srgbClr val="FFFFCC"/>
          </a:solidFill>
          <a:ln w="9525">
            <a:solidFill>
              <a:srgbClr val="000000"/>
            </a:solidFill>
            <a:round/>
            <a:headEnd/>
            <a:tailEnd/>
          </a:ln>
        </p:spPr>
        <p:txBody>
          <a:bodyPr anchor="ctr" anchorCtr="0"/>
          <a:lstStyle/>
          <a:p>
            <a:pPr algn="ctr"/>
            <a:r>
              <a:rPr lang="ja-JP" altLang="en-US" b="1" dirty="0"/>
              <a:t>経営トップ</a:t>
            </a:r>
          </a:p>
        </p:txBody>
      </p:sp>
      <p:cxnSp>
        <p:nvCxnSpPr>
          <p:cNvPr id="78" name="直線コネクタ 77"/>
          <p:cNvCxnSpPr/>
          <p:nvPr/>
        </p:nvCxnSpPr>
        <p:spPr>
          <a:xfrm flipV="1">
            <a:off x="4808984" y="1700808"/>
            <a:ext cx="1872208" cy="2160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60"/>
          <p:cNvSpPr>
            <a:spLocks noChangeArrowheads="1"/>
          </p:cNvSpPr>
          <p:nvPr/>
        </p:nvSpPr>
        <p:spPr bwMode="auto">
          <a:xfrm>
            <a:off x="6537325" y="2852936"/>
            <a:ext cx="3327400" cy="3324225"/>
          </a:xfrm>
          <a:prstGeom prst="rect">
            <a:avLst/>
          </a:prstGeom>
          <a:solidFill>
            <a:srgbClr val="FFFFCC"/>
          </a:solidFill>
          <a:ln w="6350">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None/>
            </a:pPr>
            <a:r>
              <a:rPr lang="ja-JP" altLang="en-US" sz="1400" b="1" u="sng" dirty="0">
                <a:solidFill>
                  <a:srgbClr val="0000FF"/>
                </a:solidFill>
                <a:latin typeface="ＭＳ Ｐゴシック" panose="020B0600070205080204" pitchFamily="50" charset="-128"/>
              </a:rPr>
              <a:t>安全統括管理者</a:t>
            </a:r>
            <a:r>
              <a:rPr lang="ja-JP" altLang="en-US" sz="1200" b="1" u="sng" dirty="0">
                <a:solidFill>
                  <a:srgbClr val="000000"/>
                </a:solidFill>
                <a:latin typeface="ＭＳ Ｐゴシック" panose="020B0600070205080204" pitchFamily="50" charset="-128"/>
              </a:rPr>
              <a:t>：</a:t>
            </a:r>
            <a:endParaRPr lang="ja-JP" altLang="en-US" sz="1600" u="sng" dirty="0"/>
          </a:p>
          <a:p>
            <a:pPr algn="just" eaLnBrk="1" hangingPunct="1">
              <a:spcBef>
                <a:spcPct val="0"/>
              </a:spcBef>
              <a:buFontTx/>
              <a:buNone/>
            </a:pPr>
            <a:r>
              <a:rPr lang="ja-JP" altLang="en-US" sz="1400" dirty="0">
                <a:solidFill>
                  <a:srgbClr val="000000"/>
                </a:solidFill>
                <a:latin typeface="ＭＳ Ｐゴシック" panose="020B0600070205080204" pitchFamily="50" charset="-128"/>
              </a:rPr>
              <a:t>下記①～③に掲げる事項に関する業務を統括管理させるため、事業運営上の重要な決定に参画する管理的地位にあり、かつ運輸事業に係る一定の実務の経験等を備える者</a:t>
            </a:r>
            <a:endParaRPr lang="en-US" altLang="ja-JP" sz="1400" dirty="0">
              <a:solidFill>
                <a:srgbClr val="000000"/>
              </a:solidFill>
              <a:latin typeface="ＭＳ Ｐゴシック" panose="020B0600070205080204" pitchFamily="50" charset="-128"/>
            </a:endParaRPr>
          </a:p>
          <a:p>
            <a:pPr algn="just" eaLnBrk="1" hangingPunct="1">
              <a:spcBef>
                <a:spcPct val="0"/>
              </a:spcBef>
              <a:buFontTx/>
              <a:buNone/>
            </a:pPr>
            <a:endParaRPr lang="en-US" altLang="ja-JP" sz="1400" dirty="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a:solidFill>
                  <a:srgbClr val="000000"/>
                </a:solidFill>
                <a:latin typeface="ＭＳ Ｐゴシック" panose="020B0600070205080204" pitchFamily="50" charset="-128"/>
              </a:rPr>
              <a:t>輸送の安全を確保するための事業の運営の方針に関する事項</a:t>
            </a:r>
            <a:br>
              <a:rPr lang="ja-JP" altLang="en-US" sz="1400" dirty="0">
                <a:solidFill>
                  <a:srgbClr val="000000"/>
                </a:solidFill>
                <a:latin typeface="ＭＳ Ｐゴシック" panose="020B0600070205080204" pitchFamily="50" charset="-128"/>
              </a:rPr>
            </a:br>
            <a:endParaRPr lang="ja-JP" altLang="en-US" sz="1400" dirty="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a:solidFill>
                  <a:srgbClr val="000000"/>
                </a:solidFill>
                <a:latin typeface="ＭＳ Ｐゴシック" panose="020B0600070205080204" pitchFamily="50" charset="-128"/>
              </a:rPr>
              <a:t>輸送の安全を確保するための事業の管理及び実施の体制に関する事項</a:t>
            </a:r>
            <a:br>
              <a:rPr lang="ja-JP" altLang="en-US" sz="1400" dirty="0">
                <a:solidFill>
                  <a:srgbClr val="000000"/>
                </a:solidFill>
                <a:latin typeface="ＭＳ Ｐゴシック" panose="020B0600070205080204" pitchFamily="50" charset="-128"/>
              </a:rPr>
            </a:br>
            <a:endParaRPr lang="ja-JP" altLang="en-US" sz="1400" dirty="0">
              <a:solidFill>
                <a:srgbClr val="000000"/>
              </a:solidFill>
              <a:latin typeface="ＭＳ Ｐゴシック" panose="020B0600070205080204" pitchFamily="50" charset="-128"/>
            </a:endParaRPr>
          </a:p>
          <a:p>
            <a:pPr marL="342900" indent="-342900" eaLnBrk="1" hangingPunct="1">
              <a:spcBef>
                <a:spcPct val="0"/>
              </a:spcBef>
              <a:buFont typeface="+mj-ea"/>
              <a:buAutoNum type="circleNumDbPlain"/>
            </a:pPr>
            <a:r>
              <a:rPr lang="ja-JP" altLang="en-US" sz="1400" dirty="0">
                <a:solidFill>
                  <a:srgbClr val="000000"/>
                </a:solidFill>
                <a:latin typeface="ＭＳ Ｐゴシック" panose="020B0600070205080204" pitchFamily="50" charset="-128"/>
              </a:rPr>
              <a:t>輸送の安全を確保するための事業の管理及び実施の方法に関する事項</a:t>
            </a:r>
            <a:endParaRPr lang="ja-JP" altLang="en-US" sz="1400" dirty="0"/>
          </a:p>
        </p:txBody>
      </p:sp>
      <p:cxnSp>
        <p:nvCxnSpPr>
          <p:cNvPr id="82" name="直線コネクタ 81"/>
          <p:cNvCxnSpPr/>
          <p:nvPr/>
        </p:nvCxnSpPr>
        <p:spPr>
          <a:xfrm flipV="1">
            <a:off x="4923885" y="2988205"/>
            <a:ext cx="1654209" cy="61991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91"/>
          <p:cNvSpPr>
            <a:spLocks/>
          </p:cNvSpPr>
          <p:nvPr/>
        </p:nvSpPr>
        <p:spPr bwMode="auto">
          <a:xfrm>
            <a:off x="454025" y="4190206"/>
            <a:ext cx="1273175" cy="411162"/>
          </a:xfrm>
          <a:custGeom>
            <a:avLst/>
            <a:gdLst>
              <a:gd name="T0" fmla="*/ 43 w 802"/>
              <a:gd name="T1" fmla="*/ 0 h 519"/>
              <a:gd name="T2" fmla="*/ 34 w 802"/>
              <a:gd name="T3" fmla="*/ 0 h 519"/>
              <a:gd name="T4" fmla="*/ 26 w 802"/>
              <a:gd name="T5" fmla="*/ 0 h 519"/>
              <a:gd name="T6" fmla="*/ 18 w 802"/>
              <a:gd name="T7" fmla="*/ 0 h 519"/>
              <a:gd name="T8" fmla="*/ 11 w 802"/>
              <a:gd name="T9" fmla="*/ 0 h 519"/>
              <a:gd name="T10" fmla="*/ 6 w 802"/>
              <a:gd name="T11" fmla="*/ 0 h 519"/>
              <a:gd name="T12" fmla="*/ 2 w 802"/>
              <a:gd name="T13" fmla="*/ 0 h 519"/>
              <a:gd name="T14" fmla="*/ 1 w 802"/>
              <a:gd name="T15" fmla="*/ 0 h 519"/>
              <a:gd name="T16" fmla="*/ 0 w 802"/>
              <a:gd name="T17" fmla="*/ 0 h 519"/>
              <a:gd name="T18" fmla="*/ 1 w 802"/>
              <a:gd name="T19" fmla="*/ 0 h 519"/>
              <a:gd name="T20" fmla="*/ 4 w 802"/>
              <a:gd name="T21" fmla="*/ 0 h 519"/>
              <a:gd name="T22" fmla="*/ 8 w 802"/>
              <a:gd name="T23" fmla="*/ 0 h 519"/>
              <a:gd name="T24" fmla="*/ 15 w 802"/>
              <a:gd name="T25" fmla="*/ 0 h 519"/>
              <a:gd name="T26" fmla="*/ 22 w 802"/>
              <a:gd name="T27" fmla="*/ 0 h 519"/>
              <a:gd name="T28" fmla="*/ 30 w 802"/>
              <a:gd name="T29" fmla="*/ 0 h 519"/>
              <a:gd name="T30" fmla="*/ 38 w 802"/>
              <a:gd name="T31" fmla="*/ 0 h 519"/>
              <a:gd name="T32" fmla="*/ 48 w 802"/>
              <a:gd name="T33" fmla="*/ 0 h 519"/>
              <a:gd name="T34" fmla="*/ 761 w 802"/>
              <a:gd name="T35" fmla="*/ 0 h 519"/>
              <a:gd name="T36" fmla="*/ 770 w 802"/>
              <a:gd name="T37" fmla="*/ 0 h 519"/>
              <a:gd name="T38" fmla="*/ 778 w 802"/>
              <a:gd name="T39" fmla="*/ 0 h 519"/>
              <a:gd name="T40" fmla="*/ 785 w 802"/>
              <a:gd name="T41" fmla="*/ 0 h 519"/>
              <a:gd name="T42" fmla="*/ 792 w 802"/>
              <a:gd name="T43" fmla="*/ 0 h 519"/>
              <a:gd name="T44" fmla="*/ 797 w 802"/>
              <a:gd name="T45" fmla="*/ 0 h 519"/>
              <a:gd name="T46" fmla="*/ 800 w 802"/>
              <a:gd name="T47" fmla="*/ 0 h 519"/>
              <a:gd name="T48" fmla="*/ 802 w 802"/>
              <a:gd name="T49" fmla="*/ 0 h 519"/>
              <a:gd name="T50" fmla="*/ 802 w 802"/>
              <a:gd name="T51" fmla="*/ 0 h 519"/>
              <a:gd name="T52" fmla="*/ 801 w 802"/>
              <a:gd name="T53" fmla="*/ 0 h 519"/>
              <a:gd name="T54" fmla="*/ 799 w 802"/>
              <a:gd name="T55" fmla="*/ 0 h 519"/>
              <a:gd name="T56" fmla="*/ 794 w 802"/>
              <a:gd name="T57" fmla="*/ 0 h 519"/>
              <a:gd name="T58" fmla="*/ 789 w 802"/>
              <a:gd name="T59" fmla="*/ 0 h 519"/>
              <a:gd name="T60" fmla="*/ 782 w 802"/>
              <a:gd name="T61" fmla="*/ 0 h 519"/>
              <a:gd name="T62" fmla="*/ 774 w 802"/>
              <a:gd name="T63" fmla="*/ 0 h 519"/>
              <a:gd name="T64" fmla="*/ 765 w 802"/>
              <a:gd name="T65" fmla="*/ 0 h 519"/>
              <a:gd name="T66" fmla="*/ 755 w 802"/>
              <a:gd name="T67" fmla="*/ 0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2"/>
              <a:gd name="T103" fmla="*/ 0 h 519"/>
              <a:gd name="T104" fmla="*/ 802 w 802"/>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2" h="519">
                <a:moveTo>
                  <a:pt x="48" y="0"/>
                </a:moveTo>
                <a:lnTo>
                  <a:pt x="43" y="2"/>
                </a:lnTo>
                <a:lnTo>
                  <a:pt x="38" y="2"/>
                </a:lnTo>
                <a:lnTo>
                  <a:pt x="34" y="4"/>
                </a:lnTo>
                <a:lnTo>
                  <a:pt x="30" y="8"/>
                </a:lnTo>
                <a:lnTo>
                  <a:pt x="26" y="11"/>
                </a:lnTo>
                <a:lnTo>
                  <a:pt x="22" y="15"/>
                </a:lnTo>
                <a:lnTo>
                  <a:pt x="18" y="21"/>
                </a:lnTo>
                <a:lnTo>
                  <a:pt x="15" y="26"/>
                </a:lnTo>
                <a:lnTo>
                  <a:pt x="11" y="32"/>
                </a:lnTo>
                <a:lnTo>
                  <a:pt x="8" y="39"/>
                </a:lnTo>
                <a:lnTo>
                  <a:pt x="6" y="47"/>
                </a:lnTo>
                <a:lnTo>
                  <a:pt x="4" y="54"/>
                </a:lnTo>
                <a:lnTo>
                  <a:pt x="2" y="62"/>
                </a:lnTo>
                <a:lnTo>
                  <a:pt x="1" y="69"/>
                </a:lnTo>
                <a:lnTo>
                  <a:pt x="1" y="79"/>
                </a:lnTo>
                <a:lnTo>
                  <a:pt x="0" y="88"/>
                </a:lnTo>
                <a:lnTo>
                  <a:pt x="0" y="431"/>
                </a:lnTo>
                <a:lnTo>
                  <a:pt x="1" y="441"/>
                </a:lnTo>
                <a:lnTo>
                  <a:pt x="1" y="450"/>
                </a:lnTo>
                <a:lnTo>
                  <a:pt x="2" y="457"/>
                </a:lnTo>
                <a:lnTo>
                  <a:pt x="4" y="465"/>
                </a:lnTo>
                <a:lnTo>
                  <a:pt x="6" y="472"/>
                </a:lnTo>
                <a:lnTo>
                  <a:pt x="8" y="480"/>
                </a:lnTo>
                <a:lnTo>
                  <a:pt x="11" y="487"/>
                </a:lnTo>
                <a:lnTo>
                  <a:pt x="15" y="493"/>
                </a:lnTo>
                <a:lnTo>
                  <a:pt x="18" y="498"/>
                </a:lnTo>
                <a:lnTo>
                  <a:pt x="22" y="504"/>
                </a:lnTo>
                <a:lnTo>
                  <a:pt x="26" y="508"/>
                </a:lnTo>
                <a:lnTo>
                  <a:pt x="30" y="511"/>
                </a:lnTo>
                <a:lnTo>
                  <a:pt x="34" y="513"/>
                </a:lnTo>
                <a:lnTo>
                  <a:pt x="38" y="517"/>
                </a:lnTo>
                <a:lnTo>
                  <a:pt x="43" y="517"/>
                </a:lnTo>
                <a:lnTo>
                  <a:pt x="48" y="519"/>
                </a:lnTo>
                <a:lnTo>
                  <a:pt x="755" y="519"/>
                </a:lnTo>
                <a:lnTo>
                  <a:pt x="761" y="517"/>
                </a:lnTo>
                <a:lnTo>
                  <a:pt x="765" y="517"/>
                </a:lnTo>
                <a:lnTo>
                  <a:pt x="770" y="513"/>
                </a:lnTo>
                <a:lnTo>
                  <a:pt x="774" y="511"/>
                </a:lnTo>
                <a:lnTo>
                  <a:pt x="778" y="508"/>
                </a:lnTo>
                <a:lnTo>
                  <a:pt x="782" y="504"/>
                </a:lnTo>
                <a:lnTo>
                  <a:pt x="785" y="498"/>
                </a:lnTo>
                <a:lnTo>
                  <a:pt x="789" y="493"/>
                </a:lnTo>
                <a:lnTo>
                  <a:pt x="792" y="487"/>
                </a:lnTo>
                <a:lnTo>
                  <a:pt x="794" y="480"/>
                </a:lnTo>
                <a:lnTo>
                  <a:pt x="797" y="472"/>
                </a:lnTo>
                <a:lnTo>
                  <a:pt x="799" y="465"/>
                </a:lnTo>
                <a:lnTo>
                  <a:pt x="800" y="457"/>
                </a:lnTo>
                <a:lnTo>
                  <a:pt x="801" y="450"/>
                </a:lnTo>
                <a:lnTo>
                  <a:pt x="802" y="441"/>
                </a:lnTo>
                <a:lnTo>
                  <a:pt x="802" y="431"/>
                </a:lnTo>
                <a:lnTo>
                  <a:pt x="802" y="88"/>
                </a:lnTo>
                <a:lnTo>
                  <a:pt x="802" y="79"/>
                </a:lnTo>
                <a:lnTo>
                  <a:pt x="801" y="69"/>
                </a:lnTo>
                <a:lnTo>
                  <a:pt x="800" y="62"/>
                </a:lnTo>
                <a:lnTo>
                  <a:pt x="799" y="54"/>
                </a:lnTo>
                <a:lnTo>
                  <a:pt x="797" y="47"/>
                </a:lnTo>
                <a:lnTo>
                  <a:pt x="794" y="39"/>
                </a:lnTo>
                <a:lnTo>
                  <a:pt x="792" y="32"/>
                </a:lnTo>
                <a:lnTo>
                  <a:pt x="789" y="26"/>
                </a:lnTo>
                <a:lnTo>
                  <a:pt x="785" y="21"/>
                </a:lnTo>
                <a:lnTo>
                  <a:pt x="782" y="15"/>
                </a:lnTo>
                <a:lnTo>
                  <a:pt x="778" y="11"/>
                </a:lnTo>
                <a:lnTo>
                  <a:pt x="774" y="8"/>
                </a:lnTo>
                <a:lnTo>
                  <a:pt x="770" y="4"/>
                </a:lnTo>
                <a:lnTo>
                  <a:pt x="765" y="2"/>
                </a:lnTo>
                <a:lnTo>
                  <a:pt x="761" y="2"/>
                </a:lnTo>
                <a:lnTo>
                  <a:pt x="755" y="0"/>
                </a:lnTo>
                <a:lnTo>
                  <a:pt x="48" y="0"/>
                </a:lnTo>
                <a:close/>
              </a:path>
            </a:pathLst>
          </a:custGeom>
          <a:solidFill>
            <a:srgbClr val="FFFFFF"/>
          </a:solidFill>
          <a:ln w="9525">
            <a:solidFill>
              <a:srgbClr val="000000"/>
            </a:solidFill>
            <a:round/>
            <a:headEnd/>
            <a:tailEnd/>
          </a:ln>
        </p:spPr>
        <p:txBody>
          <a:bodyPr/>
          <a:lstStyle/>
          <a:p>
            <a:pPr algn="ctr"/>
            <a:r>
              <a:rPr lang="ja-JP" altLang="en-US" dirty="0">
                <a:solidFill>
                  <a:srgbClr val="000000"/>
                </a:solidFill>
                <a:latin typeface="ＭＳ Ｐゴシック" panose="020B0600070205080204" pitchFamily="50" charset="-128"/>
              </a:rPr>
              <a:t>事業者</a:t>
            </a:r>
            <a:endParaRPr lang="ja-JP" altLang="en-US" dirty="0"/>
          </a:p>
        </p:txBody>
      </p:sp>
      <p:sp>
        <p:nvSpPr>
          <p:cNvPr id="3" name="角丸四角形 2"/>
          <p:cNvSpPr/>
          <p:nvPr/>
        </p:nvSpPr>
        <p:spPr bwMode="auto">
          <a:xfrm>
            <a:off x="346869" y="1634729"/>
            <a:ext cx="2336006" cy="1465659"/>
          </a:xfrm>
          <a:prstGeom prst="roundRect">
            <a:avLst/>
          </a:prstGeom>
          <a:solidFill>
            <a:schemeClr val="bg1">
              <a:alpha val="50195"/>
            </a:schemeClr>
          </a:solidFill>
          <a:ln w="6350">
            <a:solidFill>
              <a:schemeClr val="tx1"/>
            </a:solidFill>
            <a:miter lim="800000"/>
            <a:headEnd/>
            <a:tailEnd/>
          </a:ln>
        </p:spPr>
        <p:txBody>
          <a:bodyPr rtlCol="0" anchor="t" anchorCtr="0"/>
          <a:lstStyle/>
          <a:p>
            <a:pPr algn="just" eaLnBrk="1" hangingPunct="1"/>
            <a:r>
              <a:rPr lang="ja-JP" altLang="en-US" sz="1600" b="1" u="sng" dirty="0">
                <a:solidFill>
                  <a:srgbClr val="FF0000"/>
                </a:solidFill>
                <a:latin typeface="ＭＳ Ｐゴシック" panose="020B0600070205080204" pitchFamily="50" charset="-128"/>
              </a:rPr>
              <a:t>経営管理部門</a:t>
            </a:r>
            <a:r>
              <a:rPr lang="ja-JP" altLang="en-US" sz="1600" b="1" u="sng" dirty="0">
                <a:solidFill>
                  <a:srgbClr val="000000"/>
                </a:solidFill>
                <a:latin typeface="ＭＳ Ｐゴシック" panose="020B0600070205080204" pitchFamily="50" charset="-128"/>
              </a:rPr>
              <a:t>：</a:t>
            </a:r>
          </a:p>
          <a:p>
            <a:pPr algn="just" eaLnBrk="1" hangingPunct="1"/>
            <a:r>
              <a:rPr lang="ja-JP" altLang="en-US" sz="1600" dirty="0">
                <a:solidFill>
                  <a:srgbClr val="000000"/>
                </a:solidFill>
                <a:latin typeface="ＭＳ Ｐゴシック" panose="020B0600070205080204" pitchFamily="50" charset="-128"/>
              </a:rPr>
              <a:t>現業実施部門を管理する責任・権限を持つ部門（経営トップ及び安全統括管理者を含む。）</a:t>
            </a:r>
          </a:p>
          <a:p>
            <a:pPr algn="just" eaLnBrk="1" hangingPunct="1"/>
            <a:endParaRPr lang="ja-JP" altLang="en-US" sz="1400" dirty="0">
              <a:solidFill>
                <a:srgbClr val="000000"/>
              </a:solidFill>
              <a:latin typeface="ＭＳ Ｐゴシック" panose="020B0600070205080204" pitchFamily="50" charset="-128"/>
            </a:endParaRPr>
          </a:p>
          <a:p>
            <a:pPr algn="just" eaLnBrk="1" hangingPunct="1"/>
            <a:br>
              <a:rPr lang="ja-JP" altLang="en-US" dirty="0"/>
            </a:br>
            <a:endParaRPr lang="ja-JP" altLang="en-US" u="sng" dirty="0"/>
          </a:p>
          <a:p>
            <a:pPr algn="just" eaLnBrk="1" hangingPunct="1">
              <a:spcBef>
                <a:spcPct val="0"/>
              </a:spcBef>
              <a:buFontTx/>
              <a:buNone/>
            </a:pPr>
            <a:endParaRPr kumimoji="1" lang="ja-JP" altLang="en-US" sz="1600" dirty="0">
              <a:latin typeface="ＭＳ Ｐゴシック" panose="020B0600070205080204" pitchFamily="50" charset="-128"/>
            </a:endParaRPr>
          </a:p>
        </p:txBody>
      </p:sp>
      <p:sp>
        <p:nvSpPr>
          <p:cNvPr id="4" name="角丸四角形 3"/>
          <p:cNvSpPr/>
          <p:nvPr/>
        </p:nvSpPr>
        <p:spPr bwMode="auto">
          <a:xfrm>
            <a:off x="388937" y="4643734"/>
            <a:ext cx="2363788" cy="1477368"/>
          </a:xfrm>
          <a:prstGeom prst="roundRect">
            <a:avLst/>
          </a:prstGeom>
          <a:noFill/>
          <a:ln w="9525">
            <a:solidFill>
              <a:schemeClr val="tx1"/>
            </a:solidFill>
            <a:miter lim="800000"/>
            <a:headEnd/>
            <a:tailEnd/>
          </a:ln>
        </p:spPr>
        <p:txBody>
          <a:bodyPr rtlCol="0" anchor="ctr">
            <a:spAutoFit/>
          </a:bodyPr>
          <a:lstStyle/>
          <a:p>
            <a:pPr algn="just"/>
            <a:r>
              <a:rPr lang="ja-JP" altLang="en-US" sz="1600" b="1" u="sng" dirty="0">
                <a:solidFill>
                  <a:srgbClr val="000000"/>
                </a:solidFill>
                <a:latin typeface="ＭＳ Ｐゴシック" panose="020B0600070205080204" pitchFamily="50" charset="-128"/>
              </a:rPr>
              <a:t>現業実施部門：</a:t>
            </a:r>
            <a:endParaRPr lang="ja-JP" altLang="en-US" sz="2000" u="sng" dirty="0"/>
          </a:p>
          <a:p>
            <a:pPr algn="just"/>
            <a:r>
              <a:rPr lang="ja-JP" altLang="en-US" sz="1600" dirty="0"/>
              <a:t>輸送の安全に係る運行</a:t>
            </a:r>
            <a:br>
              <a:rPr lang="ja-JP" altLang="en-US" sz="1600" dirty="0"/>
            </a:br>
            <a:r>
              <a:rPr lang="ja-JP" altLang="en-US" sz="1600" dirty="0"/>
              <a:t>（運航）、整備等輸送サービスの実施に直接携わる部門</a:t>
            </a:r>
          </a:p>
        </p:txBody>
      </p:sp>
      <p:grpSp>
        <p:nvGrpSpPr>
          <p:cNvPr id="5" name="グループ化 4"/>
          <p:cNvGrpSpPr/>
          <p:nvPr/>
        </p:nvGrpSpPr>
        <p:grpSpPr>
          <a:xfrm>
            <a:off x="2909093" y="5049045"/>
            <a:ext cx="489646" cy="1049337"/>
            <a:chOff x="2909093" y="5049045"/>
            <a:chExt cx="489646" cy="1049337"/>
          </a:xfrm>
        </p:grpSpPr>
        <p:sp>
          <p:nvSpPr>
            <p:cNvPr id="142" name="Freeform 16"/>
            <p:cNvSpPr>
              <a:spLocks/>
            </p:cNvSpPr>
            <p:nvPr/>
          </p:nvSpPr>
          <p:spPr bwMode="auto">
            <a:xfrm>
              <a:off x="2909093" y="5049045"/>
              <a:ext cx="461963" cy="1049337"/>
            </a:xfrm>
            <a:custGeom>
              <a:avLst/>
              <a:gdLst>
                <a:gd name="T0" fmla="*/ 131 w 291"/>
                <a:gd name="T1" fmla="*/ 0 h 1321"/>
                <a:gd name="T2" fmla="*/ 102 w 291"/>
                <a:gd name="T3" fmla="*/ 1 h 1321"/>
                <a:gd name="T4" fmla="*/ 77 w 291"/>
                <a:gd name="T5" fmla="*/ 1 h 1321"/>
                <a:gd name="T6" fmla="*/ 54 w 291"/>
                <a:gd name="T7" fmla="*/ 1 h 1321"/>
                <a:gd name="T8" fmla="*/ 39 w 291"/>
                <a:gd name="T9" fmla="*/ 1 h 1321"/>
                <a:gd name="T10" fmla="*/ 30 w 291"/>
                <a:gd name="T11" fmla="*/ 1 h 1321"/>
                <a:gd name="T12" fmla="*/ 22 w 291"/>
                <a:gd name="T13" fmla="*/ 1 h 1321"/>
                <a:gd name="T14" fmla="*/ 16 w 291"/>
                <a:gd name="T15" fmla="*/ 1 h 1321"/>
                <a:gd name="T16" fmla="*/ 9 w 291"/>
                <a:gd name="T17" fmla="*/ 1 h 1321"/>
                <a:gd name="T18" fmla="*/ 5 w 291"/>
                <a:gd name="T19" fmla="*/ 1 h 1321"/>
                <a:gd name="T20" fmla="*/ 2 w 291"/>
                <a:gd name="T21" fmla="*/ 1 h 1321"/>
                <a:gd name="T22" fmla="*/ 1 w 291"/>
                <a:gd name="T23" fmla="*/ 1 h 1321"/>
                <a:gd name="T24" fmla="*/ 0 w 291"/>
                <a:gd name="T25" fmla="*/ 1 h 1321"/>
                <a:gd name="T26" fmla="*/ 1 w 291"/>
                <a:gd name="T27" fmla="*/ 1 h 1321"/>
                <a:gd name="T28" fmla="*/ 3 w 291"/>
                <a:gd name="T29" fmla="*/ 1 h 1321"/>
                <a:gd name="T30" fmla="*/ 7 w 291"/>
                <a:gd name="T31" fmla="*/ 1 h 1321"/>
                <a:gd name="T32" fmla="*/ 12 w 291"/>
                <a:gd name="T33" fmla="*/ 1 h 1321"/>
                <a:gd name="T34" fmla="*/ 19 w 291"/>
                <a:gd name="T35" fmla="*/ 1 h 1321"/>
                <a:gd name="T36" fmla="*/ 26 w 291"/>
                <a:gd name="T37" fmla="*/ 1 h 1321"/>
                <a:gd name="T38" fmla="*/ 34 w 291"/>
                <a:gd name="T39" fmla="*/ 1 h 1321"/>
                <a:gd name="T40" fmla="*/ 44 w 291"/>
                <a:gd name="T41" fmla="*/ 1 h 1321"/>
                <a:gd name="T42" fmla="*/ 65 w 291"/>
                <a:gd name="T43" fmla="*/ 1 h 1321"/>
                <a:gd name="T44" fmla="*/ 89 w 291"/>
                <a:gd name="T45" fmla="*/ 1 h 1321"/>
                <a:gd name="T46" fmla="*/ 117 w 291"/>
                <a:gd name="T47" fmla="*/ 1 h 1321"/>
                <a:gd name="T48" fmla="*/ 146 w 291"/>
                <a:gd name="T49" fmla="*/ 1 h 1321"/>
                <a:gd name="T50" fmla="*/ 175 w 291"/>
                <a:gd name="T51" fmla="*/ 1 h 1321"/>
                <a:gd name="T52" fmla="*/ 203 w 291"/>
                <a:gd name="T53" fmla="*/ 1 h 1321"/>
                <a:gd name="T54" fmla="*/ 228 w 291"/>
                <a:gd name="T55" fmla="*/ 1 h 1321"/>
                <a:gd name="T56" fmla="*/ 249 w 291"/>
                <a:gd name="T57" fmla="*/ 1 h 1321"/>
                <a:gd name="T58" fmla="*/ 258 w 291"/>
                <a:gd name="T59" fmla="*/ 1 h 1321"/>
                <a:gd name="T60" fmla="*/ 266 w 291"/>
                <a:gd name="T61" fmla="*/ 1 h 1321"/>
                <a:gd name="T62" fmla="*/ 274 w 291"/>
                <a:gd name="T63" fmla="*/ 1 h 1321"/>
                <a:gd name="T64" fmla="*/ 280 w 291"/>
                <a:gd name="T65" fmla="*/ 1 h 1321"/>
                <a:gd name="T66" fmla="*/ 284 w 291"/>
                <a:gd name="T67" fmla="*/ 1 h 1321"/>
                <a:gd name="T68" fmla="*/ 288 w 291"/>
                <a:gd name="T69" fmla="*/ 1 h 1321"/>
                <a:gd name="T70" fmla="*/ 290 w 291"/>
                <a:gd name="T71" fmla="*/ 1 h 1321"/>
                <a:gd name="T72" fmla="*/ 291 w 291"/>
                <a:gd name="T73" fmla="*/ 1 h 1321"/>
                <a:gd name="T74" fmla="*/ 291 w 291"/>
                <a:gd name="T75" fmla="*/ 1 h 1321"/>
                <a:gd name="T76" fmla="*/ 289 w 291"/>
                <a:gd name="T77" fmla="*/ 1 h 1321"/>
                <a:gd name="T78" fmla="*/ 286 w 291"/>
                <a:gd name="T79" fmla="*/ 1 h 1321"/>
                <a:gd name="T80" fmla="*/ 282 w 291"/>
                <a:gd name="T81" fmla="*/ 1 h 1321"/>
                <a:gd name="T82" fmla="*/ 277 w 291"/>
                <a:gd name="T83" fmla="*/ 1 h 1321"/>
                <a:gd name="T84" fmla="*/ 270 w 291"/>
                <a:gd name="T85" fmla="*/ 1 h 1321"/>
                <a:gd name="T86" fmla="*/ 262 w 291"/>
                <a:gd name="T87" fmla="*/ 1 h 1321"/>
                <a:gd name="T88" fmla="*/ 254 w 291"/>
                <a:gd name="T89" fmla="*/ 1 h 1321"/>
                <a:gd name="T90" fmla="*/ 239 w 291"/>
                <a:gd name="T91" fmla="*/ 1 h 1321"/>
                <a:gd name="T92" fmla="*/ 216 w 291"/>
                <a:gd name="T93" fmla="*/ 1 h 1321"/>
                <a:gd name="T94" fmla="*/ 189 w 291"/>
                <a:gd name="T95" fmla="*/ 1 h 1321"/>
                <a:gd name="T96" fmla="*/ 161 w 291"/>
                <a:gd name="T97" fmla="*/ 0 h 1321"/>
                <a:gd name="T98" fmla="*/ 146 w 291"/>
                <a:gd name="T99" fmla="*/ 0 h 1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1"/>
                <a:gd name="T151" fmla="*/ 0 h 1321"/>
                <a:gd name="T152" fmla="*/ 291 w 291"/>
                <a:gd name="T153" fmla="*/ 1321 h 1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1" h="1321">
                  <a:moveTo>
                    <a:pt x="146" y="0"/>
                  </a:moveTo>
                  <a:lnTo>
                    <a:pt x="131" y="0"/>
                  </a:lnTo>
                  <a:lnTo>
                    <a:pt x="117" y="0"/>
                  </a:lnTo>
                  <a:lnTo>
                    <a:pt x="102" y="2"/>
                  </a:lnTo>
                  <a:lnTo>
                    <a:pt x="89" y="4"/>
                  </a:lnTo>
                  <a:lnTo>
                    <a:pt x="77" y="6"/>
                  </a:lnTo>
                  <a:lnTo>
                    <a:pt x="65" y="8"/>
                  </a:lnTo>
                  <a:lnTo>
                    <a:pt x="54" y="10"/>
                  </a:lnTo>
                  <a:lnTo>
                    <a:pt x="44" y="13"/>
                  </a:lnTo>
                  <a:lnTo>
                    <a:pt x="39" y="13"/>
                  </a:lnTo>
                  <a:lnTo>
                    <a:pt x="34" y="15"/>
                  </a:lnTo>
                  <a:lnTo>
                    <a:pt x="30" y="17"/>
                  </a:lnTo>
                  <a:lnTo>
                    <a:pt x="26" y="19"/>
                  </a:lnTo>
                  <a:lnTo>
                    <a:pt x="22" y="21"/>
                  </a:lnTo>
                  <a:lnTo>
                    <a:pt x="19" y="23"/>
                  </a:lnTo>
                  <a:lnTo>
                    <a:pt x="16" y="25"/>
                  </a:lnTo>
                  <a:lnTo>
                    <a:pt x="12" y="26"/>
                  </a:lnTo>
                  <a:lnTo>
                    <a:pt x="9" y="28"/>
                  </a:lnTo>
                  <a:lnTo>
                    <a:pt x="7" y="30"/>
                  </a:lnTo>
                  <a:lnTo>
                    <a:pt x="5" y="32"/>
                  </a:lnTo>
                  <a:lnTo>
                    <a:pt x="3" y="34"/>
                  </a:lnTo>
                  <a:lnTo>
                    <a:pt x="2" y="36"/>
                  </a:lnTo>
                  <a:lnTo>
                    <a:pt x="1" y="39"/>
                  </a:lnTo>
                  <a:lnTo>
                    <a:pt x="1" y="41"/>
                  </a:lnTo>
                  <a:lnTo>
                    <a:pt x="0" y="43"/>
                  </a:lnTo>
                  <a:lnTo>
                    <a:pt x="0" y="1278"/>
                  </a:lnTo>
                  <a:lnTo>
                    <a:pt x="1" y="1280"/>
                  </a:lnTo>
                  <a:lnTo>
                    <a:pt x="1" y="1282"/>
                  </a:lnTo>
                  <a:lnTo>
                    <a:pt x="2" y="1286"/>
                  </a:lnTo>
                  <a:lnTo>
                    <a:pt x="3" y="1288"/>
                  </a:lnTo>
                  <a:lnTo>
                    <a:pt x="5" y="1290"/>
                  </a:lnTo>
                  <a:lnTo>
                    <a:pt x="7" y="1291"/>
                  </a:lnTo>
                  <a:lnTo>
                    <a:pt x="9" y="1293"/>
                  </a:lnTo>
                  <a:lnTo>
                    <a:pt x="12" y="1295"/>
                  </a:lnTo>
                  <a:lnTo>
                    <a:pt x="16" y="1297"/>
                  </a:lnTo>
                  <a:lnTo>
                    <a:pt x="19" y="1299"/>
                  </a:lnTo>
                  <a:lnTo>
                    <a:pt x="22" y="1301"/>
                  </a:lnTo>
                  <a:lnTo>
                    <a:pt x="26" y="1303"/>
                  </a:lnTo>
                  <a:lnTo>
                    <a:pt x="30" y="1305"/>
                  </a:lnTo>
                  <a:lnTo>
                    <a:pt x="34" y="1306"/>
                  </a:lnTo>
                  <a:lnTo>
                    <a:pt x="39" y="1308"/>
                  </a:lnTo>
                  <a:lnTo>
                    <a:pt x="44" y="1308"/>
                  </a:lnTo>
                  <a:lnTo>
                    <a:pt x="54" y="1312"/>
                  </a:lnTo>
                  <a:lnTo>
                    <a:pt x="65" y="1314"/>
                  </a:lnTo>
                  <a:lnTo>
                    <a:pt x="77" y="1316"/>
                  </a:lnTo>
                  <a:lnTo>
                    <a:pt x="89" y="1318"/>
                  </a:lnTo>
                  <a:lnTo>
                    <a:pt x="102" y="1319"/>
                  </a:lnTo>
                  <a:lnTo>
                    <a:pt x="117" y="1321"/>
                  </a:lnTo>
                  <a:lnTo>
                    <a:pt x="131" y="1321"/>
                  </a:lnTo>
                  <a:lnTo>
                    <a:pt x="146" y="1321"/>
                  </a:lnTo>
                  <a:lnTo>
                    <a:pt x="161" y="1321"/>
                  </a:lnTo>
                  <a:lnTo>
                    <a:pt x="175" y="1321"/>
                  </a:lnTo>
                  <a:lnTo>
                    <a:pt x="189" y="1319"/>
                  </a:lnTo>
                  <a:lnTo>
                    <a:pt x="203" y="1318"/>
                  </a:lnTo>
                  <a:lnTo>
                    <a:pt x="216" y="1316"/>
                  </a:lnTo>
                  <a:lnTo>
                    <a:pt x="228" y="1314"/>
                  </a:lnTo>
                  <a:lnTo>
                    <a:pt x="239" y="1312"/>
                  </a:lnTo>
                  <a:lnTo>
                    <a:pt x="249" y="1308"/>
                  </a:lnTo>
                  <a:lnTo>
                    <a:pt x="254" y="1308"/>
                  </a:lnTo>
                  <a:lnTo>
                    <a:pt x="258" y="1306"/>
                  </a:lnTo>
                  <a:lnTo>
                    <a:pt x="262" y="1305"/>
                  </a:lnTo>
                  <a:lnTo>
                    <a:pt x="266" y="1303"/>
                  </a:lnTo>
                  <a:lnTo>
                    <a:pt x="270" y="1301"/>
                  </a:lnTo>
                  <a:lnTo>
                    <a:pt x="274" y="1299"/>
                  </a:lnTo>
                  <a:lnTo>
                    <a:pt x="277" y="1297"/>
                  </a:lnTo>
                  <a:lnTo>
                    <a:pt x="280" y="1295"/>
                  </a:lnTo>
                  <a:lnTo>
                    <a:pt x="282" y="1293"/>
                  </a:lnTo>
                  <a:lnTo>
                    <a:pt x="284" y="1291"/>
                  </a:lnTo>
                  <a:lnTo>
                    <a:pt x="286" y="1290"/>
                  </a:lnTo>
                  <a:lnTo>
                    <a:pt x="288" y="1288"/>
                  </a:lnTo>
                  <a:lnTo>
                    <a:pt x="289" y="1286"/>
                  </a:lnTo>
                  <a:lnTo>
                    <a:pt x="290" y="1282"/>
                  </a:lnTo>
                  <a:lnTo>
                    <a:pt x="291" y="1280"/>
                  </a:lnTo>
                  <a:lnTo>
                    <a:pt x="291" y="1278"/>
                  </a:lnTo>
                  <a:lnTo>
                    <a:pt x="291" y="43"/>
                  </a:lnTo>
                  <a:lnTo>
                    <a:pt x="291" y="41"/>
                  </a:lnTo>
                  <a:lnTo>
                    <a:pt x="290" y="39"/>
                  </a:lnTo>
                  <a:lnTo>
                    <a:pt x="289" y="36"/>
                  </a:lnTo>
                  <a:lnTo>
                    <a:pt x="288" y="34"/>
                  </a:lnTo>
                  <a:lnTo>
                    <a:pt x="286" y="32"/>
                  </a:lnTo>
                  <a:lnTo>
                    <a:pt x="284" y="30"/>
                  </a:lnTo>
                  <a:lnTo>
                    <a:pt x="282" y="28"/>
                  </a:lnTo>
                  <a:lnTo>
                    <a:pt x="280" y="26"/>
                  </a:lnTo>
                  <a:lnTo>
                    <a:pt x="277" y="25"/>
                  </a:lnTo>
                  <a:lnTo>
                    <a:pt x="274" y="23"/>
                  </a:lnTo>
                  <a:lnTo>
                    <a:pt x="270" y="21"/>
                  </a:lnTo>
                  <a:lnTo>
                    <a:pt x="266" y="19"/>
                  </a:lnTo>
                  <a:lnTo>
                    <a:pt x="262" y="17"/>
                  </a:lnTo>
                  <a:lnTo>
                    <a:pt x="258" y="15"/>
                  </a:lnTo>
                  <a:lnTo>
                    <a:pt x="254" y="13"/>
                  </a:lnTo>
                  <a:lnTo>
                    <a:pt x="249" y="13"/>
                  </a:lnTo>
                  <a:lnTo>
                    <a:pt x="239" y="10"/>
                  </a:lnTo>
                  <a:lnTo>
                    <a:pt x="228" y="8"/>
                  </a:lnTo>
                  <a:lnTo>
                    <a:pt x="216" y="6"/>
                  </a:lnTo>
                  <a:lnTo>
                    <a:pt x="203" y="4"/>
                  </a:lnTo>
                  <a:lnTo>
                    <a:pt x="189" y="2"/>
                  </a:lnTo>
                  <a:lnTo>
                    <a:pt x="175" y="0"/>
                  </a:lnTo>
                  <a:lnTo>
                    <a:pt x="161" y="0"/>
                  </a:lnTo>
                  <a:lnTo>
                    <a:pt x="14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nchorCtr="0"/>
            <a:lstStyle/>
            <a:p>
              <a:r>
                <a:rPr lang="ja-JP" altLang="en-US" b="1" dirty="0">
                  <a:solidFill>
                    <a:srgbClr val="000000"/>
                  </a:solidFill>
                  <a:latin typeface="ＭＳ Ｐゴシック" panose="020B0600070205080204" pitchFamily="50" charset="-128"/>
                </a:rPr>
                <a:t>整備</a:t>
              </a:r>
              <a:endParaRPr lang="en-US" altLang="ja-JP" b="1" dirty="0">
                <a:solidFill>
                  <a:srgbClr val="000000"/>
                </a:solidFill>
                <a:latin typeface="ＭＳ Ｐゴシック" panose="020B0600070205080204" pitchFamily="50" charset="-128"/>
              </a:endParaRPr>
            </a:p>
          </p:txBody>
        </p:sp>
        <p:sp>
          <p:nvSpPr>
            <p:cNvPr id="143" name="Freeform 17"/>
            <p:cNvSpPr>
              <a:spLocks/>
            </p:cNvSpPr>
            <p:nvPr/>
          </p:nvSpPr>
          <p:spPr bwMode="auto">
            <a:xfrm>
              <a:off x="2936776" y="5099050"/>
              <a:ext cx="461963" cy="33337"/>
            </a:xfrm>
            <a:custGeom>
              <a:avLst/>
              <a:gdLst>
                <a:gd name="T0" fmla="*/ 0 w 291"/>
                <a:gd name="T1" fmla="*/ 0 h 43"/>
                <a:gd name="T2" fmla="*/ 1 w 291"/>
                <a:gd name="T3" fmla="*/ 0 h 43"/>
                <a:gd name="T4" fmla="*/ 1 w 291"/>
                <a:gd name="T5" fmla="*/ 0 h 43"/>
                <a:gd name="T6" fmla="*/ 2 w 291"/>
                <a:gd name="T7" fmla="*/ 0 h 43"/>
                <a:gd name="T8" fmla="*/ 3 w 291"/>
                <a:gd name="T9" fmla="*/ 0 h 43"/>
                <a:gd name="T10" fmla="*/ 5 w 291"/>
                <a:gd name="T11" fmla="*/ 0 h 43"/>
                <a:gd name="T12" fmla="*/ 7 w 291"/>
                <a:gd name="T13" fmla="*/ 0 h 43"/>
                <a:gd name="T14" fmla="*/ 9 w 291"/>
                <a:gd name="T15" fmla="*/ 0 h 43"/>
                <a:gd name="T16" fmla="*/ 12 w 291"/>
                <a:gd name="T17" fmla="*/ 0 h 43"/>
                <a:gd name="T18" fmla="*/ 16 w 291"/>
                <a:gd name="T19" fmla="*/ 0 h 43"/>
                <a:gd name="T20" fmla="*/ 19 w 291"/>
                <a:gd name="T21" fmla="*/ 0 h 43"/>
                <a:gd name="T22" fmla="*/ 22 w 291"/>
                <a:gd name="T23" fmla="*/ 0 h 43"/>
                <a:gd name="T24" fmla="*/ 26 w 291"/>
                <a:gd name="T25" fmla="*/ 0 h 43"/>
                <a:gd name="T26" fmla="*/ 30 w 291"/>
                <a:gd name="T27" fmla="*/ 0 h 43"/>
                <a:gd name="T28" fmla="*/ 34 w 291"/>
                <a:gd name="T29" fmla="*/ 0 h 43"/>
                <a:gd name="T30" fmla="*/ 39 w 291"/>
                <a:gd name="T31" fmla="*/ 0 h 43"/>
                <a:gd name="T32" fmla="*/ 44 w 291"/>
                <a:gd name="T33" fmla="*/ 0 h 43"/>
                <a:gd name="T34" fmla="*/ 54 w 291"/>
                <a:gd name="T35" fmla="*/ 0 h 43"/>
                <a:gd name="T36" fmla="*/ 65 w 291"/>
                <a:gd name="T37" fmla="*/ 0 h 43"/>
                <a:gd name="T38" fmla="*/ 77 w 291"/>
                <a:gd name="T39" fmla="*/ 0 h 43"/>
                <a:gd name="T40" fmla="*/ 89 w 291"/>
                <a:gd name="T41" fmla="*/ 0 h 43"/>
                <a:gd name="T42" fmla="*/ 102 w 291"/>
                <a:gd name="T43" fmla="*/ 0 h 43"/>
                <a:gd name="T44" fmla="*/ 117 w 291"/>
                <a:gd name="T45" fmla="*/ 0 h 43"/>
                <a:gd name="T46" fmla="*/ 131 w 291"/>
                <a:gd name="T47" fmla="*/ 0 h 43"/>
                <a:gd name="T48" fmla="*/ 146 w 291"/>
                <a:gd name="T49" fmla="*/ 0 h 43"/>
                <a:gd name="T50" fmla="*/ 161 w 291"/>
                <a:gd name="T51" fmla="*/ 0 h 43"/>
                <a:gd name="T52" fmla="*/ 175 w 291"/>
                <a:gd name="T53" fmla="*/ 0 h 43"/>
                <a:gd name="T54" fmla="*/ 189 w 291"/>
                <a:gd name="T55" fmla="*/ 0 h 43"/>
                <a:gd name="T56" fmla="*/ 203 w 291"/>
                <a:gd name="T57" fmla="*/ 0 h 43"/>
                <a:gd name="T58" fmla="*/ 216 w 291"/>
                <a:gd name="T59" fmla="*/ 0 h 43"/>
                <a:gd name="T60" fmla="*/ 228 w 291"/>
                <a:gd name="T61" fmla="*/ 0 h 43"/>
                <a:gd name="T62" fmla="*/ 239 w 291"/>
                <a:gd name="T63" fmla="*/ 0 h 43"/>
                <a:gd name="T64" fmla="*/ 249 w 291"/>
                <a:gd name="T65" fmla="*/ 0 h 43"/>
                <a:gd name="T66" fmla="*/ 254 w 291"/>
                <a:gd name="T67" fmla="*/ 0 h 43"/>
                <a:gd name="T68" fmla="*/ 258 w 291"/>
                <a:gd name="T69" fmla="*/ 0 h 43"/>
                <a:gd name="T70" fmla="*/ 262 w 291"/>
                <a:gd name="T71" fmla="*/ 0 h 43"/>
                <a:gd name="T72" fmla="*/ 266 w 291"/>
                <a:gd name="T73" fmla="*/ 0 h 43"/>
                <a:gd name="T74" fmla="*/ 270 w 291"/>
                <a:gd name="T75" fmla="*/ 0 h 43"/>
                <a:gd name="T76" fmla="*/ 274 w 291"/>
                <a:gd name="T77" fmla="*/ 0 h 43"/>
                <a:gd name="T78" fmla="*/ 277 w 291"/>
                <a:gd name="T79" fmla="*/ 0 h 43"/>
                <a:gd name="T80" fmla="*/ 280 w 291"/>
                <a:gd name="T81" fmla="*/ 0 h 43"/>
                <a:gd name="T82" fmla="*/ 282 w 291"/>
                <a:gd name="T83" fmla="*/ 0 h 43"/>
                <a:gd name="T84" fmla="*/ 284 w 291"/>
                <a:gd name="T85" fmla="*/ 0 h 43"/>
                <a:gd name="T86" fmla="*/ 286 w 291"/>
                <a:gd name="T87" fmla="*/ 0 h 43"/>
                <a:gd name="T88" fmla="*/ 288 w 291"/>
                <a:gd name="T89" fmla="*/ 0 h 43"/>
                <a:gd name="T90" fmla="*/ 289 w 291"/>
                <a:gd name="T91" fmla="*/ 0 h 43"/>
                <a:gd name="T92" fmla="*/ 290 w 291"/>
                <a:gd name="T93" fmla="*/ 0 h 43"/>
                <a:gd name="T94" fmla="*/ 291 w 291"/>
                <a:gd name="T95" fmla="*/ 0 h 43"/>
                <a:gd name="T96" fmla="*/ 291 w 291"/>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1"/>
                <a:gd name="T148" fmla="*/ 0 h 43"/>
                <a:gd name="T149" fmla="*/ 291 w 291"/>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1" h="43">
                  <a:moveTo>
                    <a:pt x="0" y="0"/>
                  </a:moveTo>
                  <a:lnTo>
                    <a:pt x="1" y="2"/>
                  </a:lnTo>
                  <a:lnTo>
                    <a:pt x="1" y="4"/>
                  </a:lnTo>
                  <a:lnTo>
                    <a:pt x="2" y="6"/>
                  </a:lnTo>
                  <a:lnTo>
                    <a:pt x="3" y="10"/>
                  </a:lnTo>
                  <a:lnTo>
                    <a:pt x="5" y="11"/>
                  </a:lnTo>
                  <a:lnTo>
                    <a:pt x="7" y="13"/>
                  </a:lnTo>
                  <a:lnTo>
                    <a:pt x="9" y="15"/>
                  </a:lnTo>
                  <a:lnTo>
                    <a:pt x="12" y="17"/>
                  </a:lnTo>
                  <a:lnTo>
                    <a:pt x="16" y="19"/>
                  </a:lnTo>
                  <a:lnTo>
                    <a:pt x="19" y="21"/>
                  </a:lnTo>
                  <a:lnTo>
                    <a:pt x="22" y="23"/>
                  </a:lnTo>
                  <a:lnTo>
                    <a:pt x="26" y="24"/>
                  </a:lnTo>
                  <a:lnTo>
                    <a:pt x="30" y="26"/>
                  </a:lnTo>
                  <a:lnTo>
                    <a:pt x="34" y="28"/>
                  </a:lnTo>
                  <a:lnTo>
                    <a:pt x="39" y="28"/>
                  </a:lnTo>
                  <a:lnTo>
                    <a:pt x="44" y="30"/>
                  </a:lnTo>
                  <a:lnTo>
                    <a:pt x="54" y="34"/>
                  </a:lnTo>
                  <a:lnTo>
                    <a:pt x="65" y="36"/>
                  </a:lnTo>
                  <a:lnTo>
                    <a:pt x="77" y="38"/>
                  </a:lnTo>
                  <a:lnTo>
                    <a:pt x="89" y="39"/>
                  </a:lnTo>
                  <a:lnTo>
                    <a:pt x="102" y="41"/>
                  </a:lnTo>
                  <a:lnTo>
                    <a:pt x="117" y="43"/>
                  </a:lnTo>
                  <a:lnTo>
                    <a:pt x="131" y="43"/>
                  </a:lnTo>
                  <a:lnTo>
                    <a:pt x="146" y="43"/>
                  </a:lnTo>
                  <a:lnTo>
                    <a:pt x="161" y="43"/>
                  </a:lnTo>
                  <a:lnTo>
                    <a:pt x="175" y="43"/>
                  </a:lnTo>
                  <a:lnTo>
                    <a:pt x="189" y="41"/>
                  </a:lnTo>
                  <a:lnTo>
                    <a:pt x="203" y="39"/>
                  </a:lnTo>
                  <a:lnTo>
                    <a:pt x="216" y="38"/>
                  </a:lnTo>
                  <a:lnTo>
                    <a:pt x="228" y="36"/>
                  </a:lnTo>
                  <a:lnTo>
                    <a:pt x="239" y="34"/>
                  </a:lnTo>
                  <a:lnTo>
                    <a:pt x="249" y="30"/>
                  </a:lnTo>
                  <a:lnTo>
                    <a:pt x="254" y="28"/>
                  </a:lnTo>
                  <a:lnTo>
                    <a:pt x="258" y="28"/>
                  </a:lnTo>
                  <a:lnTo>
                    <a:pt x="262" y="26"/>
                  </a:lnTo>
                  <a:lnTo>
                    <a:pt x="266" y="24"/>
                  </a:lnTo>
                  <a:lnTo>
                    <a:pt x="270" y="23"/>
                  </a:lnTo>
                  <a:lnTo>
                    <a:pt x="274" y="21"/>
                  </a:lnTo>
                  <a:lnTo>
                    <a:pt x="277" y="19"/>
                  </a:lnTo>
                  <a:lnTo>
                    <a:pt x="280" y="17"/>
                  </a:lnTo>
                  <a:lnTo>
                    <a:pt x="282" y="15"/>
                  </a:lnTo>
                  <a:lnTo>
                    <a:pt x="284" y="13"/>
                  </a:lnTo>
                  <a:lnTo>
                    <a:pt x="286" y="11"/>
                  </a:lnTo>
                  <a:lnTo>
                    <a:pt x="288" y="10"/>
                  </a:lnTo>
                  <a:lnTo>
                    <a:pt x="289" y="6"/>
                  </a:lnTo>
                  <a:lnTo>
                    <a:pt x="290" y="4"/>
                  </a:lnTo>
                  <a:lnTo>
                    <a:pt x="291" y="2"/>
                  </a:lnTo>
                  <a:lnTo>
                    <a:pt x="29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6" name="グループ化 5"/>
          <p:cNvGrpSpPr/>
          <p:nvPr/>
        </p:nvGrpSpPr>
        <p:grpSpPr>
          <a:xfrm>
            <a:off x="3922713" y="5157192"/>
            <a:ext cx="460375" cy="1176337"/>
            <a:chOff x="3922713" y="5211763"/>
            <a:chExt cx="460375" cy="1176337"/>
          </a:xfrm>
        </p:grpSpPr>
        <p:sp>
          <p:nvSpPr>
            <p:cNvPr id="145" name="Freeform 20"/>
            <p:cNvSpPr>
              <a:spLocks/>
            </p:cNvSpPr>
            <p:nvPr/>
          </p:nvSpPr>
          <p:spPr bwMode="auto">
            <a:xfrm>
              <a:off x="3922713" y="5211763"/>
              <a:ext cx="460375" cy="1176337"/>
            </a:xfrm>
            <a:custGeom>
              <a:avLst/>
              <a:gdLst>
                <a:gd name="T0" fmla="*/ 130 w 290"/>
                <a:gd name="T1" fmla="*/ 0 h 1481"/>
                <a:gd name="T2" fmla="*/ 102 w 290"/>
                <a:gd name="T3" fmla="*/ 1 h 1481"/>
                <a:gd name="T4" fmla="*/ 76 w 290"/>
                <a:gd name="T5" fmla="*/ 1 h 1481"/>
                <a:gd name="T6" fmla="*/ 52 w 290"/>
                <a:gd name="T7" fmla="*/ 1 h 1481"/>
                <a:gd name="T8" fmla="*/ 37 w 290"/>
                <a:gd name="T9" fmla="*/ 1 h 1481"/>
                <a:gd name="T10" fmla="*/ 28 w 290"/>
                <a:gd name="T11" fmla="*/ 1 h 1481"/>
                <a:gd name="T12" fmla="*/ 20 w 290"/>
                <a:gd name="T13" fmla="*/ 1 h 1481"/>
                <a:gd name="T14" fmla="*/ 14 w 290"/>
                <a:gd name="T15" fmla="*/ 1 h 1481"/>
                <a:gd name="T16" fmla="*/ 8 w 290"/>
                <a:gd name="T17" fmla="*/ 1 h 1481"/>
                <a:gd name="T18" fmla="*/ 4 w 290"/>
                <a:gd name="T19" fmla="*/ 1 h 1481"/>
                <a:gd name="T20" fmla="*/ 1 w 290"/>
                <a:gd name="T21" fmla="*/ 1 h 1481"/>
                <a:gd name="T22" fmla="*/ 0 w 290"/>
                <a:gd name="T23" fmla="*/ 1 h 1481"/>
                <a:gd name="T24" fmla="*/ 0 w 290"/>
                <a:gd name="T25" fmla="*/ 1 h 1481"/>
                <a:gd name="T26" fmla="*/ 0 w 290"/>
                <a:gd name="T27" fmla="*/ 1 h 1481"/>
                <a:gd name="T28" fmla="*/ 2 w 290"/>
                <a:gd name="T29" fmla="*/ 1 h 1481"/>
                <a:gd name="T30" fmla="*/ 6 w 290"/>
                <a:gd name="T31" fmla="*/ 1 h 1481"/>
                <a:gd name="T32" fmla="*/ 11 w 290"/>
                <a:gd name="T33" fmla="*/ 1 h 1481"/>
                <a:gd name="T34" fmla="*/ 17 w 290"/>
                <a:gd name="T35" fmla="*/ 1 h 1481"/>
                <a:gd name="T36" fmla="*/ 24 w 290"/>
                <a:gd name="T37" fmla="*/ 1 h 1481"/>
                <a:gd name="T38" fmla="*/ 32 w 290"/>
                <a:gd name="T39" fmla="*/ 1 h 1481"/>
                <a:gd name="T40" fmla="*/ 42 w 290"/>
                <a:gd name="T41" fmla="*/ 1 h 1481"/>
                <a:gd name="T42" fmla="*/ 63 w 290"/>
                <a:gd name="T43" fmla="*/ 1 h 1481"/>
                <a:gd name="T44" fmla="*/ 88 w 290"/>
                <a:gd name="T45" fmla="*/ 1 h 1481"/>
                <a:gd name="T46" fmla="*/ 115 w 290"/>
                <a:gd name="T47" fmla="*/ 1 h 1481"/>
                <a:gd name="T48" fmla="*/ 144 w 290"/>
                <a:gd name="T49" fmla="*/ 1 h 1481"/>
                <a:gd name="T50" fmla="*/ 174 w 290"/>
                <a:gd name="T51" fmla="*/ 1 h 1481"/>
                <a:gd name="T52" fmla="*/ 201 w 290"/>
                <a:gd name="T53" fmla="*/ 1 h 1481"/>
                <a:gd name="T54" fmla="*/ 226 w 290"/>
                <a:gd name="T55" fmla="*/ 1 h 1481"/>
                <a:gd name="T56" fmla="*/ 247 w 290"/>
                <a:gd name="T57" fmla="*/ 1 h 1481"/>
                <a:gd name="T58" fmla="*/ 256 w 290"/>
                <a:gd name="T59" fmla="*/ 1 h 1481"/>
                <a:gd name="T60" fmla="*/ 265 w 290"/>
                <a:gd name="T61" fmla="*/ 1 h 1481"/>
                <a:gd name="T62" fmla="*/ 273 w 290"/>
                <a:gd name="T63" fmla="*/ 1 h 1481"/>
                <a:gd name="T64" fmla="*/ 279 w 290"/>
                <a:gd name="T65" fmla="*/ 1 h 1481"/>
                <a:gd name="T66" fmla="*/ 284 w 290"/>
                <a:gd name="T67" fmla="*/ 1 h 1481"/>
                <a:gd name="T68" fmla="*/ 287 w 290"/>
                <a:gd name="T69" fmla="*/ 1 h 1481"/>
                <a:gd name="T70" fmla="*/ 289 w 290"/>
                <a:gd name="T71" fmla="*/ 1 h 1481"/>
                <a:gd name="T72" fmla="*/ 290 w 290"/>
                <a:gd name="T73" fmla="*/ 1 h 1481"/>
                <a:gd name="T74" fmla="*/ 290 w 290"/>
                <a:gd name="T75" fmla="*/ 1 h 1481"/>
                <a:gd name="T76" fmla="*/ 288 w 290"/>
                <a:gd name="T77" fmla="*/ 1 h 1481"/>
                <a:gd name="T78" fmla="*/ 286 w 290"/>
                <a:gd name="T79" fmla="*/ 1 h 1481"/>
                <a:gd name="T80" fmla="*/ 281 w 290"/>
                <a:gd name="T81" fmla="*/ 1 h 1481"/>
                <a:gd name="T82" fmla="*/ 276 w 290"/>
                <a:gd name="T83" fmla="*/ 1 h 1481"/>
                <a:gd name="T84" fmla="*/ 269 w 290"/>
                <a:gd name="T85" fmla="*/ 1 h 1481"/>
                <a:gd name="T86" fmla="*/ 261 w 290"/>
                <a:gd name="T87" fmla="*/ 1 h 1481"/>
                <a:gd name="T88" fmla="*/ 252 w 290"/>
                <a:gd name="T89" fmla="*/ 1 h 1481"/>
                <a:gd name="T90" fmla="*/ 237 w 290"/>
                <a:gd name="T91" fmla="*/ 1 h 1481"/>
                <a:gd name="T92" fmla="*/ 214 w 290"/>
                <a:gd name="T93" fmla="*/ 1 h 1481"/>
                <a:gd name="T94" fmla="*/ 188 w 290"/>
                <a:gd name="T95" fmla="*/ 1 h 1481"/>
                <a:gd name="T96" fmla="*/ 159 w 290"/>
                <a:gd name="T97" fmla="*/ 0 h 1481"/>
                <a:gd name="T98" fmla="*/ 144 w 290"/>
                <a:gd name="T99" fmla="*/ 0 h 1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0"/>
                <a:gd name="T151" fmla="*/ 0 h 1481"/>
                <a:gd name="T152" fmla="*/ 290 w 290"/>
                <a:gd name="T153" fmla="*/ 1481 h 1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0" h="1481">
                  <a:moveTo>
                    <a:pt x="144" y="0"/>
                  </a:moveTo>
                  <a:lnTo>
                    <a:pt x="130" y="0"/>
                  </a:lnTo>
                  <a:lnTo>
                    <a:pt x="115" y="0"/>
                  </a:lnTo>
                  <a:lnTo>
                    <a:pt x="102" y="2"/>
                  </a:lnTo>
                  <a:lnTo>
                    <a:pt x="88" y="4"/>
                  </a:lnTo>
                  <a:lnTo>
                    <a:pt x="76" y="5"/>
                  </a:lnTo>
                  <a:lnTo>
                    <a:pt x="63" y="7"/>
                  </a:lnTo>
                  <a:lnTo>
                    <a:pt x="52" y="11"/>
                  </a:lnTo>
                  <a:lnTo>
                    <a:pt x="42" y="13"/>
                  </a:lnTo>
                  <a:lnTo>
                    <a:pt x="37" y="15"/>
                  </a:lnTo>
                  <a:lnTo>
                    <a:pt x="32" y="17"/>
                  </a:lnTo>
                  <a:lnTo>
                    <a:pt x="28" y="19"/>
                  </a:lnTo>
                  <a:lnTo>
                    <a:pt x="24" y="20"/>
                  </a:lnTo>
                  <a:lnTo>
                    <a:pt x="20" y="22"/>
                  </a:lnTo>
                  <a:lnTo>
                    <a:pt x="17" y="24"/>
                  </a:lnTo>
                  <a:lnTo>
                    <a:pt x="14" y="26"/>
                  </a:lnTo>
                  <a:lnTo>
                    <a:pt x="11" y="30"/>
                  </a:lnTo>
                  <a:lnTo>
                    <a:pt x="8" y="32"/>
                  </a:lnTo>
                  <a:lnTo>
                    <a:pt x="6" y="33"/>
                  </a:lnTo>
                  <a:lnTo>
                    <a:pt x="4" y="35"/>
                  </a:lnTo>
                  <a:lnTo>
                    <a:pt x="2" y="37"/>
                  </a:lnTo>
                  <a:lnTo>
                    <a:pt x="1" y="41"/>
                  </a:lnTo>
                  <a:lnTo>
                    <a:pt x="0" y="43"/>
                  </a:lnTo>
                  <a:lnTo>
                    <a:pt x="0" y="45"/>
                  </a:lnTo>
                  <a:lnTo>
                    <a:pt x="0" y="48"/>
                  </a:lnTo>
                  <a:lnTo>
                    <a:pt x="0" y="1433"/>
                  </a:lnTo>
                  <a:lnTo>
                    <a:pt x="0" y="1435"/>
                  </a:lnTo>
                  <a:lnTo>
                    <a:pt x="0" y="1437"/>
                  </a:lnTo>
                  <a:lnTo>
                    <a:pt x="1" y="1440"/>
                  </a:lnTo>
                  <a:lnTo>
                    <a:pt x="2" y="1442"/>
                  </a:lnTo>
                  <a:lnTo>
                    <a:pt x="4" y="1444"/>
                  </a:lnTo>
                  <a:lnTo>
                    <a:pt x="6" y="1446"/>
                  </a:lnTo>
                  <a:lnTo>
                    <a:pt x="8" y="1450"/>
                  </a:lnTo>
                  <a:lnTo>
                    <a:pt x="11" y="1451"/>
                  </a:lnTo>
                  <a:lnTo>
                    <a:pt x="14" y="1453"/>
                  </a:lnTo>
                  <a:lnTo>
                    <a:pt x="17" y="1455"/>
                  </a:lnTo>
                  <a:lnTo>
                    <a:pt x="20" y="1457"/>
                  </a:lnTo>
                  <a:lnTo>
                    <a:pt x="24" y="1459"/>
                  </a:lnTo>
                  <a:lnTo>
                    <a:pt x="28" y="1461"/>
                  </a:lnTo>
                  <a:lnTo>
                    <a:pt x="32" y="1463"/>
                  </a:lnTo>
                  <a:lnTo>
                    <a:pt x="37" y="1465"/>
                  </a:lnTo>
                  <a:lnTo>
                    <a:pt x="42" y="1466"/>
                  </a:lnTo>
                  <a:lnTo>
                    <a:pt x="52" y="1470"/>
                  </a:lnTo>
                  <a:lnTo>
                    <a:pt x="63" y="1472"/>
                  </a:lnTo>
                  <a:lnTo>
                    <a:pt x="76" y="1474"/>
                  </a:lnTo>
                  <a:lnTo>
                    <a:pt x="88" y="1476"/>
                  </a:lnTo>
                  <a:lnTo>
                    <a:pt x="102" y="1478"/>
                  </a:lnTo>
                  <a:lnTo>
                    <a:pt x="115" y="1479"/>
                  </a:lnTo>
                  <a:lnTo>
                    <a:pt x="130" y="1479"/>
                  </a:lnTo>
                  <a:lnTo>
                    <a:pt x="144" y="1481"/>
                  </a:lnTo>
                  <a:lnTo>
                    <a:pt x="159" y="1479"/>
                  </a:lnTo>
                  <a:lnTo>
                    <a:pt x="174" y="1479"/>
                  </a:lnTo>
                  <a:lnTo>
                    <a:pt x="188" y="1478"/>
                  </a:lnTo>
                  <a:lnTo>
                    <a:pt x="201" y="1476"/>
                  </a:lnTo>
                  <a:lnTo>
                    <a:pt x="214" y="1474"/>
                  </a:lnTo>
                  <a:lnTo>
                    <a:pt x="226" y="1472"/>
                  </a:lnTo>
                  <a:lnTo>
                    <a:pt x="237" y="1470"/>
                  </a:lnTo>
                  <a:lnTo>
                    <a:pt x="247" y="1466"/>
                  </a:lnTo>
                  <a:lnTo>
                    <a:pt x="252" y="1465"/>
                  </a:lnTo>
                  <a:lnTo>
                    <a:pt x="256" y="1463"/>
                  </a:lnTo>
                  <a:lnTo>
                    <a:pt x="261" y="1461"/>
                  </a:lnTo>
                  <a:lnTo>
                    <a:pt x="265" y="1459"/>
                  </a:lnTo>
                  <a:lnTo>
                    <a:pt x="269" y="1457"/>
                  </a:lnTo>
                  <a:lnTo>
                    <a:pt x="273" y="1455"/>
                  </a:lnTo>
                  <a:lnTo>
                    <a:pt x="276" y="1453"/>
                  </a:lnTo>
                  <a:lnTo>
                    <a:pt x="279" y="1451"/>
                  </a:lnTo>
                  <a:lnTo>
                    <a:pt x="281" y="1450"/>
                  </a:lnTo>
                  <a:lnTo>
                    <a:pt x="284" y="1446"/>
                  </a:lnTo>
                  <a:lnTo>
                    <a:pt x="286" y="1444"/>
                  </a:lnTo>
                  <a:lnTo>
                    <a:pt x="287" y="1442"/>
                  </a:lnTo>
                  <a:lnTo>
                    <a:pt x="288" y="1440"/>
                  </a:lnTo>
                  <a:lnTo>
                    <a:pt x="289" y="1437"/>
                  </a:lnTo>
                  <a:lnTo>
                    <a:pt x="290" y="1435"/>
                  </a:lnTo>
                  <a:lnTo>
                    <a:pt x="290" y="1433"/>
                  </a:lnTo>
                  <a:lnTo>
                    <a:pt x="290" y="48"/>
                  </a:lnTo>
                  <a:lnTo>
                    <a:pt x="290" y="45"/>
                  </a:lnTo>
                  <a:lnTo>
                    <a:pt x="289" y="43"/>
                  </a:lnTo>
                  <a:lnTo>
                    <a:pt x="288" y="41"/>
                  </a:lnTo>
                  <a:lnTo>
                    <a:pt x="287" y="37"/>
                  </a:lnTo>
                  <a:lnTo>
                    <a:pt x="286" y="35"/>
                  </a:lnTo>
                  <a:lnTo>
                    <a:pt x="284" y="33"/>
                  </a:lnTo>
                  <a:lnTo>
                    <a:pt x="281" y="32"/>
                  </a:lnTo>
                  <a:lnTo>
                    <a:pt x="279" y="30"/>
                  </a:lnTo>
                  <a:lnTo>
                    <a:pt x="276" y="26"/>
                  </a:lnTo>
                  <a:lnTo>
                    <a:pt x="273" y="24"/>
                  </a:lnTo>
                  <a:lnTo>
                    <a:pt x="269" y="22"/>
                  </a:lnTo>
                  <a:lnTo>
                    <a:pt x="265" y="20"/>
                  </a:lnTo>
                  <a:lnTo>
                    <a:pt x="261" y="19"/>
                  </a:lnTo>
                  <a:lnTo>
                    <a:pt x="256" y="17"/>
                  </a:lnTo>
                  <a:lnTo>
                    <a:pt x="252" y="15"/>
                  </a:lnTo>
                  <a:lnTo>
                    <a:pt x="247" y="13"/>
                  </a:lnTo>
                  <a:lnTo>
                    <a:pt x="237" y="11"/>
                  </a:lnTo>
                  <a:lnTo>
                    <a:pt x="226" y="7"/>
                  </a:lnTo>
                  <a:lnTo>
                    <a:pt x="214" y="5"/>
                  </a:lnTo>
                  <a:lnTo>
                    <a:pt x="201" y="4"/>
                  </a:lnTo>
                  <a:lnTo>
                    <a:pt x="188" y="2"/>
                  </a:lnTo>
                  <a:lnTo>
                    <a:pt x="174" y="0"/>
                  </a:lnTo>
                  <a:lnTo>
                    <a:pt x="159" y="0"/>
                  </a:lnTo>
                  <a:lnTo>
                    <a:pt x="14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eaVert" anchor="ctr" anchorCtr="1"/>
            <a:lstStyle/>
            <a:p>
              <a:r>
                <a:rPr lang="ja-JP" altLang="en-US" sz="1600" b="1" dirty="0">
                  <a:solidFill>
                    <a:srgbClr val="000000"/>
                  </a:solidFill>
                  <a:latin typeface="ＭＳ Ｐゴシック" panose="020B0600070205080204" pitchFamily="50" charset="-128"/>
                </a:rPr>
                <a:t>運行</a:t>
              </a:r>
              <a:r>
                <a:rPr lang="en-US" altLang="ja-JP" sz="1600" b="1" dirty="0">
                  <a:solidFill>
                    <a:srgbClr val="000000"/>
                  </a:solidFill>
                  <a:latin typeface="ＭＳ Ｐゴシック" panose="020B0600070205080204" pitchFamily="50" charset="-128"/>
                </a:rPr>
                <a:t>(</a:t>
              </a:r>
              <a:r>
                <a:rPr lang="ja-JP" altLang="en-US" sz="1600" b="1" dirty="0">
                  <a:solidFill>
                    <a:srgbClr val="000000"/>
                  </a:solidFill>
                  <a:latin typeface="ＭＳ Ｐゴシック" panose="020B0600070205080204" pitchFamily="50" charset="-128"/>
                </a:rPr>
                <a:t>運航</a:t>
              </a:r>
              <a:r>
                <a:rPr lang="en-US" altLang="ja-JP" sz="1600" b="1" dirty="0">
                  <a:solidFill>
                    <a:srgbClr val="000000"/>
                  </a:solidFill>
                  <a:latin typeface="ＭＳ Ｐゴシック" panose="020B0600070205080204" pitchFamily="50" charset="-128"/>
                </a:rPr>
                <a:t>)</a:t>
              </a:r>
              <a:endParaRPr lang="ja-JP" altLang="en-US" sz="1600" dirty="0"/>
            </a:p>
          </p:txBody>
        </p:sp>
        <p:sp>
          <p:nvSpPr>
            <p:cNvPr id="146" name="Freeform 21"/>
            <p:cNvSpPr>
              <a:spLocks/>
            </p:cNvSpPr>
            <p:nvPr/>
          </p:nvSpPr>
          <p:spPr bwMode="auto">
            <a:xfrm>
              <a:off x="3922713" y="5251450"/>
              <a:ext cx="460375" cy="38100"/>
            </a:xfrm>
            <a:custGeom>
              <a:avLst/>
              <a:gdLst>
                <a:gd name="T0" fmla="*/ 0 w 290"/>
                <a:gd name="T1" fmla="*/ 0 h 49"/>
                <a:gd name="T2" fmla="*/ 0 w 290"/>
                <a:gd name="T3" fmla="*/ 0 h 49"/>
                <a:gd name="T4" fmla="*/ 0 w 290"/>
                <a:gd name="T5" fmla="*/ 0 h 49"/>
                <a:gd name="T6" fmla="*/ 1 w 290"/>
                <a:gd name="T7" fmla="*/ 0 h 49"/>
                <a:gd name="T8" fmla="*/ 2 w 290"/>
                <a:gd name="T9" fmla="*/ 0 h 49"/>
                <a:gd name="T10" fmla="*/ 4 w 290"/>
                <a:gd name="T11" fmla="*/ 0 h 49"/>
                <a:gd name="T12" fmla="*/ 6 w 290"/>
                <a:gd name="T13" fmla="*/ 0 h 49"/>
                <a:gd name="T14" fmla="*/ 8 w 290"/>
                <a:gd name="T15" fmla="*/ 0 h 49"/>
                <a:gd name="T16" fmla="*/ 11 w 290"/>
                <a:gd name="T17" fmla="*/ 0 h 49"/>
                <a:gd name="T18" fmla="*/ 14 w 290"/>
                <a:gd name="T19" fmla="*/ 0 h 49"/>
                <a:gd name="T20" fmla="*/ 17 w 290"/>
                <a:gd name="T21" fmla="*/ 0 h 49"/>
                <a:gd name="T22" fmla="*/ 20 w 290"/>
                <a:gd name="T23" fmla="*/ 0 h 49"/>
                <a:gd name="T24" fmla="*/ 24 w 290"/>
                <a:gd name="T25" fmla="*/ 0 h 49"/>
                <a:gd name="T26" fmla="*/ 28 w 290"/>
                <a:gd name="T27" fmla="*/ 0 h 49"/>
                <a:gd name="T28" fmla="*/ 32 w 290"/>
                <a:gd name="T29" fmla="*/ 0 h 49"/>
                <a:gd name="T30" fmla="*/ 37 w 290"/>
                <a:gd name="T31" fmla="*/ 0 h 49"/>
                <a:gd name="T32" fmla="*/ 42 w 290"/>
                <a:gd name="T33" fmla="*/ 0 h 49"/>
                <a:gd name="T34" fmla="*/ 52 w 290"/>
                <a:gd name="T35" fmla="*/ 0 h 49"/>
                <a:gd name="T36" fmla="*/ 63 w 290"/>
                <a:gd name="T37" fmla="*/ 0 h 49"/>
                <a:gd name="T38" fmla="*/ 76 w 290"/>
                <a:gd name="T39" fmla="*/ 0 h 49"/>
                <a:gd name="T40" fmla="*/ 88 w 290"/>
                <a:gd name="T41" fmla="*/ 0 h 49"/>
                <a:gd name="T42" fmla="*/ 102 w 290"/>
                <a:gd name="T43" fmla="*/ 0 h 49"/>
                <a:gd name="T44" fmla="*/ 115 w 290"/>
                <a:gd name="T45" fmla="*/ 0 h 49"/>
                <a:gd name="T46" fmla="*/ 130 w 290"/>
                <a:gd name="T47" fmla="*/ 0 h 49"/>
                <a:gd name="T48" fmla="*/ 144 w 290"/>
                <a:gd name="T49" fmla="*/ 0 h 49"/>
                <a:gd name="T50" fmla="*/ 159 w 290"/>
                <a:gd name="T51" fmla="*/ 0 h 49"/>
                <a:gd name="T52" fmla="*/ 174 w 290"/>
                <a:gd name="T53" fmla="*/ 0 h 49"/>
                <a:gd name="T54" fmla="*/ 188 w 290"/>
                <a:gd name="T55" fmla="*/ 0 h 49"/>
                <a:gd name="T56" fmla="*/ 201 w 290"/>
                <a:gd name="T57" fmla="*/ 0 h 49"/>
                <a:gd name="T58" fmla="*/ 214 w 290"/>
                <a:gd name="T59" fmla="*/ 0 h 49"/>
                <a:gd name="T60" fmla="*/ 226 w 290"/>
                <a:gd name="T61" fmla="*/ 0 h 49"/>
                <a:gd name="T62" fmla="*/ 237 w 290"/>
                <a:gd name="T63" fmla="*/ 0 h 49"/>
                <a:gd name="T64" fmla="*/ 247 w 290"/>
                <a:gd name="T65" fmla="*/ 0 h 49"/>
                <a:gd name="T66" fmla="*/ 252 w 290"/>
                <a:gd name="T67" fmla="*/ 0 h 49"/>
                <a:gd name="T68" fmla="*/ 256 w 290"/>
                <a:gd name="T69" fmla="*/ 0 h 49"/>
                <a:gd name="T70" fmla="*/ 261 w 290"/>
                <a:gd name="T71" fmla="*/ 0 h 49"/>
                <a:gd name="T72" fmla="*/ 265 w 290"/>
                <a:gd name="T73" fmla="*/ 0 h 49"/>
                <a:gd name="T74" fmla="*/ 269 w 290"/>
                <a:gd name="T75" fmla="*/ 0 h 49"/>
                <a:gd name="T76" fmla="*/ 273 w 290"/>
                <a:gd name="T77" fmla="*/ 0 h 49"/>
                <a:gd name="T78" fmla="*/ 276 w 290"/>
                <a:gd name="T79" fmla="*/ 0 h 49"/>
                <a:gd name="T80" fmla="*/ 279 w 290"/>
                <a:gd name="T81" fmla="*/ 0 h 49"/>
                <a:gd name="T82" fmla="*/ 281 w 290"/>
                <a:gd name="T83" fmla="*/ 0 h 49"/>
                <a:gd name="T84" fmla="*/ 284 w 290"/>
                <a:gd name="T85" fmla="*/ 0 h 49"/>
                <a:gd name="T86" fmla="*/ 286 w 290"/>
                <a:gd name="T87" fmla="*/ 0 h 49"/>
                <a:gd name="T88" fmla="*/ 287 w 290"/>
                <a:gd name="T89" fmla="*/ 0 h 49"/>
                <a:gd name="T90" fmla="*/ 288 w 290"/>
                <a:gd name="T91" fmla="*/ 0 h 49"/>
                <a:gd name="T92" fmla="*/ 289 w 290"/>
                <a:gd name="T93" fmla="*/ 0 h 49"/>
                <a:gd name="T94" fmla="*/ 290 w 290"/>
                <a:gd name="T95" fmla="*/ 0 h 49"/>
                <a:gd name="T96" fmla="*/ 290 w 290"/>
                <a:gd name="T97" fmla="*/ 0 h 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9"/>
                <a:gd name="T149" fmla="*/ 290 w 290"/>
                <a:gd name="T150" fmla="*/ 49 h 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9">
                  <a:moveTo>
                    <a:pt x="0" y="0"/>
                  </a:moveTo>
                  <a:lnTo>
                    <a:pt x="0" y="2"/>
                  </a:lnTo>
                  <a:lnTo>
                    <a:pt x="0" y="4"/>
                  </a:lnTo>
                  <a:lnTo>
                    <a:pt x="1" y="8"/>
                  </a:lnTo>
                  <a:lnTo>
                    <a:pt x="2" y="10"/>
                  </a:lnTo>
                  <a:lnTo>
                    <a:pt x="4" y="12"/>
                  </a:lnTo>
                  <a:lnTo>
                    <a:pt x="6" y="13"/>
                  </a:lnTo>
                  <a:lnTo>
                    <a:pt x="8" y="17"/>
                  </a:lnTo>
                  <a:lnTo>
                    <a:pt x="11" y="19"/>
                  </a:lnTo>
                  <a:lnTo>
                    <a:pt x="14" y="21"/>
                  </a:lnTo>
                  <a:lnTo>
                    <a:pt x="17" y="23"/>
                  </a:lnTo>
                  <a:lnTo>
                    <a:pt x="20" y="25"/>
                  </a:lnTo>
                  <a:lnTo>
                    <a:pt x="24" y="27"/>
                  </a:lnTo>
                  <a:lnTo>
                    <a:pt x="28" y="28"/>
                  </a:lnTo>
                  <a:lnTo>
                    <a:pt x="32" y="30"/>
                  </a:lnTo>
                  <a:lnTo>
                    <a:pt x="37" y="32"/>
                  </a:lnTo>
                  <a:lnTo>
                    <a:pt x="42" y="34"/>
                  </a:lnTo>
                  <a:lnTo>
                    <a:pt x="52" y="38"/>
                  </a:lnTo>
                  <a:lnTo>
                    <a:pt x="63" y="40"/>
                  </a:lnTo>
                  <a:lnTo>
                    <a:pt x="76" y="41"/>
                  </a:lnTo>
                  <a:lnTo>
                    <a:pt x="88" y="43"/>
                  </a:lnTo>
                  <a:lnTo>
                    <a:pt x="102" y="45"/>
                  </a:lnTo>
                  <a:lnTo>
                    <a:pt x="115" y="47"/>
                  </a:lnTo>
                  <a:lnTo>
                    <a:pt x="130" y="47"/>
                  </a:lnTo>
                  <a:lnTo>
                    <a:pt x="144" y="49"/>
                  </a:lnTo>
                  <a:lnTo>
                    <a:pt x="159" y="47"/>
                  </a:lnTo>
                  <a:lnTo>
                    <a:pt x="174" y="47"/>
                  </a:lnTo>
                  <a:lnTo>
                    <a:pt x="188" y="45"/>
                  </a:lnTo>
                  <a:lnTo>
                    <a:pt x="201" y="43"/>
                  </a:lnTo>
                  <a:lnTo>
                    <a:pt x="214" y="41"/>
                  </a:lnTo>
                  <a:lnTo>
                    <a:pt x="226" y="40"/>
                  </a:lnTo>
                  <a:lnTo>
                    <a:pt x="237" y="38"/>
                  </a:lnTo>
                  <a:lnTo>
                    <a:pt x="247" y="34"/>
                  </a:lnTo>
                  <a:lnTo>
                    <a:pt x="252" y="32"/>
                  </a:lnTo>
                  <a:lnTo>
                    <a:pt x="256" y="30"/>
                  </a:lnTo>
                  <a:lnTo>
                    <a:pt x="261" y="28"/>
                  </a:lnTo>
                  <a:lnTo>
                    <a:pt x="265" y="27"/>
                  </a:lnTo>
                  <a:lnTo>
                    <a:pt x="269" y="25"/>
                  </a:lnTo>
                  <a:lnTo>
                    <a:pt x="273" y="23"/>
                  </a:lnTo>
                  <a:lnTo>
                    <a:pt x="276" y="21"/>
                  </a:lnTo>
                  <a:lnTo>
                    <a:pt x="279" y="19"/>
                  </a:lnTo>
                  <a:lnTo>
                    <a:pt x="281" y="17"/>
                  </a:lnTo>
                  <a:lnTo>
                    <a:pt x="284" y="13"/>
                  </a:lnTo>
                  <a:lnTo>
                    <a:pt x="286" y="12"/>
                  </a:lnTo>
                  <a:lnTo>
                    <a:pt x="287" y="10"/>
                  </a:lnTo>
                  <a:lnTo>
                    <a:pt x="288" y="8"/>
                  </a:lnTo>
                  <a:lnTo>
                    <a:pt x="289" y="4"/>
                  </a:lnTo>
                  <a:lnTo>
                    <a:pt x="290" y="2"/>
                  </a:lnTo>
                  <a:lnTo>
                    <a:pt x="29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8" name="グループ化 7"/>
          <p:cNvGrpSpPr/>
          <p:nvPr/>
        </p:nvGrpSpPr>
        <p:grpSpPr>
          <a:xfrm>
            <a:off x="4953000" y="5077296"/>
            <a:ext cx="460375" cy="1016000"/>
            <a:chOff x="5016500" y="5099050"/>
            <a:chExt cx="460375" cy="1016000"/>
          </a:xfrm>
        </p:grpSpPr>
        <p:sp>
          <p:nvSpPr>
            <p:cNvPr id="148" name="Freeform 13"/>
            <p:cNvSpPr>
              <a:spLocks/>
            </p:cNvSpPr>
            <p:nvPr/>
          </p:nvSpPr>
          <p:spPr bwMode="auto">
            <a:xfrm>
              <a:off x="5016500" y="5099050"/>
              <a:ext cx="460375" cy="1016000"/>
            </a:xfrm>
            <a:custGeom>
              <a:avLst/>
              <a:gdLst>
                <a:gd name="T0" fmla="*/ 131 w 290"/>
                <a:gd name="T1" fmla="*/ 0 h 1280"/>
                <a:gd name="T2" fmla="*/ 102 w 290"/>
                <a:gd name="T3" fmla="*/ 1 h 1280"/>
                <a:gd name="T4" fmla="*/ 76 w 290"/>
                <a:gd name="T5" fmla="*/ 1 h 1280"/>
                <a:gd name="T6" fmla="*/ 53 w 290"/>
                <a:gd name="T7" fmla="*/ 1 h 1280"/>
                <a:gd name="T8" fmla="*/ 38 w 290"/>
                <a:gd name="T9" fmla="*/ 1 h 1280"/>
                <a:gd name="T10" fmla="*/ 28 w 290"/>
                <a:gd name="T11" fmla="*/ 1 h 1280"/>
                <a:gd name="T12" fmla="*/ 21 w 290"/>
                <a:gd name="T13" fmla="*/ 1 h 1280"/>
                <a:gd name="T14" fmla="*/ 14 w 290"/>
                <a:gd name="T15" fmla="*/ 1 h 1280"/>
                <a:gd name="T16" fmla="*/ 9 w 290"/>
                <a:gd name="T17" fmla="*/ 1 h 1280"/>
                <a:gd name="T18" fmla="*/ 4 w 290"/>
                <a:gd name="T19" fmla="*/ 1 h 1280"/>
                <a:gd name="T20" fmla="*/ 2 w 290"/>
                <a:gd name="T21" fmla="*/ 1 h 1280"/>
                <a:gd name="T22" fmla="*/ 0 w 290"/>
                <a:gd name="T23" fmla="*/ 1 h 1280"/>
                <a:gd name="T24" fmla="*/ 0 w 290"/>
                <a:gd name="T25" fmla="*/ 1 h 1280"/>
                <a:gd name="T26" fmla="*/ 1 w 290"/>
                <a:gd name="T27" fmla="*/ 1 h 1280"/>
                <a:gd name="T28" fmla="*/ 3 w 290"/>
                <a:gd name="T29" fmla="*/ 1 h 1280"/>
                <a:gd name="T30" fmla="*/ 6 w 290"/>
                <a:gd name="T31" fmla="*/ 1 h 1280"/>
                <a:gd name="T32" fmla="*/ 11 w 290"/>
                <a:gd name="T33" fmla="*/ 1 h 1280"/>
                <a:gd name="T34" fmla="*/ 17 w 290"/>
                <a:gd name="T35" fmla="*/ 1 h 1280"/>
                <a:gd name="T36" fmla="*/ 24 w 290"/>
                <a:gd name="T37" fmla="*/ 1 h 1280"/>
                <a:gd name="T38" fmla="*/ 33 w 290"/>
                <a:gd name="T39" fmla="*/ 1 h 1280"/>
                <a:gd name="T40" fmla="*/ 43 w 290"/>
                <a:gd name="T41" fmla="*/ 1 h 1280"/>
                <a:gd name="T42" fmla="*/ 64 w 290"/>
                <a:gd name="T43" fmla="*/ 1 h 1280"/>
                <a:gd name="T44" fmla="*/ 89 w 290"/>
                <a:gd name="T45" fmla="*/ 1 h 1280"/>
                <a:gd name="T46" fmla="*/ 116 w 290"/>
                <a:gd name="T47" fmla="*/ 1 h 1280"/>
                <a:gd name="T48" fmla="*/ 146 w 290"/>
                <a:gd name="T49" fmla="*/ 1 h 1280"/>
                <a:gd name="T50" fmla="*/ 175 w 290"/>
                <a:gd name="T51" fmla="*/ 1 h 1280"/>
                <a:gd name="T52" fmla="*/ 202 w 290"/>
                <a:gd name="T53" fmla="*/ 1 h 1280"/>
                <a:gd name="T54" fmla="*/ 227 w 290"/>
                <a:gd name="T55" fmla="*/ 1 h 1280"/>
                <a:gd name="T56" fmla="*/ 248 w 290"/>
                <a:gd name="T57" fmla="*/ 1 h 1280"/>
                <a:gd name="T58" fmla="*/ 258 w 290"/>
                <a:gd name="T59" fmla="*/ 1 h 1280"/>
                <a:gd name="T60" fmla="*/ 266 w 290"/>
                <a:gd name="T61" fmla="*/ 1 h 1280"/>
                <a:gd name="T62" fmla="*/ 273 w 290"/>
                <a:gd name="T63" fmla="*/ 1 h 1280"/>
                <a:gd name="T64" fmla="*/ 279 w 290"/>
                <a:gd name="T65" fmla="*/ 1 h 1280"/>
                <a:gd name="T66" fmla="*/ 284 w 290"/>
                <a:gd name="T67" fmla="*/ 1 h 1280"/>
                <a:gd name="T68" fmla="*/ 287 w 290"/>
                <a:gd name="T69" fmla="*/ 1 h 1280"/>
                <a:gd name="T70" fmla="*/ 290 w 290"/>
                <a:gd name="T71" fmla="*/ 1 h 1280"/>
                <a:gd name="T72" fmla="*/ 290 w 290"/>
                <a:gd name="T73" fmla="*/ 1 h 1280"/>
                <a:gd name="T74" fmla="*/ 290 w 290"/>
                <a:gd name="T75" fmla="*/ 1 h 1280"/>
                <a:gd name="T76" fmla="*/ 289 w 290"/>
                <a:gd name="T77" fmla="*/ 1 h 1280"/>
                <a:gd name="T78" fmla="*/ 286 w 290"/>
                <a:gd name="T79" fmla="*/ 1 h 1280"/>
                <a:gd name="T80" fmla="*/ 282 w 290"/>
                <a:gd name="T81" fmla="*/ 1 h 1280"/>
                <a:gd name="T82" fmla="*/ 276 w 290"/>
                <a:gd name="T83" fmla="*/ 1 h 1280"/>
                <a:gd name="T84" fmla="*/ 270 w 290"/>
                <a:gd name="T85" fmla="*/ 1 h 1280"/>
                <a:gd name="T86" fmla="*/ 262 w 290"/>
                <a:gd name="T87" fmla="*/ 1 h 1280"/>
                <a:gd name="T88" fmla="*/ 253 w 290"/>
                <a:gd name="T89" fmla="*/ 1 h 1280"/>
                <a:gd name="T90" fmla="*/ 238 w 290"/>
                <a:gd name="T91" fmla="*/ 1 h 1280"/>
                <a:gd name="T92" fmla="*/ 214 w 290"/>
                <a:gd name="T93" fmla="*/ 1 h 1280"/>
                <a:gd name="T94" fmla="*/ 188 w 290"/>
                <a:gd name="T95" fmla="*/ 1 h 1280"/>
                <a:gd name="T96" fmla="*/ 160 w 290"/>
                <a:gd name="T97" fmla="*/ 0 h 1280"/>
                <a:gd name="T98" fmla="*/ 146 w 290"/>
                <a:gd name="T99" fmla="*/ 0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0"/>
                <a:gd name="T151" fmla="*/ 0 h 1280"/>
                <a:gd name="T152" fmla="*/ 290 w 290"/>
                <a:gd name="T153" fmla="*/ 1280 h 1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0" h="1280">
                  <a:moveTo>
                    <a:pt x="146" y="0"/>
                  </a:moveTo>
                  <a:lnTo>
                    <a:pt x="131" y="0"/>
                  </a:lnTo>
                  <a:lnTo>
                    <a:pt x="116" y="0"/>
                  </a:lnTo>
                  <a:lnTo>
                    <a:pt x="102" y="2"/>
                  </a:lnTo>
                  <a:lnTo>
                    <a:pt x="89" y="2"/>
                  </a:lnTo>
                  <a:lnTo>
                    <a:pt x="76" y="4"/>
                  </a:lnTo>
                  <a:lnTo>
                    <a:pt x="64" y="6"/>
                  </a:lnTo>
                  <a:lnTo>
                    <a:pt x="53" y="10"/>
                  </a:lnTo>
                  <a:lnTo>
                    <a:pt x="43" y="11"/>
                  </a:lnTo>
                  <a:lnTo>
                    <a:pt x="38" y="13"/>
                  </a:lnTo>
                  <a:lnTo>
                    <a:pt x="33" y="15"/>
                  </a:lnTo>
                  <a:lnTo>
                    <a:pt x="28" y="17"/>
                  </a:lnTo>
                  <a:lnTo>
                    <a:pt x="24" y="19"/>
                  </a:lnTo>
                  <a:lnTo>
                    <a:pt x="21" y="19"/>
                  </a:lnTo>
                  <a:lnTo>
                    <a:pt x="17" y="21"/>
                  </a:lnTo>
                  <a:lnTo>
                    <a:pt x="14" y="23"/>
                  </a:lnTo>
                  <a:lnTo>
                    <a:pt x="11" y="24"/>
                  </a:lnTo>
                  <a:lnTo>
                    <a:pt x="9" y="26"/>
                  </a:lnTo>
                  <a:lnTo>
                    <a:pt x="6" y="28"/>
                  </a:lnTo>
                  <a:lnTo>
                    <a:pt x="4" y="30"/>
                  </a:lnTo>
                  <a:lnTo>
                    <a:pt x="3" y="34"/>
                  </a:lnTo>
                  <a:lnTo>
                    <a:pt x="2" y="36"/>
                  </a:lnTo>
                  <a:lnTo>
                    <a:pt x="1" y="38"/>
                  </a:lnTo>
                  <a:lnTo>
                    <a:pt x="0" y="39"/>
                  </a:lnTo>
                  <a:lnTo>
                    <a:pt x="0" y="41"/>
                  </a:lnTo>
                  <a:lnTo>
                    <a:pt x="0" y="1239"/>
                  </a:lnTo>
                  <a:lnTo>
                    <a:pt x="0" y="1241"/>
                  </a:lnTo>
                  <a:lnTo>
                    <a:pt x="1" y="1243"/>
                  </a:lnTo>
                  <a:lnTo>
                    <a:pt x="2" y="1245"/>
                  </a:lnTo>
                  <a:lnTo>
                    <a:pt x="3" y="1247"/>
                  </a:lnTo>
                  <a:lnTo>
                    <a:pt x="4" y="1248"/>
                  </a:lnTo>
                  <a:lnTo>
                    <a:pt x="6" y="1250"/>
                  </a:lnTo>
                  <a:lnTo>
                    <a:pt x="9" y="1252"/>
                  </a:lnTo>
                  <a:lnTo>
                    <a:pt x="11" y="1254"/>
                  </a:lnTo>
                  <a:lnTo>
                    <a:pt x="14" y="1256"/>
                  </a:lnTo>
                  <a:lnTo>
                    <a:pt x="17" y="1258"/>
                  </a:lnTo>
                  <a:lnTo>
                    <a:pt x="21" y="1260"/>
                  </a:lnTo>
                  <a:lnTo>
                    <a:pt x="24" y="1262"/>
                  </a:lnTo>
                  <a:lnTo>
                    <a:pt x="28" y="1263"/>
                  </a:lnTo>
                  <a:lnTo>
                    <a:pt x="33" y="1265"/>
                  </a:lnTo>
                  <a:lnTo>
                    <a:pt x="38" y="1267"/>
                  </a:lnTo>
                  <a:lnTo>
                    <a:pt x="43" y="1269"/>
                  </a:lnTo>
                  <a:lnTo>
                    <a:pt x="53" y="1271"/>
                  </a:lnTo>
                  <a:lnTo>
                    <a:pt x="64" y="1273"/>
                  </a:lnTo>
                  <a:lnTo>
                    <a:pt x="76" y="1275"/>
                  </a:lnTo>
                  <a:lnTo>
                    <a:pt x="89" y="1276"/>
                  </a:lnTo>
                  <a:lnTo>
                    <a:pt x="102" y="1278"/>
                  </a:lnTo>
                  <a:lnTo>
                    <a:pt x="116" y="1280"/>
                  </a:lnTo>
                  <a:lnTo>
                    <a:pt x="131" y="1280"/>
                  </a:lnTo>
                  <a:lnTo>
                    <a:pt x="146" y="1280"/>
                  </a:lnTo>
                  <a:lnTo>
                    <a:pt x="160" y="1280"/>
                  </a:lnTo>
                  <a:lnTo>
                    <a:pt x="175" y="1280"/>
                  </a:lnTo>
                  <a:lnTo>
                    <a:pt x="188" y="1278"/>
                  </a:lnTo>
                  <a:lnTo>
                    <a:pt x="202" y="1276"/>
                  </a:lnTo>
                  <a:lnTo>
                    <a:pt x="214" y="1275"/>
                  </a:lnTo>
                  <a:lnTo>
                    <a:pt x="227" y="1273"/>
                  </a:lnTo>
                  <a:lnTo>
                    <a:pt x="238" y="1271"/>
                  </a:lnTo>
                  <a:lnTo>
                    <a:pt x="248" y="1269"/>
                  </a:lnTo>
                  <a:lnTo>
                    <a:pt x="253" y="1267"/>
                  </a:lnTo>
                  <a:lnTo>
                    <a:pt x="258" y="1265"/>
                  </a:lnTo>
                  <a:lnTo>
                    <a:pt x="262" y="1263"/>
                  </a:lnTo>
                  <a:lnTo>
                    <a:pt x="266" y="1262"/>
                  </a:lnTo>
                  <a:lnTo>
                    <a:pt x="270" y="1260"/>
                  </a:lnTo>
                  <a:lnTo>
                    <a:pt x="273" y="1258"/>
                  </a:lnTo>
                  <a:lnTo>
                    <a:pt x="276" y="1256"/>
                  </a:lnTo>
                  <a:lnTo>
                    <a:pt x="279" y="1254"/>
                  </a:lnTo>
                  <a:lnTo>
                    <a:pt x="282" y="1252"/>
                  </a:lnTo>
                  <a:lnTo>
                    <a:pt x="284" y="1250"/>
                  </a:lnTo>
                  <a:lnTo>
                    <a:pt x="286" y="1248"/>
                  </a:lnTo>
                  <a:lnTo>
                    <a:pt x="287" y="1247"/>
                  </a:lnTo>
                  <a:lnTo>
                    <a:pt x="289" y="1245"/>
                  </a:lnTo>
                  <a:lnTo>
                    <a:pt x="290" y="1243"/>
                  </a:lnTo>
                  <a:lnTo>
                    <a:pt x="290" y="1241"/>
                  </a:lnTo>
                  <a:lnTo>
                    <a:pt x="290" y="1239"/>
                  </a:lnTo>
                  <a:lnTo>
                    <a:pt x="290" y="41"/>
                  </a:lnTo>
                  <a:lnTo>
                    <a:pt x="290" y="39"/>
                  </a:lnTo>
                  <a:lnTo>
                    <a:pt x="290" y="38"/>
                  </a:lnTo>
                  <a:lnTo>
                    <a:pt x="289" y="36"/>
                  </a:lnTo>
                  <a:lnTo>
                    <a:pt x="287" y="34"/>
                  </a:lnTo>
                  <a:lnTo>
                    <a:pt x="286" y="30"/>
                  </a:lnTo>
                  <a:lnTo>
                    <a:pt x="284" y="28"/>
                  </a:lnTo>
                  <a:lnTo>
                    <a:pt x="282" y="26"/>
                  </a:lnTo>
                  <a:lnTo>
                    <a:pt x="279" y="24"/>
                  </a:lnTo>
                  <a:lnTo>
                    <a:pt x="276" y="23"/>
                  </a:lnTo>
                  <a:lnTo>
                    <a:pt x="273" y="21"/>
                  </a:lnTo>
                  <a:lnTo>
                    <a:pt x="270" y="19"/>
                  </a:lnTo>
                  <a:lnTo>
                    <a:pt x="266" y="19"/>
                  </a:lnTo>
                  <a:lnTo>
                    <a:pt x="262" y="17"/>
                  </a:lnTo>
                  <a:lnTo>
                    <a:pt x="258" y="15"/>
                  </a:lnTo>
                  <a:lnTo>
                    <a:pt x="253" y="13"/>
                  </a:lnTo>
                  <a:lnTo>
                    <a:pt x="248" y="11"/>
                  </a:lnTo>
                  <a:lnTo>
                    <a:pt x="238" y="10"/>
                  </a:lnTo>
                  <a:lnTo>
                    <a:pt x="227" y="6"/>
                  </a:lnTo>
                  <a:lnTo>
                    <a:pt x="214" y="4"/>
                  </a:lnTo>
                  <a:lnTo>
                    <a:pt x="202" y="2"/>
                  </a:lnTo>
                  <a:lnTo>
                    <a:pt x="188" y="2"/>
                  </a:lnTo>
                  <a:lnTo>
                    <a:pt x="175" y="0"/>
                  </a:lnTo>
                  <a:lnTo>
                    <a:pt x="160" y="0"/>
                  </a:lnTo>
                  <a:lnTo>
                    <a:pt x="14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eaVert" anchor="ctr" anchorCtr="1"/>
            <a:lstStyle/>
            <a:p>
              <a:r>
                <a:rPr lang="ja-JP" altLang="en-US" sz="1600" b="1" dirty="0">
                  <a:solidFill>
                    <a:srgbClr val="000000"/>
                  </a:solidFill>
                  <a:latin typeface="ＭＳ Ｐゴシック" panose="020B0600070205080204" pitchFamily="50" charset="-128"/>
                </a:rPr>
                <a:t>施設等</a:t>
              </a:r>
              <a:endParaRPr lang="ja-JP" altLang="en-US" sz="1600" dirty="0"/>
            </a:p>
          </p:txBody>
        </p:sp>
        <p:sp>
          <p:nvSpPr>
            <p:cNvPr id="149" name="Freeform 14"/>
            <p:cNvSpPr>
              <a:spLocks/>
            </p:cNvSpPr>
            <p:nvPr/>
          </p:nvSpPr>
          <p:spPr bwMode="auto">
            <a:xfrm>
              <a:off x="5016500" y="5130800"/>
              <a:ext cx="460375" cy="34925"/>
            </a:xfrm>
            <a:custGeom>
              <a:avLst/>
              <a:gdLst>
                <a:gd name="T0" fmla="*/ 0 w 290"/>
                <a:gd name="T1" fmla="*/ 0 h 43"/>
                <a:gd name="T2" fmla="*/ 0 w 290"/>
                <a:gd name="T3" fmla="*/ 1 h 43"/>
                <a:gd name="T4" fmla="*/ 1 w 290"/>
                <a:gd name="T5" fmla="*/ 1 h 43"/>
                <a:gd name="T6" fmla="*/ 2 w 290"/>
                <a:gd name="T7" fmla="*/ 1 h 43"/>
                <a:gd name="T8" fmla="*/ 3 w 290"/>
                <a:gd name="T9" fmla="*/ 1 h 43"/>
                <a:gd name="T10" fmla="*/ 4 w 290"/>
                <a:gd name="T11" fmla="*/ 1 h 43"/>
                <a:gd name="T12" fmla="*/ 6 w 290"/>
                <a:gd name="T13" fmla="*/ 1 h 43"/>
                <a:gd name="T14" fmla="*/ 9 w 290"/>
                <a:gd name="T15" fmla="*/ 1 h 43"/>
                <a:gd name="T16" fmla="*/ 11 w 290"/>
                <a:gd name="T17" fmla="*/ 1 h 43"/>
                <a:gd name="T18" fmla="*/ 14 w 290"/>
                <a:gd name="T19" fmla="*/ 1 h 43"/>
                <a:gd name="T20" fmla="*/ 17 w 290"/>
                <a:gd name="T21" fmla="*/ 1 h 43"/>
                <a:gd name="T22" fmla="*/ 21 w 290"/>
                <a:gd name="T23" fmla="*/ 1 h 43"/>
                <a:gd name="T24" fmla="*/ 24 w 290"/>
                <a:gd name="T25" fmla="*/ 1 h 43"/>
                <a:gd name="T26" fmla="*/ 28 w 290"/>
                <a:gd name="T27" fmla="*/ 1 h 43"/>
                <a:gd name="T28" fmla="*/ 33 w 290"/>
                <a:gd name="T29" fmla="*/ 1 h 43"/>
                <a:gd name="T30" fmla="*/ 38 w 290"/>
                <a:gd name="T31" fmla="*/ 1 h 43"/>
                <a:gd name="T32" fmla="*/ 43 w 290"/>
                <a:gd name="T33" fmla="*/ 1 h 43"/>
                <a:gd name="T34" fmla="*/ 53 w 290"/>
                <a:gd name="T35" fmla="*/ 1 h 43"/>
                <a:gd name="T36" fmla="*/ 64 w 290"/>
                <a:gd name="T37" fmla="*/ 1 h 43"/>
                <a:gd name="T38" fmla="*/ 76 w 290"/>
                <a:gd name="T39" fmla="*/ 1 h 43"/>
                <a:gd name="T40" fmla="*/ 89 w 290"/>
                <a:gd name="T41" fmla="*/ 1 h 43"/>
                <a:gd name="T42" fmla="*/ 102 w 290"/>
                <a:gd name="T43" fmla="*/ 1 h 43"/>
                <a:gd name="T44" fmla="*/ 116 w 290"/>
                <a:gd name="T45" fmla="*/ 1 h 43"/>
                <a:gd name="T46" fmla="*/ 131 w 290"/>
                <a:gd name="T47" fmla="*/ 1 h 43"/>
                <a:gd name="T48" fmla="*/ 146 w 290"/>
                <a:gd name="T49" fmla="*/ 1 h 43"/>
                <a:gd name="T50" fmla="*/ 160 w 290"/>
                <a:gd name="T51" fmla="*/ 1 h 43"/>
                <a:gd name="T52" fmla="*/ 175 w 290"/>
                <a:gd name="T53" fmla="*/ 1 h 43"/>
                <a:gd name="T54" fmla="*/ 188 w 290"/>
                <a:gd name="T55" fmla="*/ 1 h 43"/>
                <a:gd name="T56" fmla="*/ 202 w 290"/>
                <a:gd name="T57" fmla="*/ 1 h 43"/>
                <a:gd name="T58" fmla="*/ 214 w 290"/>
                <a:gd name="T59" fmla="*/ 1 h 43"/>
                <a:gd name="T60" fmla="*/ 227 w 290"/>
                <a:gd name="T61" fmla="*/ 1 h 43"/>
                <a:gd name="T62" fmla="*/ 238 w 290"/>
                <a:gd name="T63" fmla="*/ 1 h 43"/>
                <a:gd name="T64" fmla="*/ 248 w 290"/>
                <a:gd name="T65" fmla="*/ 1 h 43"/>
                <a:gd name="T66" fmla="*/ 253 w 290"/>
                <a:gd name="T67" fmla="*/ 1 h 43"/>
                <a:gd name="T68" fmla="*/ 258 w 290"/>
                <a:gd name="T69" fmla="*/ 1 h 43"/>
                <a:gd name="T70" fmla="*/ 262 w 290"/>
                <a:gd name="T71" fmla="*/ 1 h 43"/>
                <a:gd name="T72" fmla="*/ 266 w 290"/>
                <a:gd name="T73" fmla="*/ 1 h 43"/>
                <a:gd name="T74" fmla="*/ 270 w 290"/>
                <a:gd name="T75" fmla="*/ 1 h 43"/>
                <a:gd name="T76" fmla="*/ 273 w 290"/>
                <a:gd name="T77" fmla="*/ 1 h 43"/>
                <a:gd name="T78" fmla="*/ 276 w 290"/>
                <a:gd name="T79" fmla="*/ 1 h 43"/>
                <a:gd name="T80" fmla="*/ 279 w 290"/>
                <a:gd name="T81" fmla="*/ 1 h 43"/>
                <a:gd name="T82" fmla="*/ 282 w 290"/>
                <a:gd name="T83" fmla="*/ 1 h 43"/>
                <a:gd name="T84" fmla="*/ 284 w 290"/>
                <a:gd name="T85" fmla="*/ 1 h 43"/>
                <a:gd name="T86" fmla="*/ 286 w 290"/>
                <a:gd name="T87" fmla="*/ 1 h 43"/>
                <a:gd name="T88" fmla="*/ 287 w 290"/>
                <a:gd name="T89" fmla="*/ 1 h 43"/>
                <a:gd name="T90" fmla="*/ 289 w 290"/>
                <a:gd name="T91" fmla="*/ 1 h 43"/>
                <a:gd name="T92" fmla="*/ 290 w 290"/>
                <a:gd name="T93" fmla="*/ 1 h 43"/>
                <a:gd name="T94" fmla="*/ 290 w 290"/>
                <a:gd name="T95" fmla="*/ 1 h 43"/>
                <a:gd name="T96" fmla="*/ 290 w 290"/>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3"/>
                <a:gd name="T149" fmla="*/ 290 w 290"/>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3">
                  <a:moveTo>
                    <a:pt x="0" y="0"/>
                  </a:moveTo>
                  <a:lnTo>
                    <a:pt x="0" y="2"/>
                  </a:lnTo>
                  <a:lnTo>
                    <a:pt x="1" y="4"/>
                  </a:lnTo>
                  <a:lnTo>
                    <a:pt x="2" y="6"/>
                  </a:lnTo>
                  <a:lnTo>
                    <a:pt x="3" y="10"/>
                  </a:lnTo>
                  <a:lnTo>
                    <a:pt x="4" y="11"/>
                  </a:lnTo>
                  <a:lnTo>
                    <a:pt x="6" y="13"/>
                  </a:lnTo>
                  <a:lnTo>
                    <a:pt x="9" y="15"/>
                  </a:lnTo>
                  <a:lnTo>
                    <a:pt x="11" y="17"/>
                  </a:lnTo>
                  <a:lnTo>
                    <a:pt x="14" y="19"/>
                  </a:lnTo>
                  <a:lnTo>
                    <a:pt x="17" y="21"/>
                  </a:lnTo>
                  <a:lnTo>
                    <a:pt x="21" y="23"/>
                  </a:lnTo>
                  <a:lnTo>
                    <a:pt x="24" y="25"/>
                  </a:lnTo>
                  <a:lnTo>
                    <a:pt x="28" y="25"/>
                  </a:lnTo>
                  <a:lnTo>
                    <a:pt x="33" y="26"/>
                  </a:lnTo>
                  <a:lnTo>
                    <a:pt x="38" y="28"/>
                  </a:lnTo>
                  <a:lnTo>
                    <a:pt x="43" y="30"/>
                  </a:lnTo>
                  <a:lnTo>
                    <a:pt x="53" y="32"/>
                  </a:lnTo>
                  <a:lnTo>
                    <a:pt x="64" y="36"/>
                  </a:lnTo>
                  <a:lnTo>
                    <a:pt x="76" y="38"/>
                  </a:lnTo>
                  <a:lnTo>
                    <a:pt x="89" y="39"/>
                  </a:lnTo>
                  <a:lnTo>
                    <a:pt x="102" y="39"/>
                  </a:lnTo>
                  <a:lnTo>
                    <a:pt x="116" y="41"/>
                  </a:lnTo>
                  <a:lnTo>
                    <a:pt x="131" y="41"/>
                  </a:lnTo>
                  <a:lnTo>
                    <a:pt x="146" y="43"/>
                  </a:lnTo>
                  <a:lnTo>
                    <a:pt x="160" y="41"/>
                  </a:lnTo>
                  <a:lnTo>
                    <a:pt x="175" y="41"/>
                  </a:lnTo>
                  <a:lnTo>
                    <a:pt x="188" y="41"/>
                  </a:lnTo>
                  <a:lnTo>
                    <a:pt x="202" y="39"/>
                  </a:lnTo>
                  <a:lnTo>
                    <a:pt x="214" y="38"/>
                  </a:lnTo>
                  <a:lnTo>
                    <a:pt x="227" y="36"/>
                  </a:lnTo>
                  <a:lnTo>
                    <a:pt x="238" y="32"/>
                  </a:lnTo>
                  <a:lnTo>
                    <a:pt x="248" y="30"/>
                  </a:lnTo>
                  <a:lnTo>
                    <a:pt x="253" y="28"/>
                  </a:lnTo>
                  <a:lnTo>
                    <a:pt x="258" y="26"/>
                  </a:lnTo>
                  <a:lnTo>
                    <a:pt x="262" y="25"/>
                  </a:lnTo>
                  <a:lnTo>
                    <a:pt x="266" y="25"/>
                  </a:lnTo>
                  <a:lnTo>
                    <a:pt x="270" y="23"/>
                  </a:lnTo>
                  <a:lnTo>
                    <a:pt x="273" y="21"/>
                  </a:lnTo>
                  <a:lnTo>
                    <a:pt x="276" y="19"/>
                  </a:lnTo>
                  <a:lnTo>
                    <a:pt x="279" y="17"/>
                  </a:lnTo>
                  <a:lnTo>
                    <a:pt x="282" y="15"/>
                  </a:lnTo>
                  <a:lnTo>
                    <a:pt x="284" y="13"/>
                  </a:lnTo>
                  <a:lnTo>
                    <a:pt x="286" y="11"/>
                  </a:lnTo>
                  <a:lnTo>
                    <a:pt x="287" y="10"/>
                  </a:lnTo>
                  <a:lnTo>
                    <a:pt x="289" y="6"/>
                  </a:lnTo>
                  <a:lnTo>
                    <a:pt x="290" y="4"/>
                  </a:lnTo>
                  <a:lnTo>
                    <a:pt x="290" y="2"/>
                  </a:lnTo>
                  <a:lnTo>
                    <a:pt x="290"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25</a:t>
            </a:fld>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ChangeArrowheads="1"/>
          </p:cNvSpPr>
          <p:nvPr/>
        </p:nvSpPr>
        <p:spPr bwMode="auto">
          <a:xfrm>
            <a:off x="560388" y="981075"/>
            <a:ext cx="8713787" cy="5478423"/>
          </a:xfrm>
          <a:prstGeom prst="rect">
            <a:avLst/>
          </a:prstGeom>
          <a:solidFill>
            <a:srgbClr val="FFC000">
              <a:alpha val="16078"/>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en-US" altLang="ja-JP" sz="2800" dirty="0">
                <a:solidFill>
                  <a:srgbClr val="000000"/>
                </a:solidFill>
              </a:rPr>
              <a:t>1.</a:t>
            </a:r>
            <a:r>
              <a:rPr lang="ja-JP" altLang="en-US" sz="2800" dirty="0">
                <a:solidFill>
                  <a:srgbClr val="000000"/>
                </a:solidFill>
              </a:rPr>
              <a:t>　外部委託のポイント（</a:t>
            </a:r>
            <a:r>
              <a:rPr lang="en-US" altLang="ja-JP" sz="2800" dirty="0">
                <a:solidFill>
                  <a:srgbClr val="000000"/>
                </a:solidFill>
              </a:rPr>
              <a:t>3</a:t>
            </a:r>
            <a:r>
              <a:rPr lang="ja-JP" altLang="en-US" sz="2800" dirty="0" err="1">
                <a:solidFill>
                  <a:srgbClr val="000000"/>
                </a:solidFill>
              </a:rPr>
              <a:t>．</a:t>
            </a:r>
            <a:r>
              <a:rPr lang="ja-JP" altLang="en-US" sz="2800" dirty="0">
                <a:solidFill>
                  <a:srgbClr val="000000"/>
                </a:solidFill>
              </a:rPr>
              <a:t>適用（２）③参照）</a:t>
            </a:r>
            <a:endParaRPr lang="en-US" altLang="ja-JP" sz="2800" dirty="0">
              <a:solidFill>
                <a:srgbClr val="000000"/>
              </a:solidFill>
            </a:endParaRPr>
          </a:p>
          <a:p>
            <a:pPr marL="1080000" indent="-514350" algn="just" eaLnBrk="1" hangingPunct="1">
              <a:spcBef>
                <a:spcPct val="0"/>
              </a:spcBef>
              <a:buFont typeface="+mj-ea"/>
              <a:buAutoNum type="circleNumDbPlain"/>
            </a:pPr>
            <a:r>
              <a:rPr lang="ja-JP" altLang="en-US" sz="2800" dirty="0">
                <a:solidFill>
                  <a:srgbClr val="FF0000"/>
                </a:solidFill>
              </a:rPr>
              <a:t>委託先に求める安全管理体制（安全品質）</a:t>
            </a:r>
          </a:p>
          <a:p>
            <a:pPr marL="1080000" indent="-514350" algn="just" eaLnBrk="1" hangingPunct="1">
              <a:spcBef>
                <a:spcPct val="0"/>
              </a:spcBef>
              <a:buFont typeface="+mj-ea"/>
              <a:buAutoNum type="circleNumDbPlain"/>
            </a:pPr>
            <a:r>
              <a:rPr lang="ja-JP" altLang="en-US" sz="2800" dirty="0">
                <a:solidFill>
                  <a:srgbClr val="FF0000"/>
                </a:solidFill>
              </a:rPr>
              <a:t>その出来映えの検査（例えば、添乗確認）</a:t>
            </a:r>
          </a:p>
          <a:p>
            <a:pPr marL="1080000" indent="-514350" algn="just" eaLnBrk="1" hangingPunct="1">
              <a:spcBef>
                <a:spcPct val="0"/>
              </a:spcBef>
              <a:buFont typeface="+mj-ea"/>
              <a:buAutoNum type="circleNumDbPlain"/>
            </a:pPr>
            <a:r>
              <a:rPr lang="ja-JP" altLang="en-US" sz="2800" dirty="0">
                <a:solidFill>
                  <a:srgbClr val="0000FF"/>
                </a:solidFill>
              </a:rPr>
              <a:t>委託先とのコミュニケーション（例えば、受託者を委託元の会議に参加）</a:t>
            </a:r>
            <a:endParaRPr lang="en-US" altLang="ja-JP" sz="2800" dirty="0">
              <a:solidFill>
                <a:srgbClr val="0000FF"/>
              </a:solidFill>
            </a:endParaRPr>
          </a:p>
          <a:p>
            <a:pPr algn="just" eaLnBrk="1" hangingPunct="1">
              <a:lnSpc>
                <a:spcPct val="90000"/>
              </a:lnSpc>
              <a:buFontTx/>
              <a:buNone/>
            </a:pPr>
            <a:r>
              <a:rPr lang="en-US" altLang="ja-JP" sz="2800" dirty="0">
                <a:solidFill>
                  <a:srgbClr val="000000"/>
                </a:solidFill>
              </a:rPr>
              <a:t>2.</a:t>
            </a:r>
            <a:r>
              <a:rPr lang="ja-JP" altLang="en-US" sz="2800" dirty="0">
                <a:solidFill>
                  <a:srgbClr val="000000"/>
                </a:solidFill>
              </a:rPr>
              <a:t>　委託の前提条件</a:t>
            </a:r>
            <a:endParaRPr lang="en-US" altLang="ja-JP" sz="2800" dirty="0">
              <a:solidFill>
                <a:srgbClr val="000000"/>
              </a:solidFill>
            </a:endParaRPr>
          </a:p>
          <a:p>
            <a:pPr marL="1080000" indent="-514350" algn="just" eaLnBrk="1" hangingPunct="1">
              <a:lnSpc>
                <a:spcPct val="90000"/>
              </a:lnSpc>
              <a:buFont typeface="+mj-ea"/>
              <a:buAutoNum type="circleNumDbPlain"/>
            </a:pPr>
            <a:r>
              <a:rPr lang="ja-JP" altLang="en-US" sz="2800" dirty="0">
                <a:solidFill>
                  <a:srgbClr val="000000"/>
                </a:solidFill>
              </a:rPr>
              <a:t>委託元が委託先をコントロールする能力</a:t>
            </a:r>
          </a:p>
          <a:p>
            <a:pPr marL="1080000" indent="-514350" algn="just" eaLnBrk="1" hangingPunct="1">
              <a:lnSpc>
                <a:spcPct val="90000"/>
              </a:lnSpc>
              <a:buFont typeface="+mj-ea"/>
              <a:buAutoNum type="circleNumDbPlain"/>
            </a:pPr>
            <a:r>
              <a:rPr lang="ja-JP" altLang="en-US" sz="2800" dirty="0">
                <a:solidFill>
                  <a:srgbClr val="000000"/>
                </a:solidFill>
              </a:rPr>
              <a:t>委託先の安全管理体制を検査する仕組みを通じて</a:t>
            </a:r>
            <a:r>
              <a:rPr lang="ja-JP" altLang="en-US" sz="2800" dirty="0">
                <a:solidFill>
                  <a:srgbClr val="FF0000"/>
                </a:solidFill>
              </a:rPr>
              <a:t>相互に学習する仕組みの構築</a:t>
            </a:r>
          </a:p>
          <a:p>
            <a:pPr marL="1080000" indent="-514350" algn="just" eaLnBrk="1" hangingPunct="1">
              <a:lnSpc>
                <a:spcPct val="90000"/>
              </a:lnSpc>
              <a:buFont typeface="+mj-ea"/>
              <a:buAutoNum type="circleNumDbPlain"/>
            </a:pPr>
            <a:r>
              <a:rPr lang="ja-JP" altLang="en-US" sz="2800" dirty="0">
                <a:solidFill>
                  <a:srgbClr val="000000"/>
                </a:solidFill>
              </a:rPr>
              <a:t>グループ意識・一体感の醸成→価値観の共有</a:t>
            </a:r>
            <a:endParaRPr lang="en-US" altLang="ja-JP" sz="2800" dirty="0">
              <a:solidFill>
                <a:srgbClr val="000000"/>
              </a:solidFill>
            </a:endParaRPr>
          </a:p>
          <a:p>
            <a:pPr algn="just" eaLnBrk="1" hangingPunct="1">
              <a:lnSpc>
                <a:spcPct val="90000"/>
              </a:lnSpc>
              <a:buFontTx/>
              <a:buNone/>
            </a:pPr>
            <a:r>
              <a:rPr lang="en-US" altLang="ja-JP" sz="2800" dirty="0">
                <a:solidFill>
                  <a:srgbClr val="000000"/>
                </a:solidFill>
              </a:rPr>
              <a:t>3.</a:t>
            </a:r>
            <a:r>
              <a:rPr lang="ja-JP" altLang="en-US" sz="2800" dirty="0">
                <a:solidFill>
                  <a:srgbClr val="000000"/>
                </a:solidFill>
              </a:rPr>
              <a:t>　委託できないもの</a:t>
            </a:r>
            <a:endParaRPr lang="en-US" altLang="ja-JP" sz="2800" dirty="0">
              <a:solidFill>
                <a:srgbClr val="000000"/>
              </a:solidFill>
            </a:endParaRPr>
          </a:p>
          <a:p>
            <a:pPr algn="just" eaLnBrk="1" hangingPunct="1">
              <a:lnSpc>
                <a:spcPct val="90000"/>
              </a:lnSpc>
              <a:buFontTx/>
              <a:buNone/>
            </a:pPr>
            <a:r>
              <a:rPr lang="ja-JP" altLang="en-US" sz="2800" dirty="0">
                <a:solidFill>
                  <a:srgbClr val="000000"/>
                </a:solidFill>
              </a:rPr>
              <a:t>　　　当事者責任（委託先がやったこととは言えない）</a:t>
            </a:r>
            <a:endParaRPr lang="en-US" altLang="ja-JP" sz="2800" dirty="0">
              <a:solidFill>
                <a:srgbClr val="000000"/>
              </a:solidFill>
            </a:endParaRPr>
          </a:p>
        </p:txBody>
      </p:sp>
      <p:sp>
        <p:nvSpPr>
          <p:cNvPr id="7" name="Rectangle 32"/>
          <p:cNvSpPr>
            <a:spLocks noChangeArrowheads="1"/>
          </p:cNvSpPr>
          <p:nvPr/>
        </p:nvSpPr>
        <p:spPr bwMode="auto">
          <a:xfrm>
            <a:off x="200025" y="214313"/>
            <a:ext cx="9705975" cy="622300"/>
          </a:xfrm>
          <a:prstGeom prst="rect">
            <a:avLst/>
          </a:prstGeom>
          <a:solidFill>
            <a:srgbClr val="FFFF00">
              <a:alpha val="50000"/>
            </a:srgbClr>
          </a:solidFill>
          <a:ln w="28575" algn="ctr">
            <a:noFill/>
            <a:miter lim="800000"/>
            <a:headEnd/>
            <a:tailEnd/>
          </a:ln>
          <a:effectLst/>
        </p:spPr>
        <p:txBody>
          <a:bodyPr anchor="ctr"/>
          <a:lstStyle/>
          <a:p>
            <a:pPr algn="ctr" eaLnBrk="1" hangingPunct="1">
              <a:lnSpc>
                <a:spcPct val="90000"/>
              </a:lnSpc>
              <a:spcBef>
                <a:spcPct val="50000"/>
              </a:spcBef>
              <a:buClr>
                <a:srgbClr val="808080"/>
              </a:buClr>
              <a:buSzPct val="75000"/>
              <a:buFont typeface="Wingdings" pitchFamily="2" charset="2"/>
              <a:buNone/>
              <a:defRPr/>
            </a:pPr>
            <a:r>
              <a:rPr lang="ja-JP" altLang="en-US" sz="4400" b="1" dirty="0">
                <a:solidFill>
                  <a:srgbClr val="000000"/>
                </a:solidFill>
                <a:latin typeface="Arial" charset="0"/>
                <a:ea typeface="ＭＳ Ｐゴシック" charset="-128"/>
              </a:rPr>
              <a:t>適用範囲：外部委託（アウトソーシング）</a:t>
            </a:r>
            <a:r>
              <a:rPr lang="ja-JP" altLang="en-US" sz="4400" b="1" dirty="0">
                <a:solidFill>
                  <a:srgbClr val="000000"/>
                </a:solidFill>
                <a:effectLst>
                  <a:outerShdw blurRad="38100" dist="38100" dir="2700000" algn="tl">
                    <a:srgbClr val="C0C0C0"/>
                  </a:outerShdw>
                </a:effectLst>
                <a:latin typeface="Arial" charset="0"/>
                <a:ea typeface="ＭＳ Ｐゴシック" charset="-128"/>
              </a:rPr>
              <a:t>　</a:t>
            </a:r>
          </a:p>
        </p:txBody>
      </p:sp>
      <p:pic>
        <p:nvPicPr>
          <p:cNvPr id="2549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473280" y="6346766"/>
            <a:ext cx="2311400" cy="476250"/>
          </a:xfrm>
        </p:spPr>
        <p:txBody>
          <a:bodyPr/>
          <a:lstStyle/>
          <a:p>
            <a:pPr>
              <a:defRPr/>
            </a:pPr>
            <a:fld id="{D3296798-D5F8-44CD-B17E-A85690632780}" type="slidenum">
              <a:rPr lang="en-US" altLang="ja-JP" smtClean="0"/>
              <a:pPr>
                <a:defRPr/>
              </a:pPr>
              <a:t>26</a:t>
            </a:fld>
            <a:endParaRPr lang="en-US" altLang="ja-JP"/>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56456" y="476672"/>
            <a:ext cx="9764712" cy="6514091"/>
          </a:xfrm>
          <a:prstGeom prst="rect">
            <a:avLst/>
          </a:prstGeom>
          <a:noFill/>
          <a:ln>
            <a:noFill/>
          </a:ln>
        </p:spPr>
        <p:txBody>
          <a:bodyPr wrap="square" rIns="0">
            <a:spAutoFit/>
          </a:bodyPr>
          <a:lstStyle>
            <a:lvl1pPr marL="361950" indent="-361950"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eaLnBrk="1" hangingPunct="1">
              <a:lnSpc>
                <a:spcPct val="110000"/>
              </a:lnSpc>
              <a:defRPr/>
            </a:pPr>
            <a:r>
              <a:rPr lang="ja-JP" altLang="en-US" sz="1800" b="1" u="sng" dirty="0">
                <a:latin typeface="ＭＳ ゴシック" panose="020B0609070205080204" pitchFamily="49" charset="-128"/>
                <a:ea typeface="ＭＳ ゴシック" panose="020B0609070205080204" pitchFamily="49" charset="-128"/>
              </a:rPr>
              <a:t>（１）経営トップの責務</a:t>
            </a:r>
            <a:endParaRPr lang="en-US" altLang="ja-JP" sz="1800" b="1" u="sng" dirty="0">
              <a:latin typeface="ＭＳ ゴシック" panose="020B0609070205080204" pitchFamily="49" charset="-128"/>
              <a:ea typeface="ＭＳ ゴシック" panose="020B0609070205080204" pitchFamily="49" charset="-128"/>
            </a:endParaRPr>
          </a:p>
          <a:p>
            <a:pPr algn="just">
              <a:spcAft>
                <a:spcPts val="0"/>
              </a:spcAft>
            </a:pPr>
            <a:r>
              <a:rPr lang="ja-JP" altLang="en-US" sz="1800" b="1" dirty="0">
                <a:latin typeface="ＭＳ ゴシック" panose="020B0609070205080204" pitchFamily="49" charset="-128"/>
                <a:ea typeface="ＭＳ ゴシック" panose="020B0609070205080204" pitchFamily="49" charset="-128"/>
              </a:rPr>
              <a:t>１）経営トップは、輸送の安全の確保のため、次に掲げる事項について、</a:t>
            </a:r>
            <a:r>
              <a:rPr lang="ja-JP" altLang="en-US" sz="1800" b="1" u="sng" dirty="0">
                <a:solidFill>
                  <a:srgbClr val="FF0000"/>
                </a:solidFill>
                <a:latin typeface="ＭＳ ゴシック" panose="020B0609070205080204" pitchFamily="49" charset="-128"/>
                <a:ea typeface="ＭＳ ゴシック" panose="020B0609070205080204" pitchFamily="49" charset="-128"/>
              </a:rPr>
              <a:t>主体的に関与し、</a:t>
            </a:r>
            <a:r>
              <a:rPr lang="ja-JP" altLang="en-US" sz="1800" b="1" dirty="0">
                <a:latin typeface="ＭＳ ゴシック" panose="020B0609070205080204" pitchFamily="49" charset="-128"/>
                <a:ea typeface="ＭＳ ゴシック" panose="020B0609070205080204" pitchFamily="49" charset="-128"/>
              </a:rPr>
              <a:t>事業者組織全体の安全管理体制を構築</a:t>
            </a:r>
            <a:r>
              <a:rPr lang="ja-JP" altLang="ja-JP" sz="1800" b="1" dirty="0">
                <a:solidFill>
                  <a:srgbClr val="000000"/>
                </a:solidFill>
                <a:ea typeface="ＭＳ ゴシック" panose="020B0609070205080204" pitchFamily="49" charset="-128"/>
              </a:rPr>
              <a:t>★・改善するとともに</a:t>
            </a:r>
            <a:r>
              <a:rPr lang="ja-JP" altLang="ja-JP" sz="1800" b="1" dirty="0">
                <a:solidFill>
                  <a:srgbClr val="0000FF"/>
                </a:solidFill>
                <a:ea typeface="ＭＳ ゴシック" panose="020B0609070205080204" pitchFamily="49" charset="-128"/>
              </a:rPr>
              <a:t>顕在化が進む</a:t>
            </a:r>
            <a:r>
              <a:rPr lang="ja-JP" altLang="ja-JP" sz="1800" b="1" dirty="0">
                <a:solidFill>
                  <a:srgbClr val="000000"/>
                </a:solidFill>
                <a:ea typeface="ＭＳ ゴシック" panose="020B0609070205080204" pitchFamily="49" charset="-128"/>
              </a:rPr>
              <a:t>★</a:t>
            </a:r>
            <a:r>
              <a:rPr lang="ja-JP" altLang="en-US" sz="1800" b="1" dirty="0">
                <a:solidFill>
                  <a:srgbClr val="0000FF"/>
                </a:solidFill>
                <a:latin typeface="ＭＳ ゴシック" panose="020B0609070205080204" pitchFamily="49" charset="-128"/>
                <a:ea typeface="ＭＳ ゴシック" panose="020B0609070205080204" pitchFamily="49" charset="-128"/>
              </a:rPr>
              <a:t>人材不足に起因する社員・職員等の高齢化及び厳しい経営状況に起因する老朽化した輸送施設等の使用から生じる安全上の課題並びに社会的要請が高まっている自然災害、テロ、感染症等への</a:t>
            </a:r>
            <a:r>
              <a:rPr lang="ja-JP" altLang="ja-JP" sz="1800" b="1" kern="100" dirty="0">
                <a:solidFill>
                  <a:srgbClr val="FF0000"/>
                </a:solidFill>
                <a:latin typeface="Century" panose="02040604050505020304" pitchFamily="18" charset="0"/>
                <a:ea typeface="ＭＳ ゴシック" panose="020B0609070205080204" pitchFamily="49" charset="-128"/>
              </a:rPr>
              <a:t>★備えと★</a:t>
            </a:r>
            <a:r>
              <a:rPr lang="ja-JP" altLang="en-US" sz="1800" b="1" dirty="0">
                <a:solidFill>
                  <a:srgbClr val="0000FF"/>
                </a:solidFill>
                <a:latin typeface="ＭＳ ゴシック" panose="020B0609070205080204" pitchFamily="49" charset="-128"/>
                <a:ea typeface="ＭＳ ゴシック" panose="020B0609070205080204" pitchFamily="49" charset="-128"/>
              </a:rPr>
              <a:t>対応が重要であることを</a:t>
            </a:r>
            <a:r>
              <a:rPr lang="ja-JP" altLang="en-US" sz="1800" b="1" u="sng" dirty="0">
                <a:solidFill>
                  <a:srgbClr val="FF0000"/>
                </a:solidFill>
                <a:latin typeface="ＭＳ ゴシック" panose="020B0609070205080204" pitchFamily="49" charset="-128"/>
                <a:ea typeface="ＭＳ ゴシック" panose="020B0609070205080204" pitchFamily="49" charset="-128"/>
              </a:rPr>
              <a:t>★認識し、適切に運営する。★</a:t>
            </a:r>
          </a:p>
          <a:p>
            <a:pPr marL="720000" algn="just" eaLnBrk="1" hangingPunct="1">
              <a:lnSpc>
                <a:spcPct val="110000"/>
              </a:lnSpc>
              <a:buFont typeface="+mj-ea"/>
              <a:buAutoNum type="circleNumDbPlain"/>
              <a:defRPr/>
            </a:pPr>
            <a:r>
              <a:rPr lang="ja-JP" altLang="en-US" sz="1800" b="1" u="sng" dirty="0">
                <a:solidFill>
                  <a:srgbClr val="FF0000"/>
                </a:solidFill>
                <a:latin typeface="ＭＳ ゴシック" panose="020B0609070205080204" pitchFamily="49" charset="-128"/>
                <a:ea typeface="ＭＳ ゴシック" panose="020B0609070205080204" pitchFamily="49" charset="-128"/>
              </a:rPr>
              <a:t>安全最優先の原則と関係法令等の遵守</a:t>
            </a:r>
            <a:r>
              <a:rPr lang="ja-JP" altLang="en-US" sz="1800" b="1" dirty="0">
                <a:latin typeface="ＭＳ ゴシック" panose="020B0609070205080204" pitchFamily="49" charset="-128"/>
                <a:ea typeface="ＭＳ ゴシック" panose="020B0609070205080204" pitchFamily="49" charset="-128"/>
              </a:rPr>
              <a:t>を徹底する。</a:t>
            </a:r>
          </a:p>
          <a:p>
            <a:pPr marL="720000" algn="just" eaLnBrk="1" hangingPunct="1">
              <a:lnSpc>
                <a:spcPct val="110000"/>
              </a:lnSpc>
              <a:buFont typeface="+mj-ea"/>
              <a:buAutoNum type="circleNumDbPlain"/>
              <a:defRPr/>
            </a:pPr>
            <a:r>
              <a:rPr lang="ja-JP" altLang="en-US" sz="1800" b="1" u="sng" dirty="0">
                <a:solidFill>
                  <a:srgbClr val="FF0000"/>
                </a:solidFill>
                <a:latin typeface="ＭＳ ゴシック" panose="020B0609070205080204" pitchFamily="49" charset="-128"/>
                <a:ea typeface="ＭＳ ゴシック" panose="020B0609070205080204" pitchFamily="49" charset="-128"/>
              </a:rPr>
              <a:t>安全方針を策定</a:t>
            </a:r>
            <a:r>
              <a:rPr lang="ja-JP" altLang="en-US" sz="1800" b="1" dirty="0">
                <a:latin typeface="ＭＳ ゴシック" panose="020B0609070205080204" pitchFamily="49" charset="-128"/>
                <a:ea typeface="ＭＳ ゴシック" panose="020B0609070205080204" pitchFamily="49" charset="-128"/>
              </a:rPr>
              <a:t>する。</a:t>
            </a:r>
          </a:p>
          <a:p>
            <a:pPr marL="720000" algn="just" eaLnBrk="1" hangingPunct="1">
              <a:lnSpc>
                <a:spcPct val="110000"/>
              </a:lnSpc>
              <a:buFont typeface="+mj-ea"/>
              <a:buAutoNum type="circleNumDbPlain"/>
              <a:defRPr/>
            </a:pPr>
            <a:r>
              <a:rPr lang="ja-JP" altLang="en-US" sz="1800" b="1" dirty="0">
                <a:latin typeface="ＭＳ ゴシック" panose="020B0609070205080204" pitchFamily="49" charset="-128"/>
                <a:ea typeface="ＭＳ ゴシック" panose="020B0609070205080204" pitchFamily="49" charset="-128"/>
              </a:rPr>
              <a:t>安全統括管理者、その他経営管理部門で安全管理に従事する者（以下「安全統括管理者等」という。）に指示するなどして、</a:t>
            </a:r>
            <a:r>
              <a:rPr lang="ja-JP" altLang="en-US" sz="1800" b="1" u="sng" dirty="0">
                <a:solidFill>
                  <a:srgbClr val="FF0000"/>
                </a:solidFill>
                <a:latin typeface="ＭＳ ゴシック" panose="020B0609070205080204" pitchFamily="49" charset="-128"/>
                <a:ea typeface="ＭＳ ゴシック" panose="020B0609070205080204" pitchFamily="49" charset="-128"/>
              </a:rPr>
              <a:t>安全重点施策を策定</a:t>
            </a:r>
            <a:r>
              <a:rPr lang="ja-JP" altLang="en-US" sz="1800" b="1" dirty="0">
                <a:latin typeface="ＭＳ ゴシック" panose="020B0609070205080204" pitchFamily="49" charset="-128"/>
                <a:ea typeface="ＭＳ ゴシック" panose="020B0609070205080204" pitchFamily="49" charset="-128"/>
              </a:rPr>
              <a:t>する。</a:t>
            </a:r>
          </a:p>
          <a:p>
            <a:pPr marL="720000" algn="just" eaLnBrk="1" hangingPunct="1">
              <a:lnSpc>
                <a:spcPct val="110000"/>
              </a:lnSpc>
              <a:buFont typeface="+mj-ea"/>
              <a:buAutoNum type="circleNumDbPlain"/>
              <a:defRPr/>
            </a:pPr>
            <a:r>
              <a:rPr lang="ja-JP" altLang="en-US" sz="1800" b="1" dirty="0">
                <a:latin typeface="ＭＳ ゴシック" panose="020B0609070205080204" pitchFamily="49" charset="-128"/>
                <a:ea typeface="ＭＳ ゴシック" panose="020B0609070205080204" pitchFamily="49" charset="-128"/>
              </a:rPr>
              <a:t>安全統括管理者等に指示するなどして、</a:t>
            </a:r>
            <a:r>
              <a:rPr lang="ja-JP" altLang="ja-JP" sz="1800" b="1" u="sng" dirty="0">
                <a:solidFill>
                  <a:srgbClr val="0000FF"/>
                </a:solidFill>
                <a:ea typeface="ＭＳ ゴシック" panose="020B0609070205080204" pitchFamily="49" charset="-128"/>
              </a:rPr>
              <a:t>重大な事故★、自然災害、テロ、感染症★等への</a:t>
            </a:r>
            <a:r>
              <a:rPr lang="ja-JP" altLang="ja-JP" sz="1800" b="1" u="sng" dirty="0">
                <a:solidFill>
                  <a:srgbClr val="FF0000"/>
                </a:solidFill>
                <a:ea typeface="ＭＳ ゴシック" panose="020B0609070205080204" pitchFamily="49" charset="-128"/>
              </a:rPr>
              <a:t>★備えと★</a:t>
            </a:r>
            <a:r>
              <a:rPr lang="ja-JP" altLang="ja-JP" sz="1800" b="1" u="sng" dirty="0">
                <a:solidFill>
                  <a:srgbClr val="0000FF"/>
                </a:solidFill>
                <a:ea typeface="ＭＳ ゴシック" panose="020B0609070205080204" pitchFamily="49" charset="-128"/>
              </a:rPr>
              <a:t>対応</a:t>
            </a:r>
            <a:r>
              <a:rPr lang="ja-JP" altLang="en-US" sz="1800" b="1" dirty="0">
                <a:latin typeface="ＭＳ ゴシック" panose="020B0609070205080204" pitchFamily="49" charset="-128"/>
                <a:ea typeface="ＭＳ ゴシック" panose="020B0609070205080204" pitchFamily="49" charset="-128"/>
              </a:rPr>
              <a:t>を実施する。</a:t>
            </a:r>
          </a:p>
          <a:p>
            <a:pPr marL="720000" algn="just" eaLnBrk="1" hangingPunct="1">
              <a:lnSpc>
                <a:spcPct val="110000"/>
              </a:lnSpc>
              <a:buFont typeface="+mj-ea"/>
              <a:buAutoNum type="circleNumDbPlain"/>
              <a:defRPr/>
            </a:pPr>
            <a:r>
              <a:rPr lang="ja-JP" altLang="en-US" sz="1800" b="1" dirty="0">
                <a:latin typeface="ＭＳ ゴシック" panose="020B0609070205080204" pitchFamily="49" charset="-128"/>
                <a:ea typeface="ＭＳ ゴシック" panose="020B0609070205080204" pitchFamily="49" charset="-128"/>
              </a:rPr>
              <a:t>安全管理体制を構築・改善するために、かつ、輸送の安全を確保するために、安全統括管理者等に指示するなどして、</a:t>
            </a:r>
            <a:r>
              <a:rPr lang="ja-JP" altLang="en-US" sz="1800" b="1" dirty="0">
                <a:solidFill>
                  <a:srgbClr val="0000FF"/>
                </a:solidFill>
                <a:latin typeface="ＭＳ ゴシック" panose="020B0609070205080204" pitchFamily="49" charset="-128"/>
                <a:ea typeface="ＭＳ ゴシック" panose="020B0609070205080204" pitchFamily="49" charset="-128"/>
              </a:rPr>
              <a:t>必要な要員、情報、輸送施設等</a:t>
            </a:r>
            <a:r>
              <a:rPr lang="ja-JP" altLang="en-US" sz="1800" b="1" dirty="0">
                <a:latin typeface="ＭＳ ゴシック" panose="020B0609070205080204" pitchFamily="49" charset="-128"/>
                <a:ea typeface="ＭＳ ゴシック" panose="020B0609070205080204" pitchFamily="49" charset="-128"/>
              </a:rPr>
              <a:t>が使用できるようにする。</a:t>
            </a:r>
          </a:p>
          <a:p>
            <a:pPr marL="720000" algn="just" eaLnBrk="1" hangingPunct="1">
              <a:lnSpc>
                <a:spcPct val="110000"/>
              </a:lnSpc>
              <a:buFont typeface="+mj-ea"/>
              <a:buAutoNum type="circleNumDbPlain"/>
              <a:defRPr/>
            </a:pPr>
            <a:r>
              <a:rPr lang="ja-JP" altLang="en-US" sz="1800" b="1" u="sng" dirty="0">
                <a:solidFill>
                  <a:srgbClr val="FF0000"/>
                </a:solidFill>
                <a:latin typeface="ＭＳ ゴシック" panose="020B0609070205080204" pitchFamily="49" charset="-128"/>
                <a:ea typeface="ＭＳ ゴシック" panose="020B0609070205080204" pitchFamily="49" charset="-128"/>
              </a:rPr>
              <a:t>マネジメントレビューを実施</a:t>
            </a:r>
            <a:r>
              <a:rPr lang="ja-JP" altLang="en-US" sz="1800" b="1" dirty="0">
                <a:latin typeface="ＭＳ ゴシック" panose="020B0609070205080204" pitchFamily="49" charset="-128"/>
                <a:ea typeface="ＭＳ ゴシック" panose="020B0609070205080204" pitchFamily="49" charset="-128"/>
              </a:rPr>
              <a:t>する。</a:t>
            </a:r>
          </a:p>
          <a:p>
            <a:pPr algn="just" eaLnBrk="1" hangingPunct="1">
              <a:lnSpc>
                <a:spcPct val="110000"/>
              </a:lnSpc>
              <a:defRPr/>
            </a:pPr>
            <a:r>
              <a:rPr lang="ja-JP" altLang="en-US" sz="1800" b="1" dirty="0">
                <a:latin typeface="ＭＳ ゴシック" panose="020B0609070205080204" pitchFamily="49" charset="-128"/>
                <a:ea typeface="ＭＳ ゴシック" panose="020B0609070205080204" pitchFamily="49" charset="-128"/>
              </a:rPr>
              <a:t>２）上記のほか、経営トップは、リーダーシップを発揮し、安全統括管理者等に指示するなどして、</a:t>
            </a:r>
            <a:r>
              <a:rPr lang="en-US" altLang="ja-JP" sz="1800" b="1" dirty="0">
                <a:latin typeface="ＭＳ ゴシック" panose="020B0609070205080204" pitchFamily="49" charset="-128"/>
                <a:ea typeface="ＭＳ ゴシック" panose="020B0609070205080204" pitchFamily="49" charset="-128"/>
              </a:rPr>
              <a:t>(</a:t>
            </a:r>
            <a:r>
              <a:rPr lang="ja-JP" altLang="en-US" sz="1800" b="1" dirty="0">
                <a:latin typeface="ＭＳ ゴシック" panose="020B0609070205080204" pitchFamily="49" charset="-128"/>
                <a:ea typeface="ＭＳ ゴシック" panose="020B0609070205080204" pitchFamily="49" charset="-128"/>
              </a:rPr>
              <a:t>２</a:t>
            </a:r>
            <a:r>
              <a:rPr lang="en-US" altLang="ja-JP" sz="1800" b="1" dirty="0">
                <a:latin typeface="ＭＳ ゴシック" panose="020B0609070205080204" pitchFamily="49" charset="-128"/>
                <a:ea typeface="ＭＳ ゴシック" panose="020B0609070205080204" pitchFamily="49" charset="-128"/>
              </a:rPr>
              <a:t>)</a:t>
            </a:r>
            <a:r>
              <a:rPr lang="ja-JP" altLang="en-US" sz="1800" b="1" dirty="0">
                <a:latin typeface="ＭＳ ゴシック" panose="020B0609070205080204" pitchFamily="49" charset="-128"/>
                <a:ea typeface="ＭＳ ゴシック" panose="020B0609070205080204" pitchFamily="49" charset="-128"/>
              </a:rPr>
              <a:t>以下に掲げる取組を構築・改善し、もって安全管理体制を適切に機能させる。</a:t>
            </a:r>
            <a:endParaRPr lang="en-US" altLang="ja-JP" sz="1800" b="1" dirty="0">
              <a:latin typeface="ＭＳ ゴシック" panose="020B0609070205080204" pitchFamily="49" charset="-128"/>
              <a:ea typeface="ＭＳ ゴシック" panose="020B0609070205080204" pitchFamily="49" charset="-128"/>
            </a:endParaRPr>
          </a:p>
          <a:p>
            <a:pPr algn="just">
              <a:lnSpc>
                <a:spcPct val="110000"/>
              </a:lnSpc>
              <a:spcAft>
                <a:spcPts val="0"/>
              </a:spcAft>
            </a:pPr>
            <a:r>
              <a:rPr lang="ja-JP" altLang="ja-JP" sz="1800" b="1" kern="100" dirty="0">
                <a:solidFill>
                  <a:srgbClr val="000000"/>
                </a:solidFill>
                <a:latin typeface="Century" panose="02040604050505020304" pitchFamily="18" charset="0"/>
                <a:ea typeface="ＭＳ ゴシック" panose="020B0609070205080204" pitchFamily="49" charset="-128"/>
              </a:rPr>
              <a:t>★（注）自然災害への対応については、国土交通省大臣官房運輸安全監理官室が公表した冊子「運輸防災マネジメント指針」を参照願う。★</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ct val="110000"/>
              </a:lnSpc>
              <a:defRPr/>
            </a:pPr>
            <a:endParaRPr lang="ja-JP" altLang="en-US" sz="1800" b="1" dirty="0">
              <a:latin typeface="ＭＳ ゴシック" panose="020B0609070205080204" pitchFamily="49" charset="-128"/>
              <a:ea typeface="ＭＳ ゴシック" panose="020B0609070205080204" pitchFamily="49" charset="-128"/>
            </a:endParaRPr>
          </a:p>
        </p:txBody>
      </p:sp>
      <p:sp>
        <p:nvSpPr>
          <p:cNvPr id="257027" name="Rectangle 2"/>
          <p:cNvSpPr txBox="1">
            <a:spLocks noChangeArrowheads="1"/>
          </p:cNvSpPr>
          <p:nvPr/>
        </p:nvSpPr>
        <p:spPr bwMode="auto">
          <a:xfrm>
            <a:off x="57150" y="44624"/>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t>　　５．（１）経営トップの責務　ガイドライン本文　</a:t>
            </a:r>
          </a:p>
        </p:txBody>
      </p:sp>
      <p:pic>
        <p:nvPicPr>
          <p:cNvPr id="2570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27</a:t>
            </a:fld>
            <a:endParaRPr lang="en-US" altLang="ja-JP"/>
          </a:p>
        </p:txBody>
      </p:sp>
    </p:spTree>
    <p:extLst>
      <p:ext uri="{BB962C8B-B14F-4D97-AF65-F5344CB8AC3E}">
        <p14:creationId xmlns:p14="http://schemas.microsoft.com/office/powerpoint/2010/main" val="28217448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1"/>
          <p:cNvSpPr txBox="1">
            <a:spLocks noChangeArrowheads="1"/>
          </p:cNvSpPr>
          <p:nvPr/>
        </p:nvSpPr>
        <p:spPr bwMode="auto">
          <a:xfrm>
            <a:off x="166688" y="116632"/>
            <a:ext cx="9525000" cy="857250"/>
          </a:xfrm>
          <a:prstGeom prst="rect">
            <a:avLst/>
          </a:prstGeom>
          <a:solidFill>
            <a:srgbClr val="FFFF7F"/>
          </a:solidFill>
          <a:ln w="9525">
            <a:noFill/>
            <a:miter lim="800000"/>
            <a:headEnd/>
            <a:tailEnd/>
          </a:ln>
          <a:effectLst/>
        </p:spPr>
        <p:txBody>
          <a:bodyPr anchor="ctr"/>
          <a:lstStyle/>
          <a:p>
            <a:pPr algn="ctr" eaLnBrk="1" hangingPunct="1">
              <a:defRPr/>
            </a:pPr>
            <a:r>
              <a:rPr lang="ja-JP" altLang="en-US" sz="4400" b="1" dirty="0">
                <a:latin typeface="+mj-ea"/>
                <a:ea typeface="+mj-ea"/>
              </a:rPr>
              <a:t>経営トップの主体的関与</a:t>
            </a:r>
            <a:endParaRPr lang="en-US" altLang="ja-JP" sz="4400" b="1" dirty="0">
              <a:latin typeface="+mj-ea"/>
              <a:ea typeface="+mj-ea"/>
            </a:endParaRPr>
          </a:p>
        </p:txBody>
      </p:sp>
      <p:pic>
        <p:nvPicPr>
          <p:cNvPr id="2611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6" name="グループ化 5"/>
          <p:cNvGrpSpPr/>
          <p:nvPr/>
        </p:nvGrpSpPr>
        <p:grpSpPr>
          <a:xfrm>
            <a:off x="372171" y="1463567"/>
            <a:ext cx="9114034" cy="4034233"/>
            <a:chOff x="351549" y="1788317"/>
            <a:chExt cx="9114034" cy="4034233"/>
          </a:xfrm>
        </p:grpSpPr>
        <p:pic>
          <p:nvPicPr>
            <p:cNvPr id="3" name="図 2"/>
            <p:cNvPicPr>
              <a:picLocks noChangeAspect="1"/>
            </p:cNvPicPr>
            <p:nvPr/>
          </p:nvPicPr>
          <p:blipFill rotWithShape="1">
            <a:blip r:embed="rId4"/>
            <a:srcRect b="26651"/>
            <a:stretch/>
          </p:blipFill>
          <p:spPr>
            <a:xfrm>
              <a:off x="591003" y="2447344"/>
              <a:ext cx="1981194" cy="1684866"/>
            </a:xfrm>
            <a:prstGeom prst="rect">
              <a:avLst/>
            </a:prstGeom>
          </p:spPr>
        </p:pic>
        <p:sp>
          <p:nvSpPr>
            <p:cNvPr id="261124" name="AutoShape 9"/>
            <p:cNvSpPr>
              <a:spLocks noChangeArrowheads="1"/>
            </p:cNvSpPr>
            <p:nvPr/>
          </p:nvSpPr>
          <p:spPr bwMode="auto">
            <a:xfrm>
              <a:off x="5148401" y="2815265"/>
              <a:ext cx="2877539" cy="5651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7C80"/>
            </a:solidFill>
            <a:ln w="9525">
              <a:noFill/>
              <a:miter lim="800000"/>
              <a:headEnd/>
              <a:tailEnd/>
            </a:ln>
          </p:spPr>
          <p:txBody>
            <a:bodyPr wrap="none" anchor="ctr"/>
            <a:lstStyle/>
            <a:p>
              <a:endParaRPr lang="ja-JP" altLang="en-US"/>
            </a:p>
          </p:txBody>
        </p:sp>
        <p:sp>
          <p:nvSpPr>
            <p:cNvPr id="261125" name="AutoShape 10"/>
            <p:cNvSpPr>
              <a:spLocks noChangeArrowheads="1"/>
            </p:cNvSpPr>
            <p:nvPr/>
          </p:nvSpPr>
          <p:spPr bwMode="auto">
            <a:xfrm rot="10800000">
              <a:off x="3032804" y="4524126"/>
              <a:ext cx="3110444" cy="5349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CCFF"/>
            </a:solidFill>
            <a:ln w="9525">
              <a:noFill/>
              <a:miter lim="800000"/>
              <a:headEnd/>
              <a:tailEnd/>
            </a:ln>
          </p:spPr>
          <p:txBody>
            <a:bodyPr wrap="none" anchor="ctr"/>
            <a:lstStyle/>
            <a:p>
              <a:endParaRPr lang="ja-JP" altLang="en-US"/>
            </a:p>
          </p:txBody>
        </p:sp>
        <p:sp>
          <p:nvSpPr>
            <p:cNvPr id="261126" name="Text Box 11"/>
            <p:cNvSpPr txBox="1">
              <a:spLocks noChangeArrowheads="1"/>
            </p:cNvSpPr>
            <p:nvPr/>
          </p:nvSpPr>
          <p:spPr bwMode="auto">
            <a:xfrm>
              <a:off x="730700" y="1788317"/>
              <a:ext cx="170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Times New Roman" panose="02020603050405020304" pitchFamily="18" charset="0"/>
                </a:rPr>
                <a:t>経営トップ</a:t>
              </a:r>
            </a:p>
          </p:txBody>
        </p:sp>
        <p:sp>
          <p:nvSpPr>
            <p:cNvPr id="261127" name="Text Box 12"/>
            <p:cNvSpPr txBox="1">
              <a:spLocks noChangeArrowheads="1"/>
            </p:cNvSpPr>
            <p:nvPr/>
          </p:nvSpPr>
          <p:spPr bwMode="auto">
            <a:xfrm>
              <a:off x="8212745" y="1788317"/>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Times New Roman" panose="02020603050405020304" pitchFamily="18" charset="0"/>
                </a:rPr>
                <a:t>要員</a:t>
              </a:r>
            </a:p>
          </p:txBody>
        </p:sp>
        <p:sp>
          <p:nvSpPr>
            <p:cNvPr id="261130" name="Text Box 17"/>
            <p:cNvSpPr txBox="1">
              <a:spLocks noChangeArrowheads="1"/>
            </p:cNvSpPr>
            <p:nvPr/>
          </p:nvSpPr>
          <p:spPr bwMode="auto">
            <a:xfrm>
              <a:off x="351549" y="4253014"/>
              <a:ext cx="2681256" cy="1077218"/>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None/>
              </a:pPr>
              <a:r>
                <a:rPr lang="ja-JP" altLang="en-US" sz="2400" b="1" dirty="0">
                  <a:solidFill>
                    <a:srgbClr val="FF0000"/>
                  </a:solidFill>
                </a:rPr>
                <a:t>自社の課題の把握</a:t>
              </a:r>
            </a:p>
            <a:p>
              <a:pPr eaLnBrk="1" hangingPunct="1">
                <a:spcBef>
                  <a:spcPct val="0"/>
                </a:spcBef>
                <a:buFontTx/>
                <a:buNone/>
              </a:pPr>
              <a:r>
                <a:rPr lang="ja-JP" altLang="en-US" sz="2000" b="1" dirty="0">
                  <a:solidFill>
                    <a:srgbClr val="0000FF"/>
                  </a:solidFill>
                  <a:latin typeface="Times New Roman" panose="02020603050405020304" pitchFamily="18" charset="0"/>
                </a:rPr>
                <a:t>マネジメントレビュー等で見直し</a:t>
              </a:r>
            </a:p>
          </p:txBody>
        </p:sp>
        <p:pic>
          <p:nvPicPr>
            <p:cNvPr id="12" name="図 11"/>
            <p:cNvPicPr>
              <a:picLocks noChangeAspect="1"/>
            </p:cNvPicPr>
            <p:nvPr/>
          </p:nvPicPr>
          <p:blipFill rotWithShape="1">
            <a:blip r:embed="rId5"/>
            <a:srcRect b="10038"/>
            <a:stretch/>
          </p:blipFill>
          <p:spPr>
            <a:xfrm>
              <a:off x="8025941" y="2390465"/>
              <a:ext cx="1338293" cy="1650163"/>
            </a:xfrm>
            <a:prstGeom prst="rect">
              <a:avLst/>
            </a:prstGeom>
          </p:spPr>
        </p:pic>
        <p:sp>
          <p:nvSpPr>
            <p:cNvPr id="4" name="テキスト ボックス 3"/>
            <p:cNvSpPr txBox="1"/>
            <p:nvPr/>
          </p:nvSpPr>
          <p:spPr>
            <a:xfrm>
              <a:off x="2578651" y="2097566"/>
              <a:ext cx="3173182" cy="2000548"/>
            </a:xfrm>
            <a:prstGeom prst="rect">
              <a:avLst/>
            </a:prstGeom>
            <a:solidFill>
              <a:srgbClr val="FF7C80"/>
            </a:solidFill>
          </p:spPr>
          <p:txBody>
            <a:bodyPr wrap="square" rtlCol="0">
              <a:spAutoFit/>
            </a:bodyPr>
            <a:lstStyle/>
            <a:p>
              <a:pPr algn="ctr" eaLnBrk="1" hangingPunct="1"/>
              <a:r>
                <a:rPr lang="ja-JP" altLang="en-US" sz="2800" b="1" dirty="0">
                  <a:latin typeface="Times New Roman" panose="02020603050405020304" pitchFamily="18" charset="0"/>
                </a:rPr>
                <a:t>周知・指示</a:t>
              </a:r>
            </a:p>
            <a:p>
              <a:pPr eaLnBrk="1" hangingPunct="1"/>
              <a:r>
                <a:rPr lang="ja-JP" altLang="en-US" sz="2400" dirty="0">
                  <a:latin typeface="Times New Roman" panose="02020603050405020304" pitchFamily="18" charset="0"/>
                </a:rPr>
                <a:t>・安全最優先</a:t>
              </a:r>
              <a:endParaRPr lang="en-US" altLang="ja-JP" sz="2400" dirty="0">
                <a:latin typeface="Times New Roman" panose="02020603050405020304" pitchFamily="18" charset="0"/>
              </a:endParaRPr>
            </a:p>
            <a:p>
              <a:pPr algn="just" eaLnBrk="1" hangingPunct="1"/>
              <a:r>
                <a:rPr lang="ja-JP" altLang="en-US" sz="2400" dirty="0">
                  <a:latin typeface="Times New Roman" panose="02020603050405020304" pitchFamily="18" charset="0"/>
                </a:rPr>
                <a:t>・関係法令の遵守</a:t>
              </a:r>
            </a:p>
            <a:p>
              <a:pPr eaLnBrk="1" hangingPunct="1"/>
              <a:r>
                <a:rPr lang="ja-JP" altLang="en-US" sz="2400" dirty="0">
                  <a:latin typeface="Times New Roman" panose="02020603050405020304" pitchFamily="18" charset="0"/>
                </a:rPr>
                <a:t>・安全方針</a:t>
              </a:r>
            </a:p>
            <a:p>
              <a:pPr eaLnBrk="1" hangingPunct="1"/>
              <a:r>
                <a:rPr lang="ja-JP" altLang="en-US" sz="2400" dirty="0">
                  <a:latin typeface="Times New Roman" panose="02020603050405020304" pitchFamily="18" charset="0"/>
                </a:rPr>
                <a:t>・安全重点施策　　等</a:t>
              </a:r>
            </a:p>
          </p:txBody>
        </p:sp>
        <p:sp>
          <p:nvSpPr>
            <p:cNvPr id="5" name="テキスト ボックス 4"/>
            <p:cNvSpPr txBox="1"/>
            <p:nvPr/>
          </p:nvSpPr>
          <p:spPr>
            <a:xfrm>
              <a:off x="5670602" y="4191334"/>
              <a:ext cx="3794981" cy="1631216"/>
            </a:xfrm>
            <a:prstGeom prst="rect">
              <a:avLst/>
            </a:prstGeom>
            <a:solidFill>
              <a:srgbClr val="66CCFF"/>
            </a:solidFill>
          </p:spPr>
          <p:txBody>
            <a:bodyPr wrap="square" rtlCol="0">
              <a:spAutoFit/>
            </a:bodyPr>
            <a:lstStyle/>
            <a:p>
              <a:pPr algn="ctr" eaLnBrk="1" hangingPunct="1"/>
              <a:r>
                <a:rPr lang="ja-JP" altLang="en-US" sz="2800" b="1" dirty="0">
                  <a:latin typeface="Times New Roman" panose="02020603050405020304" pitchFamily="18" charset="0"/>
                </a:rPr>
                <a:t>理解・実行・報告</a:t>
              </a:r>
            </a:p>
            <a:p>
              <a:pPr eaLnBrk="1" hangingPunct="1"/>
              <a:r>
                <a:rPr lang="ja-JP" altLang="en-US" sz="2400" dirty="0">
                  <a:latin typeface="Times New Roman" panose="02020603050405020304" pitchFamily="18" charset="0"/>
                </a:rPr>
                <a:t>・安全重点施策の進捗状況</a:t>
              </a:r>
            </a:p>
            <a:p>
              <a:pPr eaLnBrk="1" hangingPunct="1"/>
              <a:r>
                <a:rPr lang="ja-JP" altLang="en-US" sz="2400" dirty="0">
                  <a:latin typeface="Times New Roman" panose="02020603050405020304" pitchFamily="18" charset="0"/>
                </a:rPr>
                <a:t>・日々の問題点</a:t>
              </a:r>
              <a:endParaRPr lang="en-US" altLang="ja-JP" sz="2400" dirty="0">
                <a:latin typeface="Times New Roman" panose="02020603050405020304" pitchFamily="18" charset="0"/>
              </a:endParaRPr>
            </a:p>
            <a:p>
              <a:pPr eaLnBrk="1" hangingPunct="1"/>
              <a:r>
                <a:rPr lang="ja-JP" altLang="en-US" sz="2400" dirty="0">
                  <a:latin typeface="Times New Roman" panose="02020603050405020304" pitchFamily="18" charset="0"/>
                </a:rPr>
                <a:t>・改善提案　　　　　　　　　等</a:t>
              </a:r>
            </a:p>
          </p:txBody>
        </p:sp>
      </p:gr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28</a:t>
            </a:fld>
            <a:endParaRPr lang="en-US" altLang="ja-JP"/>
          </a:p>
        </p:txBody>
      </p:sp>
    </p:spTree>
    <p:extLst>
      <p:ext uri="{BB962C8B-B14F-4D97-AF65-F5344CB8AC3E}">
        <p14:creationId xmlns:p14="http://schemas.microsoft.com/office/powerpoint/2010/main" val="2326404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422525" y="4392613"/>
            <a:ext cx="521335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運行（航）、整備、配員</a:t>
            </a:r>
          </a:p>
        </p:txBody>
      </p:sp>
      <p:sp>
        <p:nvSpPr>
          <p:cNvPr id="21" name="角丸四角形 20"/>
          <p:cNvSpPr/>
          <p:nvPr/>
        </p:nvSpPr>
        <p:spPr>
          <a:xfrm>
            <a:off x="2422525" y="1309688"/>
            <a:ext cx="5213350" cy="2119312"/>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マネジメント</a:t>
            </a:r>
          </a:p>
          <a:p>
            <a:pPr algn="ctr">
              <a:defRPr/>
            </a:pPr>
            <a:endParaRPr lang="ja-JP" altLang="en-US" sz="2800" dirty="0"/>
          </a:p>
          <a:p>
            <a:pPr algn="ctr">
              <a:defRPr/>
            </a:pPr>
            <a:endParaRPr lang="ja-JP" altLang="en-US" sz="2800" dirty="0"/>
          </a:p>
          <a:p>
            <a:pPr algn="ctr">
              <a:defRPr/>
            </a:pPr>
            <a:r>
              <a:rPr lang="ja-JP" altLang="en-US" sz="2800" dirty="0">
                <a:solidFill>
                  <a:schemeClr val="tx1"/>
                </a:solidFill>
              </a:rPr>
              <a:t>人、モノ、資金、組織、システム</a:t>
            </a:r>
          </a:p>
        </p:txBody>
      </p:sp>
      <p:sp>
        <p:nvSpPr>
          <p:cNvPr id="20" name="U ターン矢印 19"/>
          <p:cNvSpPr/>
          <p:nvPr/>
        </p:nvSpPr>
        <p:spPr bwMode="auto">
          <a:xfrm rot="5400000">
            <a:off x="6612073" y="3348750"/>
            <a:ext cx="3290219" cy="1103476"/>
          </a:xfrm>
          <a:prstGeom prst="uturnArrow">
            <a:avLst>
              <a:gd name="adj1" fmla="val 31176"/>
              <a:gd name="adj2" fmla="val 25000"/>
              <a:gd name="adj3" fmla="val 25000"/>
              <a:gd name="adj4" fmla="val 43750"/>
              <a:gd name="adj5" fmla="val 100000"/>
            </a:avLst>
          </a:prstGeom>
          <a:solidFill>
            <a:srgbClr val="00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 name="U ターン矢印 1"/>
          <p:cNvSpPr/>
          <p:nvPr/>
        </p:nvSpPr>
        <p:spPr bwMode="auto">
          <a:xfrm rot="16200000">
            <a:off x="158391" y="3298563"/>
            <a:ext cx="3189846" cy="1103476"/>
          </a:xfrm>
          <a:prstGeom prst="uturnArrow">
            <a:avLst>
              <a:gd name="adj1" fmla="val 31176"/>
              <a:gd name="adj2" fmla="val 25000"/>
              <a:gd name="adj3" fmla="val 25000"/>
              <a:gd name="adj4" fmla="val 43750"/>
              <a:gd name="adj5" fmla="val 100000"/>
            </a:avLst>
          </a:prstGeom>
          <a:solidFill>
            <a:srgbClr val="00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10" name="コンテンツ プレースホルダー 4"/>
          <p:cNvSpPr txBox="1">
            <a:spLocks/>
          </p:cNvSpPr>
          <p:nvPr/>
        </p:nvSpPr>
        <p:spPr>
          <a:xfrm>
            <a:off x="5403850" y="2047875"/>
            <a:ext cx="2101850" cy="50165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1000"/>
              </a:spcBef>
              <a:buFontTx/>
              <a:buNone/>
              <a:defRPr/>
            </a:pPr>
            <a:r>
              <a:rPr lang="ja-JP" altLang="en-US" sz="2400"/>
              <a:t>安全担当部署</a:t>
            </a:r>
          </a:p>
        </p:txBody>
      </p:sp>
      <p:sp>
        <p:nvSpPr>
          <p:cNvPr id="3" name="上下矢印 2"/>
          <p:cNvSpPr/>
          <p:nvPr/>
        </p:nvSpPr>
        <p:spPr>
          <a:xfrm>
            <a:off x="4630738" y="1987550"/>
            <a:ext cx="484187" cy="671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上下矢印 18"/>
          <p:cNvSpPr/>
          <p:nvPr/>
        </p:nvSpPr>
        <p:spPr>
          <a:xfrm>
            <a:off x="4633913" y="3536950"/>
            <a:ext cx="485775" cy="673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179" name="コンテンツ プレースホルダー 4"/>
          <p:cNvSpPr txBox="1">
            <a:spLocks/>
          </p:cNvSpPr>
          <p:nvPr/>
        </p:nvSpPr>
        <p:spPr bwMode="auto">
          <a:xfrm>
            <a:off x="7512960" y="3536950"/>
            <a:ext cx="2146300" cy="698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t>現場の状況把握</a:t>
            </a:r>
          </a:p>
        </p:txBody>
      </p:sp>
      <p:sp>
        <p:nvSpPr>
          <p:cNvPr id="24" name="角丸四角形 23"/>
          <p:cNvSpPr/>
          <p:nvPr/>
        </p:nvSpPr>
        <p:spPr>
          <a:xfrm>
            <a:off x="2101850" y="1268413"/>
            <a:ext cx="1912938"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経営管理部門</a:t>
            </a:r>
          </a:p>
        </p:txBody>
      </p:sp>
      <p:sp>
        <p:nvSpPr>
          <p:cNvPr id="25" name="角丸四角形 24"/>
          <p:cNvSpPr/>
          <p:nvPr/>
        </p:nvSpPr>
        <p:spPr>
          <a:xfrm>
            <a:off x="2089150" y="4308475"/>
            <a:ext cx="1911350"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現業実施部門</a:t>
            </a:r>
          </a:p>
        </p:txBody>
      </p:sp>
      <p:sp>
        <p:nvSpPr>
          <p:cNvPr id="263183" name="コンテンツ プレースホルダー 4"/>
          <p:cNvSpPr txBox="1">
            <a:spLocks/>
          </p:cNvSpPr>
          <p:nvPr/>
        </p:nvSpPr>
        <p:spPr bwMode="auto">
          <a:xfrm>
            <a:off x="326970" y="3513138"/>
            <a:ext cx="2147888" cy="660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t>課題の報告</a:t>
            </a:r>
          </a:p>
        </p:txBody>
      </p:sp>
      <p:sp>
        <p:nvSpPr>
          <p:cNvPr id="263184" name="Rectangle 2"/>
          <p:cNvSpPr txBox="1">
            <a:spLocks noChangeArrowheads="1"/>
          </p:cNvSpPr>
          <p:nvPr/>
        </p:nvSpPr>
        <p:spPr bwMode="auto">
          <a:xfrm>
            <a:off x="57150" y="101600"/>
            <a:ext cx="9791700" cy="657225"/>
          </a:xfrm>
          <a:prstGeom prst="rect">
            <a:avLst/>
          </a:prstGeom>
          <a:solidFill>
            <a:srgbClr val="FFFF7F">
              <a:alpha val="89018"/>
            </a:srgbClr>
          </a:solidFill>
          <a:ln>
            <a:noFill/>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b="1" dirty="0"/>
              <a:t>経営管理部門と現業実施部門の関係性</a:t>
            </a:r>
          </a:p>
          <a:p>
            <a:pPr algn="ctr">
              <a:spcBef>
                <a:spcPct val="0"/>
              </a:spcBef>
              <a:buFontTx/>
              <a:buNone/>
            </a:pPr>
            <a:endParaRPr lang="ja-JP" altLang="en-US" sz="2400" b="1" dirty="0"/>
          </a:p>
        </p:txBody>
      </p:sp>
      <p:sp>
        <p:nvSpPr>
          <p:cNvPr id="4" name="スライド番号プレースホルダー 3"/>
          <p:cNvSpPr>
            <a:spLocks noGrp="1"/>
          </p:cNvSpPr>
          <p:nvPr>
            <p:ph type="sldNum" sz="quarter" idx="12"/>
          </p:nvPr>
        </p:nvSpPr>
        <p:spPr/>
        <p:txBody>
          <a:bodyPr/>
          <a:lstStyle/>
          <a:p>
            <a:pPr>
              <a:defRPr/>
            </a:pPr>
            <a:fld id="{A41248C2-D435-4409-945A-DD5A89E178A0}" type="slidenum">
              <a:rPr lang="en-US" altLang="ja-JP" sz="1400" b="0" smtClean="0">
                <a:latin typeface="Arial" panose="020B0604020202020204" pitchFamily="34" charset="0"/>
                <a:cs typeface="Arial" panose="020B0604020202020204" pitchFamily="34" charset="0"/>
              </a:rPr>
              <a:pPr>
                <a:defRPr/>
              </a:pPr>
              <a:t>29</a:t>
            </a:fld>
            <a:endParaRPr lang="en-US" altLang="ja-JP"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20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920750" y="1989138"/>
            <a:ext cx="8280400" cy="3527425"/>
          </a:xfrm>
          <a:prstGeom prst="rect">
            <a:avLst/>
          </a:prstGeom>
          <a:noFill/>
          <a:ln w="38100">
            <a:noFill/>
            <a:miter lim="800000"/>
            <a:headEnd/>
            <a:tailEnd/>
          </a:ln>
        </p:spPr>
        <p:txBody>
          <a:bodyPr/>
          <a:lstStyle/>
          <a:p>
            <a:pPr marL="609600" indent="-609600" eaLnBrk="1" hangingPunct="1">
              <a:lnSpc>
                <a:spcPct val="90000"/>
              </a:lnSpc>
              <a:spcBef>
                <a:spcPct val="20000"/>
              </a:spcBef>
              <a:defRPr/>
            </a:pPr>
            <a:r>
              <a:rPr lang="en-US" altLang="ja-JP" sz="3600" dirty="0">
                <a:latin typeface="Arial" charset="0"/>
              </a:rPr>
              <a:t>1.</a:t>
            </a:r>
            <a:r>
              <a:rPr lang="ja-JP" altLang="en-US" sz="3600" dirty="0">
                <a:latin typeface="Arial" charset="0"/>
              </a:rPr>
              <a:t>　運輸安全マネジメント制度の概要</a:t>
            </a:r>
          </a:p>
          <a:p>
            <a:pPr marL="609600" indent="-609600" eaLnBrk="1" hangingPunct="1">
              <a:lnSpc>
                <a:spcPct val="90000"/>
              </a:lnSpc>
              <a:spcBef>
                <a:spcPct val="20000"/>
              </a:spcBef>
              <a:defRPr/>
            </a:pPr>
            <a:endParaRPr lang="en-US" altLang="ja-JP" sz="3600" dirty="0">
              <a:latin typeface="Arial" charset="0"/>
            </a:endParaRPr>
          </a:p>
          <a:p>
            <a:pPr marL="609600" indent="-609600" eaLnBrk="1" hangingPunct="1">
              <a:lnSpc>
                <a:spcPct val="90000"/>
              </a:lnSpc>
              <a:spcBef>
                <a:spcPct val="20000"/>
              </a:spcBef>
              <a:defRPr/>
            </a:pPr>
            <a:r>
              <a:rPr lang="en-US" altLang="ja-JP" sz="3600" dirty="0">
                <a:latin typeface="Arial" charset="0"/>
              </a:rPr>
              <a:t>2.</a:t>
            </a:r>
            <a:r>
              <a:rPr lang="ja-JP" altLang="en-US" sz="3600" dirty="0">
                <a:latin typeface="Arial" charset="0"/>
              </a:rPr>
              <a:t>　ガイドラインについて</a:t>
            </a:r>
            <a:endParaRPr lang="en-US" altLang="ja-JP" sz="3600" dirty="0">
              <a:latin typeface="Arial" charset="0"/>
            </a:endParaRPr>
          </a:p>
          <a:p>
            <a:pPr marL="609600" indent="-609600" eaLnBrk="1" hangingPunct="1">
              <a:lnSpc>
                <a:spcPct val="90000"/>
              </a:lnSpc>
              <a:spcBef>
                <a:spcPct val="20000"/>
              </a:spcBef>
              <a:defRPr/>
            </a:pPr>
            <a:endParaRPr lang="en-US" altLang="ja-JP" sz="3600" dirty="0">
              <a:latin typeface="+mj-lt"/>
            </a:endParaRPr>
          </a:p>
          <a:p>
            <a:pPr marL="609600" indent="-609600" eaLnBrk="1" hangingPunct="1">
              <a:lnSpc>
                <a:spcPct val="90000"/>
              </a:lnSpc>
              <a:spcBef>
                <a:spcPct val="20000"/>
              </a:spcBef>
              <a:defRPr/>
            </a:pPr>
            <a:r>
              <a:rPr lang="en-US" altLang="ja-JP" sz="3600" dirty="0">
                <a:latin typeface="+mj-lt"/>
              </a:rPr>
              <a:t>3.</a:t>
            </a:r>
            <a:r>
              <a:rPr lang="ja-JP" altLang="en-US" sz="3600" dirty="0">
                <a:latin typeface="+mj-lt"/>
              </a:rPr>
              <a:t>　運輸安全マネジメント</a:t>
            </a:r>
            <a:r>
              <a:rPr lang="ja-JP" altLang="en-US" sz="3600" dirty="0">
                <a:latin typeface="Arial" charset="0"/>
              </a:rPr>
              <a:t>評価について</a:t>
            </a:r>
            <a:endParaRPr lang="en-US" altLang="ja-JP" sz="3600" dirty="0">
              <a:latin typeface="Arial" charset="0"/>
            </a:endParaRPr>
          </a:p>
          <a:p>
            <a:pPr marL="609600" indent="-609600" eaLnBrk="1" hangingPunct="1">
              <a:lnSpc>
                <a:spcPct val="90000"/>
              </a:lnSpc>
              <a:spcBef>
                <a:spcPct val="20000"/>
              </a:spcBef>
              <a:defRPr/>
            </a:pPr>
            <a:r>
              <a:rPr lang="ja-JP" altLang="en-US" sz="2000" dirty="0">
                <a:latin typeface="Arial" charset="0"/>
              </a:rPr>
              <a:t>　　　　</a:t>
            </a:r>
            <a:endParaRPr lang="en-US" altLang="ja-JP" sz="2000" dirty="0">
              <a:latin typeface="Arial" charset="0"/>
            </a:endParaRPr>
          </a:p>
          <a:p>
            <a:pPr marL="609600" indent="-609600" eaLnBrk="1" hangingPunct="1">
              <a:lnSpc>
                <a:spcPct val="90000"/>
              </a:lnSpc>
              <a:spcBef>
                <a:spcPct val="20000"/>
              </a:spcBef>
              <a:defRPr/>
            </a:pPr>
            <a:endParaRPr lang="en-US" altLang="ja-JP" sz="2400" dirty="0">
              <a:latin typeface="ＭＳ Ｐゴシック" pitchFamily="50" charset="-128"/>
            </a:endParaRPr>
          </a:p>
          <a:p>
            <a:pPr marL="609600" indent="-609600" eaLnBrk="1" hangingPunct="1">
              <a:lnSpc>
                <a:spcPct val="90000"/>
              </a:lnSpc>
              <a:spcBef>
                <a:spcPct val="20000"/>
              </a:spcBef>
              <a:defRPr/>
            </a:pPr>
            <a:r>
              <a:rPr lang="ja-JP" altLang="en-US" sz="2400" dirty="0">
                <a:latin typeface="ＭＳ Ｐゴシック" pitchFamily="50" charset="-128"/>
              </a:rPr>
              <a:t>	　</a:t>
            </a:r>
            <a:endParaRPr lang="en-US" altLang="ja-JP" sz="2400" dirty="0">
              <a:latin typeface="ＭＳ Ｐゴシック" pitchFamily="50" charset="-128"/>
            </a:endParaRPr>
          </a:p>
          <a:p>
            <a:pPr marL="609600" indent="-609600" eaLnBrk="1" hangingPunct="1">
              <a:lnSpc>
                <a:spcPct val="90000"/>
              </a:lnSpc>
              <a:spcBef>
                <a:spcPct val="20000"/>
              </a:spcBef>
              <a:defRPr/>
            </a:pPr>
            <a:endParaRPr lang="en-US" altLang="ja-JP" sz="2800" dirty="0">
              <a:latin typeface="Arial" charset="0"/>
            </a:endParaRPr>
          </a:p>
          <a:p>
            <a:pPr marL="609600" indent="-609600" eaLnBrk="1" hangingPunct="1">
              <a:lnSpc>
                <a:spcPct val="90000"/>
              </a:lnSpc>
              <a:spcBef>
                <a:spcPct val="20000"/>
              </a:spcBef>
              <a:defRPr/>
            </a:pPr>
            <a:endParaRPr lang="en-US" altLang="ja-JP" sz="2800" dirty="0">
              <a:latin typeface="Arial" charset="0"/>
            </a:endParaRPr>
          </a:p>
          <a:p>
            <a:pPr marL="609600" indent="-609600" eaLnBrk="1" hangingPunct="1">
              <a:lnSpc>
                <a:spcPct val="90000"/>
              </a:lnSpc>
              <a:spcBef>
                <a:spcPct val="20000"/>
              </a:spcBef>
              <a:defRPr/>
            </a:pPr>
            <a:endParaRPr lang="ja-JP" altLang="en-US" sz="2400" dirty="0">
              <a:latin typeface="Arial" charset="0"/>
            </a:endParaRPr>
          </a:p>
        </p:txBody>
      </p:sp>
      <p:sp>
        <p:nvSpPr>
          <p:cNvPr id="219139" name="Rectangle 32"/>
          <p:cNvSpPr>
            <a:spLocks noChangeArrowheads="1"/>
          </p:cNvSpPr>
          <p:nvPr/>
        </p:nvSpPr>
        <p:spPr bwMode="auto">
          <a:xfrm>
            <a:off x="415925" y="320675"/>
            <a:ext cx="9140825"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4400" b="1" dirty="0">
                <a:solidFill>
                  <a:schemeClr val="tx2"/>
                </a:solidFill>
              </a:rPr>
              <a:t>目　　　　　次</a:t>
            </a:r>
          </a:p>
        </p:txBody>
      </p:sp>
      <p:pic>
        <p:nvPicPr>
          <p:cNvPr id="2191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7" y="6490543"/>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3034557172"/>
              </p:ext>
            </p:extLst>
          </p:nvPr>
        </p:nvGraphicFramePr>
        <p:xfrm>
          <a:off x="46147" y="174863"/>
          <a:ext cx="9813707" cy="6217920"/>
        </p:xfrm>
        <a:graphic>
          <a:graphicData uri="http://schemas.openxmlformats.org/drawingml/2006/table">
            <a:tbl>
              <a:tblPr firstRow="1" bandRow="1">
                <a:tableStyleId>{5C22544A-7EE6-4342-B048-85BDC9FD1C3A}</a:tableStyleId>
              </a:tblPr>
              <a:tblGrid>
                <a:gridCol w="9813707">
                  <a:extLst>
                    <a:ext uri="{9D8B030D-6E8A-4147-A177-3AD203B41FA5}">
                      <a16:colId xmlns:a16="http://schemas.microsoft.com/office/drawing/2014/main" val="23647144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schemeClr val="tx1"/>
                          </a:solidFill>
                        </a:rPr>
                        <a:t>５． （１）経営トップの責務　取組み事例</a:t>
                      </a:r>
                    </a:p>
                  </a:txBody>
                  <a:tcPr>
                    <a:solidFill>
                      <a:srgbClr val="B2E7FA"/>
                    </a:solidFill>
                  </a:tcPr>
                </a:tc>
                <a:extLst>
                  <a:ext uri="{0D108BD9-81ED-4DB2-BD59-A6C34878D82A}">
                    <a16:rowId xmlns:a16="http://schemas.microsoft.com/office/drawing/2014/main" val="3367337172"/>
                  </a:ext>
                </a:extLst>
              </a:tr>
              <a:tr h="370840">
                <a:tc>
                  <a:txBody>
                    <a:bodyPr/>
                    <a:lstStyle/>
                    <a:p>
                      <a:pPr eaLnBrk="1" hangingPunct="1">
                        <a:spcAft>
                          <a:spcPts val="0"/>
                        </a:spcAft>
                        <a:defRPr/>
                      </a:pPr>
                      <a:r>
                        <a:rPr lang="ja-JP" altLang="en-US" sz="2200" b="1" dirty="0"/>
                        <a:t>取組み事例：</a:t>
                      </a:r>
                      <a:endParaRPr lang="en-US" altLang="ja-JP" sz="2200" b="1" dirty="0"/>
                    </a:p>
                    <a:p>
                      <a:pPr algn="just" eaLnBrk="1" hangingPunct="1">
                        <a:spcAft>
                          <a:spcPts val="0"/>
                        </a:spcAft>
                        <a:defRPr/>
                      </a:pPr>
                      <a:r>
                        <a:rPr lang="ja-JP" altLang="en-US" sz="2200" b="1" dirty="0"/>
                        <a:t>　経営トップは、安全に対する取組が十分でないと思われる事項（脆弱性）について把握し、対応の強化を図る責務がある。（①～⑥は、取組みの例示）</a:t>
                      </a:r>
                      <a:endParaRPr lang="en-US" altLang="ja-JP" sz="2200" b="1" dirty="0"/>
                    </a:p>
                    <a:p>
                      <a:pPr algn="just" eaLnBrk="1" hangingPunct="1">
                        <a:spcAft>
                          <a:spcPts val="0"/>
                        </a:spcAft>
                        <a:defRPr/>
                      </a:pPr>
                      <a:r>
                        <a:rPr lang="ja-JP" altLang="en-US" sz="2200" b="1" dirty="0"/>
                        <a:t>①　安全への取り組み姿勢：</a:t>
                      </a:r>
                      <a:endParaRPr lang="en-US" altLang="ja-JP" sz="2200" b="1" dirty="0"/>
                    </a:p>
                    <a:p>
                      <a:pPr marL="432000" indent="0" algn="just" eaLnBrk="1" hangingPunct="1">
                        <a:spcAft>
                          <a:spcPts val="0"/>
                        </a:spcAft>
                        <a:defRPr/>
                      </a:pPr>
                      <a:r>
                        <a:rPr lang="ja-JP" altLang="en-US" sz="2200" b="1" dirty="0"/>
                        <a:t>人命第一・法令遵守を会議、訓辞等を通じて社員に周知。</a:t>
                      </a:r>
                      <a:endParaRPr lang="en-US" altLang="ja-JP" sz="2200" b="1" dirty="0"/>
                    </a:p>
                    <a:p>
                      <a:pPr algn="just" eaLnBrk="1" hangingPunct="1">
                        <a:spcAft>
                          <a:spcPts val="0"/>
                        </a:spcAft>
                        <a:defRPr/>
                      </a:pPr>
                      <a:r>
                        <a:rPr lang="ja-JP" altLang="en-US" sz="2200" b="1" dirty="0"/>
                        <a:t>②　安全方針：</a:t>
                      </a:r>
                      <a:endParaRPr lang="en-US" altLang="ja-JP" sz="2200" b="1" dirty="0"/>
                    </a:p>
                    <a:p>
                      <a:pPr marL="432000" algn="just" eaLnBrk="1" hangingPunct="1">
                        <a:spcAft>
                          <a:spcPts val="0"/>
                        </a:spcAft>
                        <a:defRPr/>
                      </a:pPr>
                      <a:r>
                        <a:rPr lang="ja-JP" altLang="en-US" sz="2200" b="1" dirty="0"/>
                        <a:t>自らが安全方針を作成もしくは、承認・決定。　</a:t>
                      </a:r>
                      <a:endParaRPr lang="en-US" altLang="ja-JP" sz="2200" b="1" dirty="0"/>
                    </a:p>
                    <a:p>
                      <a:pPr algn="just" eaLnBrk="1" hangingPunct="1">
                        <a:spcAft>
                          <a:spcPts val="0"/>
                        </a:spcAft>
                        <a:defRPr/>
                      </a:pPr>
                      <a:r>
                        <a:rPr lang="ja-JP" altLang="en-US" sz="2200" b="1" dirty="0"/>
                        <a:t>③　安全重点施策：</a:t>
                      </a:r>
                      <a:endParaRPr lang="en-US" altLang="ja-JP" sz="2200" b="1" dirty="0"/>
                    </a:p>
                    <a:p>
                      <a:pPr marL="432000" algn="just" eaLnBrk="1" hangingPunct="1">
                        <a:spcAft>
                          <a:spcPts val="0"/>
                        </a:spcAft>
                        <a:defRPr/>
                      </a:pPr>
                      <a:r>
                        <a:rPr lang="ja-JP" altLang="en-US" sz="2200" b="1" u="sng" dirty="0">
                          <a:solidFill>
                            <a:srgbClr val="FF0000"/>
                          </a:solidFill>
                        </a:rPr>
                        <a:t>自社の課題（リスク（脆弱性））</a:t>
                      </a:r>
                      <a:r>
                        <a:rPr lang="ja-JP" altLang="en-US" sz="2200" b="1" dirty="0"/>
                        <a:t>を補強するための安全重点施策を策定、周知、　推進。　</a:t>
                      </a:r>
                      <a:endParaRPr lang="en-US" altLang="ja-JP" sz="2200" b="1" dirty="0"/>
                    </a:p>
                    <a:p>
                      <a:pPr algn="just" eaLnBrk="1" hangingPunct="1">
                        <a:spcAft>
                          <a:spcPts val="0"/>
                        </a:spcAft>
                        <a:defRPr/>
                      </a:pPr>
                      <a:r>
                        <a:rPr lang="ja-JP" altLang="en-US" sz="2200" b="1" dirty="0"/>
                        <a:t>④　重大事故・自然災害等：</a:t>
                      </a:r>
                      <a:endParaRPr lang="en-US" altLang="ja-JP" sz="2200" b="1" dirty="0"/>
                    </a:p>
                    <a:p>
                      <a:pPr marL="432000" algn="just" eaLnBrk="1" hangingPunct="1">
                        <a:spcAft>
                          <a:spcPts val="0"/>
                        </a:spcAft>
                        <a:defRPr/>
                      </a:pPr>
                      <a:r>
                        <a:rPr lang="ja-JP" altLang="en-US" sz="2200" b="1" dirty="0"/>
                        <a:t>想定される重大事故・自然災害、テロ等への初動措置を見直し、訓練。</a:t>
                      </a:r>
                      <a:endParaRPr lang="en-US" altLang="ja-JP" sz="2200" b="1" dirty="0"/>
                    </a:p>
                    <a:p>
                      <a:pPr algn="just" eaLnBrk="1" hangingPunct="1">
                        <a:spcAft>
                          <a:spcPts val="0"/>
                        </a:spcAft>
                        <a:defRPr/>
                      </a:pPr>
                      <a:r>
                        <a:rPr lang="ja-JP" altLang="en-US" sz="2200" b="1" dirty="0"/>
                        <a:t>⑤　経営資源（安全投資）：</a:t>
                      </a:r>
                      <a:endParaRPr lang="en-US" altLang="ja-JP" sz="2200" b="1" dirty="0"/>
                    </a:p>
                    <a:p>
                      <a:pPr marL="432000" algn="just" eaLnBrk="1" hangingPunct="1">
                        <a:spcAft>
                          <a:spcPts val="0"/>
                        </a:spcAft>
                        <a:defRPr/>
                      </a:pPr>
                      <a:r>
                        <a:rPr lang="ja-JP" altLang="en-US" sz="2200" b="1" dirty="0"/>
                        <a:t>安全に係わる</a:t>
                      </a:r>
                      <a:r>
                        <a:rPr lang="ja-JP" altLang="en-US" sz="2200" b="1" dirty="0">
                          <a:solidFill>
                            <a:srgbClr val="0000FF"/>
                          </a:solidFill>
                        </a:rPr>
                        <a:t>投資（要員、設備、教育）</a:t>
                      </a:r>
                      <a:r>
                        <a:rPr lang="ja-JP" altLang="en-US" sz="2200" b="1" dirty="0"/>
                        <a:t>及び</a:t>
                      </a:r>
                      <a:r>
                        <a:rPr lang="ja-JP" altLang="en-US" sz="2200" b="1" dirty="0">
                          <a:solidFill>
                            <a:srgbClr val="0000FF"/>
                          </a:solidFill>
                        </a:rPr>
                        <a:t>組織体制</a:t>
                      </a:r>
                      <a:r>
                        <a:rPr lang="ja-JP" altLang="en-US" sz="2200" b="1" dirty="0"/>
                        <a:t>を見直し、強化。</a:t>
                      </a:r>
                      <a:endParaRPr lang="en-US" altLang="ja-JP" sz="2200" b="1" dirty="0"/>
                    </a:p>
                    <a:p>
                      <a:pPr algn="just" eaLnBrk="1" hangingPunct="1">
                        <a:spcAft>
                          <a:spcPts val="0"/>
                        </a:spcAft>
                        <a:defRPr/>
                      </a:pPr>
                      <a:r>
                        <a:rPr lang="ja-JP" altLang="en-US" sz="2200" b="1" dirty="0"/>
                        <a:t>⑥　マネジメントレビュー：</a:t>
                      </a:r>
                      <a:endParaRPr lang="en-US" altLang="ja-JP" sz="2200" b="1" dirty="0"/>
                    </a:p>
                    <a:p>
                      <a:pPr marL="432000" indent="0" algn="just" eaLnBrk="1" hangingPunct="1">
                        <a:spcAft>
                          <a:spcPts val="0"/>
                        </a:spcAft>
                        <a:defRPr/>
                      </a:pPr>
                      <a:r>
                        <a:rPr lang="ja-JP" altLang="en-US" sz="2200" b="1" dirty="0"/>
                        <a:t>定期的なマネジメントレビューに主体的に関与し、</a:t>
                      </a:r>
                      <a:r>
                        <a:rPr lang="ja-JP" altLang="en-US" sz="2200" b="1" u="sng" dirty="0">
                          <a:solidFill>
                            <a:srgbClr val="FF0000"/>
                          </a:solidFill>
                        </a:rPr>
                        <a:t>自社の課題（リスク（脆弱性））</a:t>
                      </a:r>
                      <a:r>
                        <a:rPr lang="ja-JP" altLang="en-US" sz="2200" b="1" dirty="0"/>
                        <a:t>の補強状態を確認し、今後の取組計画を策定。</a:t>
                      </a:r>
                      <a:endParaRPr lang="en-US" altLang="ja-JP" sz="2200" b="1" dirty="0"/>
                    </a:p>
                  </a:txBody>
                  <a:tcPr>
                    <a:solidFill>
                      <a:srgbClr val="FFFFCC"/>
                    </a:solidFill>
                  </a:tcPr>
                </a:tc>
                <a:extLst>
                  <a:ext uri="{0D108BD9-81ED-4DB2-BD59-A6C34878D82A}">
                    <a16:rowId xmlns:a16="http://schemas.microsoft.com/office/drawing/2014/main" val="2628964492"/>
                  </a:ext>
                </a:extLst>
              </a:tr>
            </a:tbl>
          </a:graphicData>
        </a:graphic>
      </p:graphicFrame>
      <p:sp>
        <p:nvSpPr>
          <p:cNvPr id="2" name="スライド番号プレースホルダー 1"/>
          <p:cNvSpPr>
            <a:spLocks noGrp="1"/>
          </p:cNvSpPr>
          <p:nvPr>
            <p:ph type="sldNum" sz="quarter" idx="12"/>
          </p:nvPr>
        </p:nvSpPr>
        <p:spPr>
          <a:xfrm>
            <a:off x="7548454" y="6377830"/>
            <a:ext cx="2311400" cy="476250"/>
          </a:xfrm>
        </p:spPr>
        <p:txBody>
          <a:bodyPr/>
          <a:lstStyle/>
          <a:p>
            <a:pPr>
              <a:defRPr/>
            </a:pPr>
            <a:fld id="{D3296798-D5F8-44CD-B17E-A85690632780}" type="slidenum">
              <a:rPr lang="en-US" altLang="ja-JP" smtClean="0"/>
              <a:pPr>
                <a:defRPr/>
              </a:pPr>
              <a:t>30</a:t>
            </a:fld>
            <a:endParaRPr lang="en-US" altLang="ja-JP" dirty="0"/>
          </a:p>
        </p:txBody>
      </p:sp>
    </p:spTree>
    <p:extLst>
      <p:ext uri="{BB962C8B-B14F-4D97-AF65-F5344CB8AC3E}">
        <p14:creationId xmlns:p14="http://schemas.microsoft.com/office/powerpoint/2010/main" val="33261482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71743" y="116632"/>
          <a:ext cx="9762514" cy="6196521"/>
        </p:xfrm>
        <a:graphic>
          <a:graphicData uri="http://schemas.openxmlformats.org/drawingml/2006/table">
            <a:tbl>
              <a:tblPr firstRow="1" bandRow="1">
                <a:tableStyleId>{5C22544A-7EE6-4342-B048-85BDC9FD1C3A}</a:tableStyleId>
              </a:tblPr>
              <a:tblGrid>
                <a:gridCol w="9762514">
                  <a:extLst>
                    <a:ext uri="{9D8B030D-6E8A-4147-A177-3AD203B41FA5}">
                      <a16:colId xmlns:a16="http://schemas.microsoft.com/office/drawing/2014/main" val="407947933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mn-ea"/>
                          <a:ea typeface="+mn-ea"/>
                        </a:rPr>
                        <a:t>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１</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a:t>
                      </a:r>
                      <a:r>
                        <a:rPr lang="ja-JP" altLang="en-US" sz="2400" dirty="0">
                          <a:solidFill>
                            <a:schemeClr val="tx1"/>
                          </a:solidFill>
                          <a:latin typeface="+mn-ea"/>
                          <a:ea typeface="+mn-ea"/>
                        </a:rPr>
                        <a:t>経営トップの責務　　防災対応のポイント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防マネ指針２．（４）</a:t>
                      </a:r>
                    </a:p>
                  </a:txBody>
                  <a:tcPr>
                    <a:solidFill>
                      <a:srgbClr val="FFFF00"/>
                    </a:solidFill>
                  </a:tcPr>
                </a:tc>
                <a:extLst>
                  <a:ext uri="{0D108BD9-81ED-4DB2-BD59-A6C34878D82A}">
                    <a16:rowId xmlns:a16="http://schemas.microsoft.com/office/drawing/2014/main" val="4116398230"/>
                  </a:ext>
                </a:extLst>
              </a:tr>
              <a:tr h="370840">
                <a:tc>
                  <a:txBody>
                    <a:bodyPr/>
                    <a:lstStyle/>
                    <a:p>
                      <a:pPr algn="just">
                        <a:lnSpc>
                          <a:spcPts val="2800"/>
                        </a:lnSpc>
                        <a:spcAft>
                          <a:spcPts val="0"/>
                        </a:spcAft>
                      </a:pPr>
                      <a:r>
                        <a:rPr lang="ja-JP" altLang="en-US" sz="2200" b="1" kern="100" dirty="0">
                          <a:latin typeface="+mn-ea"/>
                          <a:ea typeface="+mn-ea"/>
                          <a:cs typeface="Times New Roman" panose="02020603050405020304" pitchFamily="18" charset="0"/>
                        </a:rPr>
                        <a:t>１．トップダウン</a:t>
                      </a:r>
                    </a:p>
                    <a:p>
                      <a:pPr marL="720000" indent="-457200" algn="just">
                        <a:lnSpc>
                          <a:spcPts val="2800"/>
                        </a:lnSpc>
                        <a:spcAft>
                          <a:spcPts val="0"/>
                        </a:spcAft>
                        <a:buFont typeface="+mj-ea"/>
                        <a:buAutoNum type="circleNumDbPlain"/>
                      </a:pPr>
                      <a:r>
                        <a:rPr lang="ja-JP" altLang="ja-JP" sz="2200" b="1" u="sng" dirty="0">
                          <a:solidFill>
                            <a:srgbClr val="FF0000"/>
                          </a:solidFill>
                          <a:latin typeface="+mn-ea"/>
                          <a:ea typeface="+mn-ea"/>
                          <a:cs typeface="Times New Roman" panose="02020603050405020304" pitchFamily="18" charset="0"/>
                        </a:rPr>
                        <a:t>経営トップの責務は</a:t>
                      </a:r>
                      <a:r>
                        <a:rPr lang="ja-JP" altLang="en-US" sz="2200" b="1" u="sng" dirty="0">
                          <a:solidFill>
                            <a:srgbClr val="FF0000"/>
                          </a:solidFill>
                          <a:latin typeface="+mn-ea"/>
                          <a:ea typeface="+mn-ea"/>
                          <a:cs typeface="Times New Roman" panose="02020603050405020304" pitchFamily="18" charset="0"/>
                        </a:rPr>
                        <a:t>、</a:t>
                      </a:r>
                      <a:r>
                        <a:rPr lang="ja-JP" altLang="ja-JP" sz="2200" b="1" u="sng" dirty="0">
                          <a:solidFill>
                            <a:srgbClr val="FF0000"/>
                          </a:solidFill>
                          <a:latin typeface="+mn-ea"/>
                          <a:ea typeface="+mn-ea"/>
                          <a:cs typeface="Times New Roman" panose="02020603050405020304" pitchFamily="18" charset="0"/>
                        </a:rPr>
                        <a:t>事故対応と同様</a:t>
                      </a:r>
                      <a:r>
                        <a:rPr lang="ja-JP" altLang="en-US" sz="2200" b="1" u="sng" dirty="0">
                          <a:solidFill>
                            <a:srgbClr val="FF0000"/>
                          </a:solidFill>
                          <a:latin typeface="+mn-ea"/>
                          <a:ea typeface="+mn-ea"/>
                          <a:cs typeface="Times New Roman" panose="02020603050405020304" pitchFamily="18" charset="0"/>
                        </a:rPr>
                        <a:t>に重要。</a:t>
                      </a:r>
                      <a:r>
                        <a:rPr lang="ja-JP" altLang="ja-JP" sz="2200" dirty="0">
                          <a:latin typeface="+mn-ea"/>
                          <a:ea typeface="+mn-ea"/>
                          <a:cs typeface="Times New Roman" panose="02020603050405020304" pitchFamily="18" charset="0"/>
                        </a:rPr>
                        <a:t>特に自然災害による被災の直前から直後の対応は危機管理そのもので</a:t>
                      </a:r>
                      <a:r>
                        <a:rPr lang="ja-JP" altLang="en-US" sz="2200" dirty="0">
                          <a:latin typeface="+mn-ea"/>
                          <a:ea typeface="+mn-ea"/>
                          <a:cs typeface="Times New Roman" panose="02020603050405020304" pitchFamily="18" charset="0"/>
                        </a:rPr>
                        <a:t>あり</a:t>
                      </a:r>
                      <a:r>
                        <a:rPr lang="ja-JP" altLang="ja-JP" sz="2200" dirty="0">
                          <a:latin typeface="+mn-ea"/>
                          <a:ea typeface="+mn-ea"/>
                          <a:cs typeface="Times New Roman" panose="02020603050405020304" pitchFamily="18" charset="0"/>
                        </a:rPr>
                        <a:t>、</a:t>
                      </a:r>
                      <a:r>
                        <a:rPr lang="ja-JP" altLang="ja-JP" sz="2200" b="1" u="sng" dirty="0">
                          <a:solidFill>
                            <a:srgbClr val="FF0000"/>
                          </a:solidFill>
                          <a:latin typeface="+mn-ea"/>
                          <a:ea typeface="+mn-ea"/>
                          <a:cs typeface="Times New Roman" panose="02020603050405020304" pitchFamily="18" charset="0"/>
                        </a:rPr>
                        <a:t>トップダウンで対応する体制</a:t>
                      </a:r>
                      <a:r>
                        <a:rPr lang="ja-JP" altLang="ja-JP" sz="2200" dirty="0">
                          <a:latin typeface="+mn-ea"/>
                          <a:ea typeface="+mn-ea"/>
                          <a:cs typeface="Times New Roman" panose="02020603050405020304" pitchFamily="18" charset="0"/>
                        </a:rPr>
                        <a:t>が</a:t>
                      </a:r>
                      <a:r>
                        <a:rPr lang="ja-JP" altLang="en-US" sz="2200" dirty="0">
                          <a:latin typeface="+mn-ea"/>
                          <a:ea typeface="+mn-ea"/>
                          <a:cs typeface="Times New Roman" panose="02020603050405020304" pitchFamily="18" charset="0"/>
                        </a:rPr>
                        <a:t>必要</a:t>
                      </a:r>
                      <a:r>
                        <a:rPr lang="ja-JP" altLang="ja-JP" sz="2200" dirty="0">
                          <a:latin typeface="+mn-ea"/>
                          <a:ea typeface="+mn-ea"/>
                          <a:cs typeface="Times New Roman" panose="02020603050405020304" pitchFamily="18" charset="0"/>
                        </a:rPr>
                        <a:t>。</a:t>
                      </a:r>
                      <a:endParaRPr lang="ja-JP" altLang="en-US" sz="2200" dirty="0">
                        <a:latin typeface="+mn-ea"/>
                        <a:ea typeface="+mn-ea"/>
                        <a:cs typeface="Times New Roman" panose="02020603050405020304" pitchFamily="18" charset="0"/>
                      </a:endParaRPr>
                    </a:p>
                    <a:p>
                      <a:pPr marL="720000" indent="-457200">
                        <a:lnSpc>
                          <a:spcPts val="2800"/>
                        </a:lnSpc>
                        <a:spcAft>
                          <a:spcPts val="0"/>
                        </a:spcAft>
                        <a:buFont typeface="+mj-ea"/>
                        <a:buAutoNum type="circleNumDbPlain"/>
                      </a:pPr>
                      <a:r>
                        <a:rPr lang="ja-JP" altLang="ja-JP" sz="2200" dirty="0">
                          <a:latin typeface="+mn-ea"/>
                          <a:ea typeface="+mn-ea"/>
                          <a:cs typeface="Times New Roman" panose="02020603050405020304" pitchFamily="18" charset="0"/>
                        </a:rPr>
                        <a:t>災害発生時、</a:t>
                      </a:r>
                      <a:r>
                        <a:rPr lang="ja-JP" altLang="ja-JP" sz="2200" b="1" u="sng" dirty="0">
                          <a:solidFill>
                            <a:srgbClr val="0000CC"/>
                          </a:solidFill>
                          <a:latin typeface="+mn-ea"/>
                          <a:ea typeface="+mn-ea"/>
                          <a:cs typeface="Times New Roman" panose="02020603050405020304" pitchFamily="18" charset="0"/>
                        </a:rPr>
                        <a:t>経営トップはいち早く災害対策本部に</a:t>
                      </a:r>
                      <a:r>
                        <a:rPr lang="ja-JP" altLang="en-US" sz="2200" b="1" u="sng" dirty="0">
                          <a:solidFill>
                            <a:srgbClr val="0000CC"/>
                          </a:solidFill>
                          <a:latin typeface="+mn-ea"/>
                          <a:ea typeface="+mn-ea"/>
                          <a:cs typeface="Times New Roman" panose="02020603050405020304" pitchFamily="18" charset="0"/>
                        </a:rPr>
                        <a:t>参集し</a:t>
                      </a:r>
                      <a:r>
                        <a:rPr lang="ja-JP" altLang="ja-JP" sz="2200" b="1" u="sng" dirty="0">
                          <a:solidFill>
                            <a:srgbClr val="0000CC"/>
                          </a:solidFill>
                          <a:latin typeface="+mn-ea"/>
                          <a:ea typeface="+mn-ea"/>
                          <a:cs typeface="Times New Roman" panose="02020603050405020304" pitchFamily="18" charset="0"/>
                        </a:rPr>
                        <a:t>、自ら</a:t>
                      </a:r>
                      <a:r>
                        <a:rPr lang="ja-JP" altLang="en-US" sz="2200" b="1" u="sng" dirty="0">
                          <a:solidFill>
                            <a:srgbClr val="0000CC"/>
                          </a:solidFill>
                          <a:latin typeface="+mn-ea"/>
                          <a:ea typeface="+mn-ea"/>
                          <a:cs typeface="Times New Roman" panose="02020603050405020304" pitchFamily="18" charset="0"/>
                        </a:rPr>
                        <a:t>対策を指示</a:t>
                      </a:r>
                      <a:r>
                        <a:rPr lang="ja-JP" altLang="en-US" sz="2200" dirty="0">
                          <a:latin typeface="+mn-ea"/>
                          <a:ea typeface="+mn-ea"/>
                          <a:cs typeface="Times New Roman" panose="02020603050405020304" pitchFamily="18" charset="0"/>
                        </a:rPr>
                        <a:t>。</a:t>
                      </a:r>
                      <a:br>
                        <a:rPr lang="ja-JP" altLang="en-US" sz="2200" dirty="0">
                          <a:latin typeface="+mn-ea"/>
                          <a:ea typeface="+mn-ea"/>
                          <a:cs typeface="Times New Roman" panose="02020603050405020304" pitchFamily="18" charset="0"/>
                        </a:rPr>
                      </a:br>
                      <a:r>
                        <a:rPr lang="ja-JP" altLang="en-US" sz="2200" kern="100" dirty="0">
                          <a:latin typeface="+mn-ea"/>
                          <a:ea typeface="+mn-ea"/>
                          <a:cs typeface="Times New Roman" panose="02020603050405020304" pitchFamily="18" charset="0"/>
                        </a:rPr>
                        <a:t>また、経営トップ等が被災した場合に備え、代位者等を予め指名。</a:t>
                      </a:r>
                      <a:endParaRPr lang="en-US" altLang="ja-JP" sz="2200" kern="100" dirty="0">
                        <a:latin typeface="+mn-ea"/>
                        <a:ea typeface="+mn-ea"/>
                        <a:cs typeface="Times New Roman" panose="02020603050405020304" pitchFamily="18" charset="0"/>
                      </a:endParaRPr>
                    </a:p>
                    <a:p>
                      <a:pPr algn="just">
                        <a:lnSpc>
                          <a:spcPts val="2800"/>
                        </a:lnSpc>
                        <a:spcAft>
                          <a:spcPts val="0"/>
                        </a:spcAft>
                      </a:pPr>
                      <a:endParaRPr lang="en-US" altLang="ja-JP" sz="2200" kern="100" dirty="0">
                        <a:latin typeface="+mn-ea"/>
                        <a:ea typeface="+mn-ea"/>
                        <a:cs typeface="Times New Roman" panose="02020603050405020304" pitchFamily="18" charset="0"/>
                      </a:endParaRPr>
                    </a:p>
                    <a:p>
                      <a:pPr algn="just">
                        <a:lnSpc>
                          <a:spcPts val="2800"/>
                        </a:lnSpc>
                        <a:spcAft>
                          <a:spcPts val="0"/>
                        </a:spcAft>
                      </a:pPr>
                      <a:r>
                        <a:rPr lang="ja-JP" altLang="en-US" sz="2200" b="1" kern="100" dirty="0">
                          <a:latin typeface="+mn-ea"/>
                          <a:ea typeface="+mn-ea"/>
                          <a:cs typeface="Times New Roman" panose="02020603050405020304" pitchFamily="18" charset="0"/>
                        </a:rPr>
                        <a:t>２．経営判断</a:t>
                      </a:r>
                    </a:p>
                    <a:p>
                      <a:pPr marL="720000" indent="-457200" algn="just">
                        <a:lnSpc>
                          <a:spcPts val="2800"/>
                        </a:lnSpc>
                        <a:spcAft>
                          <a:spcPts val="0"/>
                        </a:spcAft>
                        <a:buFont typeface="+mj-ea"/>
                        <a:buAutoNum type="circleNumDbPlain"/>
                      </a:pPr>
                      <a:r>
                        <a:rPr lang="ja-JP" altLang="ja-JP" sz="2200" kern="100" dirty="0">
                          <a:latin typeface="+mn-ea"/>
                          <a:ea typeface="+mn-ea"/>
                          <a:cs typeface="Times New Roman" panose="02020603050405020304" pitchFamily="18" charset="0"/>
                        </a:rPr>
                        <a:t>事前の備えや事業継続のため</a:t>
                      </a:r>
                      <a:r>
                        <a:rPr lang="ja-JP" altLang="ja-JP" sz="2200" b="1" u="sng" kern="100" dirty="0">
                          <a:solidFill>
                            <a:srgbClr val="0000CC"/>
                          </a:solidFill>
                          <a:latin typeface="+mn-ea"/>
                          <a:ea typeface="+mn-ea"/>
                          <a:cs typeface="Times New Roman" panose="02020603050405020304" pitchFamily="18" charset="0"/>
                        </a:rPr>
                        <a:t>経営資源</a:t>
                      </a:r>
                      <a:r>
                        <a:rPr lang="ja-JP" altLang="en-US" sz="2200" b="1" u="sng" kern="100" dirty="0">
                          <a:solidFill>
                            <a:srgbClr val="0000CC"/>
                          </a:solidFill>
                          <a:latin typeface="+mn-ea"/>
                          <a:ea typeface="+mn-ea"/>
                          <a:cs typeface="Times New Roman" panose="02020603050405020304" pitchFamily="18" charset="0"/>
                        </a:rPr>
                        <a:t>（予算と要員等）の</a:t>
                      </a:r>
                      <a:r>
                        <a:rPr lang="ja-JP" altLang="ja-JP" sz="2200" b="1" u="sng" kern="100" dirty="0">
                          <a:solidFill>
                            <a:srgbClr val="0000CC"/>
                          </a:solidFill>
                          <a:latin typeface="+mn-ea"/>
                          <a:ea typeface="+mn-ea"/>
                          <a:cs typeface="Times New Roman" panose="02020603050405020304" pitchFamily="18" charset="0"/>
                        </a:rPr>
                        <a:t>配分、優先的に再開する</a:t>
                      </a:r>
                      <a:r>
                        <a:rPr lang="ja-JP" altLang="en-US" sz="2200" b="1" u="sng" kern="100" dirty="0">
                          <a:solidFill>
                            <a:srgbClr val="0000CC"/>
                          </a:solidFill>
                          <a:latin typeface="+mn-ea"/>
                          <a:ea typeface="+mn-ea"/>
                          <a:cs typeface="Times New Roman" panose="02020603050405020304" pitchFamily="18" charset="0"/>
                        </a:rPr>
                        <a:t>事業の事前策定</a:t>
                      </a:r>
                      <a:r>
                        <a:rPr lang="ja-JP" altLang="ja-JP" sz="2200" kern="100" dirty="0">
                          <a:latin typeface="+mn-ea"/>
                          <a:ea typeface="+mn-ea"/>
                          <a:cs typeface="Times New Roman" panose="02020603050405020304" pitchFamily="18" charset="0"/>
                        </a:rPr>
                        <a:t>等も求められ</a:t>
                      </a:r>
                      <a:r>
                        <a:rPr lang="ja-JP" altLang="en-US" sz="2200" kern="100" dirty="0">
                          <a:latin typeface="+mn-ea"/>
                          <a:ea typeface="+mn-ea"/>
                          <a:cs typeface="Times New Roman" panose="02020603050405020304" pitchFamily="18" charset="0"/>
                        </a:rPr>
                        <a:t>るため</a:t>
                      </a:r>
                      <a:r>
                        <a:rPr lang="ja-JP" altLang="ja-JP" sz="2200" kern="100" dirty="0">
                          <a:latin typeface="+mn-ea"/>
                          <a:ea typeface="+mn-ea"/>
                          <a:cs typeface="Times New Roman" panose="02020603050405020304" pitchFamily="18" charset="0"/>
                        </a:rPr>
                        <a:t>、</a:t>
                      </a:r>
                      <a:r>
                        <a:rPr lang="ja-JP" altLang="ja-JP" sz="2200" b="1" u="sng" kern="100" dirty="0">
                          <a:solidFill>
                            <a:srgbClr val="FF0000"/>
                          </a:solidFill>
                          <a:latin typeface="+mn-ea"/>
                          <a:ea typeface="+mn-ea"/>
                          <a:cs typeface="Times New Roman" panose="02020603050405020304" pitchFamily="18" charset="0"/>
                        </a:rPr>
                        <a:t>経営上重要な判断</a:t>
                      </a:r>
                      <a:r>
                        <a:rPr lang="ja-JP" altLang="ja-JP" sz="2200" kern="100" dirty="0">
                          <a:latin typeface="+mn-ea"/>
                          <a:ea typeface="+mn-ea"/>
                          <a:cs typeface="Times New Roman" panose="02020603050405020304" pitchFamily="18" charset="0"/>
                        </a:rPr>
                        <a:t>が必要。</a:t>
                      </a:r>
                      <a:endParaRPr lang="ja-JP" altLang="en-US" sz="2200" b="1" kern="100" dirty="0">
                        <a:latin typeface="+mn-ea"/>
                        <a:ea typeface="+mn-ea"/>
                        <a:cs typeface="Times New Roman" panose="02020603050405020304" pitchFamily="18" charset="0"/>
                      </a:endParaRPr>
                    </a:p>
                    <a:p>
                      <a:pPr marL="720000" indent="-457200">
                        <a:lnSpc>
                          <a:spcPts val="2800"/>
                        </a:lnSpc>
                        <a:spcAft>
                          <a:spcPts val="0"/>
                        </a:spcAft>
                        <a:buFont typeface="+mj-ea"/>
                        <a:buAutoNum type="circleNumDbPlain"/>
                      </a:pPr>
                      <a:r>
                        <a:rPr lang="ja-JP" altLang="en-US" sz="2200" kern="100" dirty="0">
                          <a:latin typeface="+mn-ea"/>
                          <a:ea typeface="+mn-ea"/>
                          <a:cs typeface="Times New Roman" panose="02020603050405020304" pitchFamily="18" charset="0"/>
                        </a:rPr>
                        <a:t>例えば、</a:t>
                      </a:r>
                      <a:r>
                        <a:rPr lang="ja-JP" altLang="ja-JP" sz="2200" kern="100" dirty="0">
                          <a:latin typeface="+mn-ea"/>
                          <a:ea typeface="+mn-ea"/>
                          <a:cs typeface="Times New Roman" panose="02020603050405020304" pitchFamily="18" charset="0"/>
                        </a:rPr>
                        <a:t>鉄道の計画運休などのように</a:t>
                      </a:r>
                      <a:r>
                        <a:rPr lang="ja-JP" altLang="ja-JP" sz="2200" b="1" u="sng" kern="100" dirty="0">
                          <a:solidFill>
                            <a:srgbClr val="FF0000"/>
                          </a:solidFill>
                          <a:latin typeface="+mn-ea"/>
                          <a:ea typeface="+mn-ea"/>
                          <a:cs typeface="Times New Roman" panose="02020603050405020304" pitchFamily="18" charset="0"/>
                        </a:rPr>
                        <a:t>一旦中止する経営判断</a:t>
                      </a:r>
                      <a:r>
                        <a:rPr lang="ja-JP" altLang="ja-JP" sz="2200" kern="100" dirty="0">
                          <a:latin typeface="+mn-ea"/>
                          <a:ea typeface="+mn-ea"/>
                          <a:cs typeface="Times New Roman" panose="02020603050405020304" pitchFamily="18" charset="0"/>
                        </a:rPr>
                        <a:t>が</a:t>
                      </a:r>
                      <a:br>
                        <a:rPr lang="ja-JP" altLang="en-US" sz="2200" kern="100" dirty="0">
                          <a:latin typeface="+mn-ea"/>
                          <a:ea typeface="+mn-ea"/>
                          <a:cs typeface="Times New Roman" panose="02020603050405020304" pitchFamily="18" charset="0"/>
                        </a:rPr>
                      </a:br>
                      <a:r>
                        <a:rPr lang="ja-JP" altLang="ja-JP" sz="2200" kern="100" dirty="0">
                          <a:latin typeface="+mn-ea"/>
                          <a:ea typeface="+mn-ea"/>
                          <a:cs typeface="Times New Roman" panose="02020603050405020304" pitchFamily="18" charset="0"/>
                        </a:rPr>
                        <a:t>必要となるケースもあ</a:t>
                      </a:r>
                      <a:r>
                        <a:rPr lang="ja-JP" altLang="en-US" sz="2200" kern="100" dirty="0">
                          <a:latin typeface="+mn-ea"/>
                          <a:ea typeface="+mn-ea"/>
                          <a:cs typeface="Times New Roman" panose="02020603050405020304" pitchFamily="18" charset="0"/>
                        </a:rPr>
                        <a:t>ること</a:t>
                      </a:r>
                      <a:r>
                        <a:rPr lang="ja-JP" altLang="ja-JP" sz="2200" kern="100" dirty="0">
                          <a:latin typeface="+mn-ea"/>
                          <a:ea typeface="+mn-ea"/>
                          <a:cs typeface="Times New Roman" panose="02020603050405020304" pitchFamily="18" charset="0"/>
                        </a:rPr>
                        <a:t>から、</a:t>
                      </a:r>
                      <a:r>
                        <a:rPr lang="ja-JP" altLang="ja-JP" sz="2200" b="1" u="sng" kern="100" dirty="0">
                          <a:solidFill>
                            <a:srgbClr val="0000CC"/>
                          </a:solidFill>
                          <a:latin typeface="+mn-ea"/>
                          <a:ea typeface="+mn-ea"/>
                          <a:cs typeface="Times New Roman" panose="02020603050405020304" pitchFamily="18" charset="0"/>
                        </a:rPr>
                        <a:t>経営トップの対応</a:t>
                      </a:r>
                      <a:r>
                        <a:rPr lang="ja-JP" altLang="ja-JP" sz="2200" kern="100" dirty="0">
                          <a:latin typeface="+mn-ea"/>
                          <a:ea typeface="+mn-ea"/>
                          <a:cs typeface="Times New Roman" panose="02020603050405020304" pitchFamily="18" charset="0"/>
                        </a:rPr>
                        <a:t>が必要。</a:t>
                      </a:r>
                      <a:endParaRPr lang="en-US" altLang="ja-JP" sz="2200" kern="100" dirty="0">
                        <a:latin typeface="+mn-ea"/>
                        <a:ea typeface="+mn-ea"/>
                        <a:cs typeface="Times New Roman" panose="02020603050405020304" pitchFamily="18" charset="0"/>
                      </a:endParaRPr>
                    </a:p>
                    <a:p>
                      <a:pPr algn="just">
                        <a:lnSpc>
                          <a:spcPts val="2800"/>
                        </a:lnSpc>
                        <a:spcAft>
                          <a:spcPts val="0"/>
                        </a:spcAft>
                      </a:pPr>
                      <a:endParaRPr lang="en-US" altLang="ja-JP" sz="2200" b="1" kern="100" dirty="0">
                        <a:latin typeface="+mn-ea"/>
                        <a:ea typeface="+mn-ea"/>
                        <a:cs typeface="Times New Roman" panose="02020603050405020304" pitchFamily="18" charset="0"/>
                      </a:endParaRPr>
                    </a:p>
                    <a:p>
                      <a:pPr algn="just">
                        <a:lnSpc>
                          <a:spcPts val="2800"/>
                        </a:lnSpc>
                        <a:spcAft>
                          <a:spcPts val="0"/>
                        </a:spcAft>
                      </a:pPr>
                      <a:r>
                        <a:rPr lang="ja-JP" altLang="en-US" sz="2200" b="1" kern="100" dirty="0">
                          <a:latin typeface="+mn-ea"/>
                          <a:ea typeface="+mn-ea"/>
                          <a:cs typeface="Times New Roman" panose="02020603050405020304" pitchFamily="18" charset="0"/>
                        </a:rPr>
                        <a:t>３．事業者全体での対応</a:t>
                      </a:r>
                      <a:endParaRPr lang="en-US" altLang="ja-JP" sz="2200" b="1" kern="100" dirty="0">
                        <a:latin typeface="+mn-ea"/>
                        <a:ea typeface="+mn-ea"/>
                        <a:cs typeface="Times New Roman" panose="02020603050405020304" pitchFamily="18" charset="0"/>
                      </a:endParaRPr>
                    </a:p>
                    <a:p>
                      <a:pPr marL="360000" algn="just">
                        <a:lnSpc>
                          <a:spcPts val="2800"/>
                        </a:lnSpc>
                        <a:spcAft>
                          <a:spcPts val="0"/>
                        </a:spcAft>
                      </a:pPr>
                      <a:r>
                        <a:rPr lang="ja-JP" altLang="ja-JP" sz="2200" dirty="0">
                          <a:latin typeface="+mn-ea"/>
                          <a:ea typeface="+mn-ea"/>
                          <a:cs typeface="Times New Roman" panose="02020603050405020304" pitchFamily="18" charset="0"/>
                        </a:rPr>
                        <a:t>「防災」も「安全」</a:t>
                      </a:r>
                      <a:r>
                        <a:rPr lang="ja-JP" altLang="en-US" sz="2200" dirty="0">
                          <a:latin typeface="+mn-ea"/>
                          <a:ea typeface="+mn-ea"/>
                          <a:cs typeface="Times New Roman" panose="02020603050405020304" pitchFamily="18" charset="0"/>
                        </a:rPr>
                        <a:t>と</a:t>
                      </a:r>
                      <a:r>
                        <a:rPr lang="ja-JP" altLang="ja-JP" sz="2200" dirty="0">
                          <a:latin typeface="+mn-ea"/>
                          <a:ea typeface="+mn-ea"/>
                          <a:cs typeface="Times New Roman" panose="02020603050405020304" pitchFamily="18" charset="0"/>
                        </a:rPr>
                        <a:t>同様、平時からマネジメント部門が</a:t>
                      </a:r>
                      <a:r>
                        <a:rPr lang="ja-JP" altLang="ja-JP" sz="2200" b="1" u="sng" dirty="0">
                          <a:solidFill>
                            <a:srgbClr val="FF0000"/>
                          </a:solidFill>
                          <a:latin typeface="+mn-ea"/>
                          <a:ea typeface="+mn-ea"/>
                          <a:cs typeface="Times New Roman" panose="02020603050405020304" pitchFamily="18" charset="0"/>
                        </a:rPr>
                        <a:t>経営課題として</a:t>
                      </a:r>
                      <a:r>
                        <a:rPr lang="ja-JP" altLang="en-US" sz="2200" b="1" u="sng" dirty="0">
                          <a:solidFill>
                            <a:srgbClr val="FF0000"/>
                          </a:solidFill>
                          <a:latin typeface="+mn-ea"/>
                          <a:ea typeface="+mn-ea"/>
                          <a:cs typeface="Times New Roman" panose="02020603050405020304" pitchFamily="18" charset="0"/>
                        </a:rPr>
                        <a:t>認識</a:t>
                      </a:r>
                      <a:r>
                        <a:rPr lang="ja-JP" altLang="en-US" sz="2200" dirty="0">
                          <a:latin typeface="+mn-ea"/>
                          <a:ea typeface="+mn-ea"/>
                          <a:cs typeface="Times New Roman" panose="02020603050405020304" pitchFamily="18" charset="0"/>
                        </a:rPr>
                        <a:t>して</a:t>
                      </a:r>
                      <a:r>
                        <a:rPr lang="ja-JP" altLang="ja-JP" sz="2200" dirty="0">
                          <a:latin typeface="+mn-ea"/>
                          <a:ea typeface="+mn-ea"/>
                          <a:cs typeface="Times New Roman" panose="02020603050405020304" pitchFamily="18" charset="0"/>
                        </a:rPr>
                        <a:t>、</a:t>
                      </a:r>
                      <a:r>
                        <a:rPr lang="ja-JP" altLang="ja-JP" sz="2200" b="1" u="sng" dirty="0">
                          <a:solidFill>
                            <a:srgbClr val="FF0000"/>
                          </a:solidFill>
                          <a:latin typeface="+mn-ea"/>
                          <a:ea typeface="+mn-ea"/>
                          <a:cs typeface="Times New Roman" panose="02020603050405020304" pitchFamily="18" charset="0"/>
                        </a:rPr>
                        <a:t>事業者全体</a:t>
                      </a:r>
                      <a:r>
                        <a:rPr lang="ja-JP" altLang="ja-JP" sz="2200" dirty="0">
                          <a:latin typeface="+mn-ea"/>
                          <a:ea typeface="+mn-ea"/>
                          <a:cs typeface="Times New Roman" panose="02020603050405020304" pitchFamily="18" charset="0"/>
                        </a:rPr>
                        <a:t>が対応策を考え、実践することが</a:t>
                      </a:r>
                      <a:r>
                        <a:rPr lang="ja-JP" altLang="en-US" sz="2200" dirty="0">
                          <a:latin typeface="+mn-ea"/>
                          <a:ea typeface="+mn-ea"/>
                          <a:cs typeface="Times New Roman" panose="02020603050405020304" pitchFamily="18" charset="0"/>
                        </a:rPr>
                        <a:t>重要。</a:t>
                      </a:r>
                      <a:endParaRPr lang="en-US" altLang="ja-JP" sz="2200" dirty="0">
                        <a:latin typeface="+mn-ea"/>
                        <a:ea typeface="+mn-ea"/>
                        <a:cs typeface="Times New Roman" panose="02020603050405020304" pitchFamily="18" charset="0"/>
                      </a:endParaRPr>
                    </a:p>
                  </a:txBody>
                  <a:tcPr>
                    <a:noFill/>
                  </a:tcPr>
                </a:tc>
                <a:extLst>
                  <a:ext uri="{0D108BD9-81ED-4DB2-BD59-A6C34878D82A}">
                    <a16:rowId xmlns:a16="http://schemas.microsoft.com/office/drawing/2014/main" val="2538942519"/>
                  </a:ext>
                </a:extLst>
              </a:tr>
            </a:tbl>
          </a:graphicData>
        </a:graphic>
      </p:graphicFrame>
      <p:pic>
        <p:nvPicPr>
          <p:cNvPr id="7170" name="Picture 2" descr="電車の遅延・運休アイコン | 無料イラスト素材のillalet">
            <a:extLst>
              <a:ext uri="{FF2B5EF4-FFF2-40B4-BE49-F238E27FC236}">
                <a16:creationId xmlns:a16="http://schemas.microsoft.com/office/drawing/2014/main" id="{53A81D62-5B3D-4610-A0BD-63A0CF17FA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978" y="4293096"/>
            <a:ext cx="941523" cy="9415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31</a:t>
            </a:fld>
            <a:endParaRPr lang="en-US" altLang="ja-JP"/>
          </a:p>
        </p:txBody>
      </p:sp>
    </p:spTree>
    <p:extLst>
      <p:ext uri="{BB962C8B-B14F-4D97-AF65-F5344CB8AC3E}">
        <p14:creationId xmlns:p14="http://schemas.microsoft.com/office/powerpoint/2010/main" val="2130396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正方形/長方形 5"/>
          <p:cNvSpPr/>
          <p:nvPr/>
        </p:nvSpPr>
        <p:spPr>
          <a:xfrm>
            <a:off x="159766" y="620689"/>
            <a:ext cx="9621961" cy="1520416"/>
          </a:xfrm>
          <a:prstGeom prst="rect">
            <a:avLst/>
          </a:prstGeom>
        </p:spPr>
        <p:txBody>
          <a:bodyPr wrap="square" lIns="0" tIns="0" rIns="0" bIns="0">
            <a:spAutoFit/>
          </a:bodyPr>
          <a:lstStyle/>
          <a:p>
            <a:pPr algn="just">
              <a:lnSpc>
                <a:spcPct val="130000"/>
              </a:lnSpc>
              <a:spcAft>
                <a:spcPts val="0"/>
              </a:spcAft>
            </a:pPr>
            <a:r>
              <a:rPr lang="en-US" altLang="ja-JP" sz="2200" b="1" dirty="0">
                <a:latin typeface="+mn-ea"/>
                <a:ea typeface="+mn-ea"/>
              </a:rPr>
              <a:t>【</a:t>
            </a:r>
            <a:r>
              <a:rPr lang="ja-JP" altLang="en-US" sz="2200" b="1" dirty="0">
                <a:latin typeface="+mn-ea"/>
                <a:ea typeface="+mn-ea"/>
              </a:rPr>
              <a:t>事例</a:t>
            </a:r>
            <a:r>
              <a:rPr lang="en-US" altLang="ja-JP" sz="2200" b="1" dirty="0">
                <a:latin typeface="+mn-ea"/>
                <a:ea typeface="+mn-ea"/>
              </a:rPr>
              <a:t>】</a:t>
            </a:r>
          </a:p>
          <a:p>
            <a:pPr algn="just">
              <a:lnSpc>
                <a:spcPct val="130000"/>
              </a:lnSpc>
              <a:spcAft>
                <a:spcPts val="0"/>
              </a:spcAft>
            </a:pPr>
            <a:r>
              <a:rPr lang="ja-JP" altLang="ja-JP" dirty="0">
                <a:latin typeface="+mn-ea"/>
                <a:ea typeface="+mn-ea"/>
              </a:rPr>
              <a:t>トラック（営業用普通貨物</a:t>
            </a:r>
            <a:r>
              <a:rPr lang="en-US" altLang="ja-JP" dirty="0">
                <a:latin typeface="+mn-ea"/>
                <a:ea typeface="+mn-ea"/>
              </a:rPr>
              <a:t>2t</a:t>
            </a:r>
            <a:r>
              <a:rPr lang="ja-JP" altLang="ja-JP" dirty="0">
                <a:latin typeface="+mn-ea"/>
                <a:ea typeface="+mn-ea"/>
              </a:rPr>
              <a:t>超）</a:t>
            </a:r>
            <a:r>
              <a:rPr lang="en-US" altLang="ja-JP" dirty="0">
                <a:latin typeface="+mn-ea"/>
                <a:ea typeface="+mn-ea"/>
              </a:rPr>
              <a:t>100</a:t>
            </a:r>
            <a:r>
              <a:rPr lang="ja-JP" altLang="ja-JP" dirty="0">
                <a:latin typeface="+mn-ea"/>
                <a:ea typeface="+mn-ea"/>
              </a:rPr>
              <a:t>台を所有する</a:t>
            </a:r>
            <a:r>
              <a:rPr lang="ja-JP" altLang="ja-JP" b="1" u="sng" dirty="0">
                <a:solidFill>
                  <a:srgbClr val="0000CC"/>
                </a:solidFill>
                <a:latin typeface="+mn-ea"/>
                <a:ea typeface="+mn-ea"/>
              </a:rPr>
              <a:t>運輸事業者がフリート契約</a:t>
            </a:r>
            <a:endParaRPr lang="en-US" altLang="ja-JP" b="1" u="sng" dirty="0">
              <a:solidFill>
                <a:srgbClr val="0000CC"/>
              </a:solidFill>
              <a:latin typeface="+mn-ea"/>
              <a:ea typeface="+mn-ea"/>
            </a:endParaRPr>
          </a:p>
          <a:p>
            <a:pPr algn="just">
              <a:lnSpc>
                <a:spcPct val="130000"/>
              </a:lnSpc>
              <a:spcAft>
                <a:spcPts val="0"/>
              </a:spcAft>
            </a:pPr>
            <a:r>
              <a:rPr lang="ja-JP" altLang="ja-JP" dirty="0">
                <a:latin typeface="+mn-ea"/>
                <a:ea typeface="+mn-ea"/>
              </a:rPr>
              <a:t>（車両保険</a:t>
            </a:r>
            <a:r>
              <a:rPr lang="en-US" altLang="ja-JP" dirty="0">
                <a:latin typeface="+mn-ea"/>
                <a:ea typeface="+mn-ea"/>
              </a:rPr>
              <a:t>500</a:t>
            </a:r>
            <a:r>
              <a:rPr lang="ja-JP" altLang="ja-JP" dirty="0">
                <a:latin typeface="+mn-ea"/>
                <a:ea typeface="+mn-ea"/>
              </a:rPr>
              <a:t>万、対人・対物無制限、人身傷害</a:t>
            </a:r>
            <a:r>
              <a:rPr lang="en-US" altLang="ja-JP" dirty="0">
                <a:latin typeface="+mn-ea"/>
                <a:ea typeface="+mn-ea"/>
              </a:rPr>
              <a:t>3,000</a:t>
            </a:r>
            <a:r>
              <a:rPr lang="ja-JP" altLang="ja-JP" dirty="0">
                <a:latin typeface="+mn-ea"/>
                <a:ea typeface="+mn-ea"/>
              </a:rPr>
              <a:t>万）で保険契約している場合、下表の通り車両全損の台数に応じて保険料は増額。</a:t>
            </a:r>
            <a:endParaRPr lang="ja-JP" altLang="en-US" dirty="0">
              <a:latin typeface="+mn-ea"/>
              <a:ea typeface="+mn-ea"/>
            </a:endParaRPr>
          </a:p>
        </p:txBody>
      </p:sp>
      <p:sp>
        <p:nvSpPr>
          <p:cNvPr id="1337" name="正方形/長方形 9"/>
          <p:cNvSpPr/>
          <p:nvPr/>
        </p:nvSpPr>
        <p:spPr>
          <a:xfrm>
            <a:off x="5067688" y="6505600"/>
            <a:ext cx="5213905" cy="307777"/>
          </a:xfrm>
          <a:prstGeom prst="rect">
            <a:avLst/>
          </a:prstGeom>
        </p:spPr>
        <p:txBody>
          <a:bodyPr wrap="square">
            <a:spAutoFit/>
          </a:bodyPr>
          <a:lstStyle/>
          <a:p>
            <a:r>
              <a:rPr lang="ja-JP" altLang="en-US" sz="1400" dirty="0">
                <a:latin typeface="+mn-ea"/>
                <a:ea typeface="+mn-ea"/>
              </a:rPr>
              <a:t>出典：大手損害保険会社の試算によるモデル例</a:t>
            </a:r>
          </a:p>
        </p:txBody>
      </p:sp>
      <p:graphicFrame>
        <p:nvGraphicFramePr>
          <p:cNvPr id="1338" name="表 12"/>
          <p:cNvGraphicFramePr>
            <a:graphicFrameLocks noGrp="1"/>
          </p:cNvGraphicFramePr>
          <p:nvPr>
            <p:extLst>
              <p:ext uri="{D42A27DB-BD31-4B8C-83A1-F6EECF244321}">
                <p14:modId xmlns:p14="http://schemas.microsoft.com/office/powerpoint/2010/main" val="645749244"/>
              </p:ext>
            </p:extLst>
          </p:nvPr>
        </p:nvGraphicFramePr>
        <p:xfrm>
          <a:off x="159766" y="2361470"/>
          <a:ext cx="9621961" cy="2987738"/>
        </p:xfrm>
        <a:graphic>
          <a:graphicData uri="http://schemas.openxmlformats.org/drawingml/2006/table">
            <a:tbl>
              <a:tblPr firstRow="1" firstCol="1" bandRow="1">
                <a:tableStyleId>{5C22544A-7EE6-4342-B048-85BDC9FD1C3A}</a:tableStyleId>
              </a:tblPr>
              <a:tblGrid>
                <a:gridCol w="832039">
                  <a:extLst>
                    <a:ext uri="{9D8B030D-6E8A-4147-A177-3AD203B41FA5}">
                      <a16:colId xmlns:a16="http://schemas.microsoft.com/office/drawing/2014/main" val="20000"/>
                    </a:ext>
                  </a:extLst>
                </a:gridCol>
                <a:gridCol w="4394961">
                  <a:extLst>
                    <a:ext uri="{9D8B030D-6E8A-4147-A177-3AD203B41FA5}">
                      <a16:colId xmlns:a16="http://schemas.microsoft.com/office/drawing/2014/main" val="20001"/>
                    </a:ext>
                  </a:extLst>
                </a:gridCol>
                <a:gridCol w="4394961">
                  <a:extLst>
                    <a:ext uri="{9D8B030D-6E8A-4147-A177-3AD203B41FA5}">
                      <a16:colId xmlns:a16="http://schemas.microsoft.com/office/drawing/2014/main" val="20002"/>
                    </a:ext>
                  </a:extLst>
                </a:gridCol>
              </a:tblGrid>
              <a:tr h="612669">
                <a:tc>
                  <a:txBody>
                    <a:bodyPr/>
                    <a:lstStyle/>
                    <a:p>
                      <a:pPr>
                        <a:lnSpc>
                          <a:spcPts val="1820"/>
                        </a:lnSpc>
                        <a:spcAft>
                          <a:spcPts val="0"/>
                        </a:spcAft>
                      </a:pPr>
                      <a:r>
                        <a:rPr lang="en-US" sz="2100" kern="100" dirty="0">
                          <a:solidFill>
                            <a:schemeClr val="tx1"/>
                          </a:solidFill>
                          <a:effectLst/>
                          <a:latin typeface="+mn-ea"/>
                          <a:ea typeface="+mn-ea"/>
                        </a:rPr>
                        <a:t> </a:t>
                      </a:r>
                      <a:endParaRPr lang="ja-JP" sz="2100" kern="100" dirty="0">
                        <a:solidFill>
                          <a:schemeClr val="tx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algn="ctr">
                        <a:lnSpc>
                          <a:spcPts val="1820"/>
                        </a:lnSpc>
                        <a:spcAft>
                          <a:spcPts val="0"/>
                        </a:spcAft>
                      </a:pPr>
                      <a:r>
                        <a:rPr lang="ja-JP" sz="2100" kern="100" dirty="0">
                          <a:solidFill>
                            <a:schemeClr val="bg1"/>
                          </a:solidFill>
                          <a:effectLst/>
                          <a:latin typeface="+mn-ea"/>
                          <a:ea typeface="+mn-ea"/>
                        </a:rPr>
                        <a:t>保険契約と損害の内容</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algn="ctr">
                        <a:lnSpc>
                          <a:spcPts val="1820"/>
                        </a:lnSpc>
                        <a:spcAft>
                          <a:spcPts val="0"/>
                        </a:spcAft>
                      </a:pPr>
                      <a:r>
                        <a:rPr lang="ja-JP" sz="2100" kern="100" dirty="0">
                          <a:solidFill>
                            <a:schemeClr val="bg1"/>
                          </a:solidFill>
                          <a:effectLst/>
                          <a:latin typeface="+mn-ea"/>
                          <a:ea typeface="+mn-ea"/>
                        </a:rPr>
                        <a:t>割引率と保険料の変化</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extLst>
                  <a:ext uri="{0D108BD9-81ED-4DB2-BD59-A6C34878D82A}">
                    <a16:rowId xmlns:a16="http://schemas.microsoft.com/office/drawing/2014/main" val="10000"/>
                  </a:ext>
                </a:extLst>
              </a:tr>
              <a:tr h="2375069">
                <a:tc>
                  <a:txBody>
                    <a:bodyPr/>
                    <a:lstStyle/>
                    <a:p>
                      <a:pPr algn="ctr">
                        <a:lnSpc>
                          <a:spcPts val="1820"/>
                        </a:lnSpc>
                        <a:spcAft>
                          <a:spcPts val="0"/>
                        </a:spcAft>
                      </a:pPr>
                      <a:r>
                        <a:rPr lang="ja-JP" sz="2100" kern="100" dirty="0">
                          <a:solidFill>
                            <a:schemeClr val="bg1"/>
                          </a:solidFill>
                          <a:effectLst/>
                          <a:latin typeface="+mn-ea"/>
                          <a:ea typeface="+mn-ea"/>
                        </a:rPr>
                        <a:t>事例</a:t>
                      </a:r>
                      <a:endParaRPr lang="ja-JP" sz="2100" kern="100" dirty="0">
                        <a:solidFill>
                          <a:schemeClr val="bg1"/>
                        </a:solidFill>
                        <a:effectLst/>
                        <a:latin typeface="+mn-ea"/>
                        <a:ea typeface="+mn-ea"/>
                        <a:cs typeface="ＭＳ 明朝" panose="02020609040205080304" pitchFamily="17" charset="-128"/>
                      </a:endParaRPr>
                    </a:p>
                  </a:txBody>
                  <a:tcPr marL="68580" marR="68580" marT="0" marB="0" anchor="ctr">
                    <a:solidFill>
                      <a:srgbClr val="0070C0"/>
                    </a:solidFill>
                  </a:tcPr>
                </a:tc>
                <a:tc>
                  <a:txBody>
                    <a:bodyPr/>
                    <a:lstStyle/>
                    <a:p>
                      <a:pPr indent="152400">
                        <a:lnSpc>
                          <a:spcPct val="150000"/>
                        </a:lnSpc>
                        <a:spcAft>
                          <a:spcPts val="0"/>
                        </a:spcAft>
                      </a:pPr>
                      <a:r>
                        <a:rPr lang="ja-JP" sz="2100" kern="100" dirty="0">
                          <a:solidFill>
                            <a:schemeClr val="tx1"/>
                          </a:solidFill>
                          <a:effectLst/>
                          <a:latin typeface="+mn-ea"/>
                          <a:ea typeface="+mn-ea"/>
                        </a:rPr>
                        <a:t>保険料の割引率が</a:t>
                      </a:r>
                      <a:r>
                        <a:rPr lang="en-US" sz="2100" kern="100" dirty="0">
                          <a:solidFill>
                            <a:schemeClr val="tx1"/>
                          </a:solidFill>
                          <a:effectLst/>
                          <a:latin typeface="+mn-ea"/>
                          <a:ea typeface="+mn-ea"/>
                        </a:rPr>
                        <a:t>0</a:t>
                      </a:r>
                      <a:r>
                        <a:rPr lang="ja-JP" sz="2100" kern="100" dirty="0">
                          <a:solidFill>
                            <a:schemeClr val="tx1"/>
                          </a:solidFill>
                          <a:effectLst/>
                          <a:latin typeface="+mn-ea"/>
                          <a:ea typeface="+mn-ea"/>
                        </a:rPr>
                        <a:t>％、</a:t>
                      </a:r>
                      <a:endParaRPr lang="en-US" altLang="ja-JP" sz="2100" kern="100" dirty="0">
                        <a:solidFill>
                          <a:schemeClr val="tx1"/>
                        </a:solidFill>
                        <a:effectLst/>
                        <a:latin typeface="+mn-ea"/>
                        <a:ea typeface="+mn-ea"/>
                      </a:endParaRPr>
                    </a:p>
                    <a:p>
                      <a:pPr indent="152400">
                        <a:lnSpc>
                          <a:spcPct val="150000"/>
                        </a:lnSpc>
                        <a:spcAft>
                          <a:spcPts val="0"/>
                        </a:spcAft>
                      </a:pPr>
                      <a:r>
                        <a:rPr lang="en-US" sz="2100" kern="100" dirty="0">
                          <a:solidFill>
                            <a:schemeClr val="tx1"/>
                          </a:solidFill>
                          <a:effectLst/>
                          <a:latin typeface="+mn-ea"/>
                          <a:ea typeface="+mn-ea"/>
                        </a:rPr>
                        <a:t>6,000</a:t>
                      </a:r>
                      <a:r>
                        <a:rPr lang="ja-JP" sz="2100" kern="100" dirty="0">
                          <a:solidFill>
                            <a:schemeClr val="tx1"/>
                          </a:solidFill>
                          <a:effectLst/>
                          <a:latin typeface="+mn-ea"/>
                          <a:ea typeface="+mn-ea"/>
                        </a:rPr>
                        <a:t>万円の事業者の</a:t>
                      </a:r>
                      <a:endParaRPr lang="en-US" altLang="ja-JP" sz="2100" kern="100" dirty="0">
                        <a:solidFill>
                          <a:schemeClr val="tx1"/>
                        </a:solidFill>
                        <a:effectLst/>
                        <a:latin typeface="+mn-ea"/>
                        <a:ea typeface="+mn-ea"/>
                      </a:endParaRPr>
                    </a:p>
                    <a:p>
                      <a:pPr indent="152400">
                        <a:lnSpc>
                          <a:spcPct val="150000"/>
                        </a:lnSpc>
                        <a:spcAft>
                          <a:spcPts val="0"/>
                        </a:spcAft>
                      </a:pPr>
                      <a:r>
                        <a:rPr lang="ja-JP" sz="2100" b="1" kern="100" dirty="0">
                          <a:solidFill>
                            <a:srgbClr val="0000CC"/>
                          </a:solidFill>
                          <a:effectLst/>
                          <a:latin typeface="+mn-ea"/>
                          <a:ea typeface="+mn-ea"/>
                        </a:rPr>
                        <a:t>トラック</a:t>
                      </a:r>
                      <a:r>
                        <a:rPr lang="en-US" sz="2100" b="1" kern="100" dirty="0">
                          <a:solidFill>
                            <a:srgbClr val="0000CC"/>
                          </a:solidFill>
                          <a:effectLst/>
                          <a:latin typeface="+mn-ea"/>
                          <a:ea typeface="+mn-ea"/>
                        </a:rPr>
                        <a:t>13</a:t>
                      </a:r>
                      <a:r>
                        <a:rPr lang="ja-JP" sz="2100" b="1" kern="100" dirty="0">
                          <a:solidFill>
                            <a:srgbClr val="0000CC"/>
                          </a:solidFill>
                          <a:effectLst/>
                          <a:latin typeface="+mn-ea"/>
                          <a:ea typeface="+mn-ea"/>
                        </a:rPr>
                        <a:t>台が水没全損</a:t>
                      </a:r>
                      <a:endParaRPr lang="en-US" altLang="ja-JP" sz="2100" b="1" kern="100" dirty="0">
                        <a:solidFill>
                          <a:srgbClr val="0000CC"/>
                        </a:solidFill>
                        <a:effectLst/>
                        <a:latin typeface="+mn-ea"/>
                        <a:ea typeface="+mn-ea"/>
                      </a:endParaRPr>
                    </a:p>
                    <a:p>
                      <a:pPr indent="152400">
                        <a:lnSpc>
                          <a:spcPct val="150000"/>
                        </a:lnSpc>
                        <a:spcAft>
                          <a:spcPts val="0"/>
                        </a:spcAft>
                      </a:pPr>
                      <a:r>
                        <a:rPr lang="ja-JP" sz="2100" kern="100" dirty="0">
                          <a:solidFill>
                            <a:schemeClr val="tx1"/>
                          </a:solidFill>
                          <a:effectLst/>
                          <a:latin typeface="+mn-ea"/>
                          <a:ea typeface="+mn-ea"/>
                        </a:rPr>
                        <a:t>（支払額</a:t>
                      </a:r>
                      <a:r>
                        <a:rPr lang="en-US" sz="2100" kern="100" dirty="0">
                          <a:solidFill>
                            <a:schemeClr val="tx1"/>
                          </a:solidFill>
                          <a:effectLst/>
                          <a:latin typeface="+mn-ea"/>
                          <a:ea typeface="+mn-ea"/>
                        </a:rPr>
                        <a:t>6,500</a:t>
                      </a:r>
                      <a:r>
                        <a:rPr lang="ja-JP" sz="2100" kern="100" dirty="0">
                          <a:solidFill>
                            <a:schemeClr val="tx1"/>
                          </a:solidFill>
                          <a:effectLst/>
                          <a:latin typeface="+mn-ea"/>
                          <a:ea typeface="+mn-ea"/>
                        </a:rPr>
                        <a:t>万円以上）した場合</a:t>
                      </a:r>
                      <a:endParaRPr lang="ja-JP" sz="2100" kern="100" dirty="0">
                        <a:solidFill>
                          <a:schemeClr val="tx1"/>
                        </a:solidFill>
                        <a:effectLst/>
                        <a:latin typeface="+mn-ea"/>
                        <a:ea typeface="+mn-ea"/>
                        <a:cs typeface="ＭＳ 明朝" panose="02020609040205080304" pitchFamily="17" charset="-128"/>
                      </a:endParaRPr>
                    </a:p>
                  </a:txBody>
                  <a:tcPr marL="68580" marR="68580" marT="0" marB="0" anchor="ctr">
                    <a:solidFill>
                      <a:schemeClr val="bg1">
                        <a:lumMod val="95000"/>
                      </a:schemeClr>
                    </a:solidFill>
                  </a:tcPr>
                </a:tc>
                <a:tc>
                  <a:txBody>
                    <a:bodyPr/>
                    <a:lstStyle/>
                    <a:p>
                      <a:pPr algn="just">
                        <a:lnSpc>
                          <a:spcPct val="150000"/>
                        </a:lnSpc>
                        <a:spcAft>
                          <a:spcPts val="0"/>
                        </a:spcAft>
                      </a:pPr>
                      <a:r>
                        <a:rPr lang="ja-JP" sz="2100" b="1" kern="100" dirty="0">
                          <a:solidFill>
                            <a:schemeClr val="tx1"/>
                          </a:solidFill>
                          <a:effectLst/>
                          <a:latin typeface="+mn-ea"/>
                          <a:ea typeface="+mn-ea"/>
                        </a:rPr>
                        <a:t>割引率</a:t>
                      </a:r>
                      <a:r>
                        <a:rPr lang="ja-JP" sz="2100" kern="100" dirty="0">
                          <a:solidFill>
                            <a:schemeClr val="tx1"/>
                          </a:solidFill>
                          <a:effectLst/>
                          <a:latin typeface="+mn-ea"/>
                          <a:ea typeface="+mn-ea"/>
                        </a:rPr>
                        <a:t>：</a:t>
                      </a:r>
                      <a:r>
                        <a:rPr lang="en-US" sz="2100" b="0" u="none" kern="100" dirty="0">
                          <a:solidFill>
                            <a:schemeClr val="tx1"/>
                          </a:solidFill>
                          <a:effectLst/>
                          <a:latin typeface="+mn-ea"/>
                          <a:ea typeface="+mn-ea"/>
                        </a:rPr>
                        <a:t>0</a:t>
                      </a:r>
                      <a:r>
                        <a:rPr lang="ja-JP" sz="2100" b="0" u="none" kern="100" dirty="0">
                          <a:solidFill>
                            <a:schemeClr val="tx1"/>
                          </a:solidFill>
                          <a:effectLst/>
                          <a:latin typeface="+mn-ea"/>
                          <a:ea typeface="+mn-ea"/>
                        </a:rPr>
                        <a:t>％</a:t>
                      </a:r>
                      <a:r>
                        <a:rPr lang="ja-JP" altLang="en-US" sz="2100" b="0" u="none" kern="100" baseline="0" dirty="0">
                          <a:solidFill>
                            <a:schemeClr val="tx1"/>
                          </a:solidFill>
                          <a:effectLst/>
                          <a:latin typeface="+mn-ea"/>
                          <a:ea typeface="+mn-ea"/>
                        </a:rPr>
                        <a:t> </a:t>
                      </a:r>
                      <a:r>
                        <a:rPr lang="ja-JP" altLang="en-US" sz="2100" b="1" u="none" kern="100" baseline="0" dirty="0">
                          <a:solidFill>
                            <a:schemeClr val="tx1"/>
                          </a:solidFill>
                          <a:effectLst/>
                          <a:latin typeface="+mn-ea"/>
                          <a:ea typeface="+mn-ea"/>
                        </a:rPr>
                        <a:t>→</a:t>
                      </a:r>
                      <a:r>
                        <a:rPr lang="ja-JP" altLang="en-US" sz="2100" b="0" u="none" kern="100" baseline="0" dirty="0">
                          <a:solidFill>
                            <a:schemeClr val="tx1"/>
                          </a:solidFill>
                          <a:effectLst/>
                          <a:latin typeface="+mn-ea"/>
                          <a:ea typeface="+mn-ea"/>
                        </a:rPr>
                        <a:t> </a:t>
                      </a:r>
                      <a:r>
                        <a:rPr lang="ja-JP" sz="2100" b="0" u="none" kern="100" dirty="0">
                          <a:solidFill>
                            <a:schemeClr val="tx1"/>
                          </a:solidFill>
                          <a:effectLst/>
                          <a:latin typeface="+mn-ea"/>
                          <a:ea typeface="+mn-ea"/>
                        </a:rPr>
                        <a:t>割増率</a:t>
                      </a:r>
                      <a:r>
                        <a:rPr lang="en-US" sz="2100" b="0" u="none" kern="100" dirty="0">
                          <a:solidFill>
                            <a:schemeClr val="tx1"/>
                          </a:solidFill>
                          <a:effectLst/>
                          <a:latin typeface="+mn-ea"/>
                          <a:ea typeface="+mn-ea"/>
                        </a:rPr>
                        <a:t>50</a:t>
                      </a:r>
                      <a:r>
                        <a:rPr lang="ja-JP" sz="2100" b="0" u="none" kern="100" dirty="0">
                          <a:solidFill>
                            <a:schemeClr val="tx1"/>
                          </a:solidFill>
                          <a:effectLst/>
                          <a:latin typeface="+mn-ea"/>
                          <a:ea typeface="+mn-ea"/>
                        </a:rPr>
                        <a:t>％</a:t>
                      </a:r>
                    </a:p>
                    <a:p>
                      <a:pPr algn="just">
                        <a:lnSpc>
                          <a:spcPct val="150000"/>
                        </a:lnSpc>
                        <a:spcAft>
                          <a:spcPts val="0"/>
                        </a:spcAft>
                      </a:pPr>
                      <a:r>
                        <a:rPr lang="ja-JP" sz="2100" b="1" kern="100" dirty="0">
                          <a:solidFill>
                            <a:schemeClr val="tx1"/>
                          </a:solidFill>
                          <a:effectLst/>
                          <a:latin typeface="+mn-ea"/>
                          <a:ea typeface="+mn-ea"/>
                        </a:rPr>
                        <a:t>保険料</a:t>
                      </a:r>
                      <a:r>
                        <a:rPr lang="ja-JP" sz="2100" kern="100" dirty="0">
                          <a:solidFill>
                            <a:schemeClr val="tx1"/>
                          </a:solidFill>
                          <a:effectLst/>
                          <a:latin typeface="+mn-ea"/>
                          <a:ea typeface="+mn-ea"/>
                        </a:rPr>
                        <a:t>：</a:t>
                      </a:r>
                      <a:r>
                        <a:rPr lang="en-US" sz="2100" b="1" u="sng" kern="100" dirty="0">
                          <a:solidFill>
                            <a:srgbClr val="FF0000"/>
                          </a:solidFill>
                          <a:effectLst/>
                          <a:latin typeface="+mn-ea"/>
                          <a:ea typeface="+mn-ea"/>
                        </a:rPr>
                        <a:t>6,000</a:t>
                      </a:r>
                      <a:r>
                        <a:rPr lang="ja-JP" sz="2100" b="1" u="sng" kern="100" dirty="0">
                          <a:solidFill>
                            <a:srgbClr val="FF0000"/>
                          </a:solidFill>
                          <a:effectLst/>
                          <a:latin typeface="+mn-ea"/>
                          <a:ea typeface="+mn-ea"/>
                        </a:rPr>
                        <a:t>万円</a:t>
                      </a:r>
                      <a:r>
                        <a:rPr lang="ja-JP" altLang="en-US" sz="2100" b="1" u="none" kern="100" baseline="0" dirty="0">
                          <a:solidFill>
                            <a:srgbClr val="FF0000"/>
                          </a:solidFill>
                          <a:effectLst/>
                          <a:latin typeface="+mn-ea"/>
                          <a:ea typeface="+mn-ea"/>
                        </a:rPr>
                        <a:t> → </a:t>
                      </a:r>
                      <a:r>
                        <a:rPr lang="ja-JP" sz="2100" b="1" u="sng" kern="100" dirty="0">
                          <a:solidFill>
                            <a:srgbClr val="FF0000"/>
                          </a:solidFill>
                          <a:effectLst/>
                          <a:latin typeface="+mn-ea"/>
                          <a:ea typeface="+mn-ea"/>
                        </a:rPr>
                        <a:t>約</a:t>
                      </a:r>
                      <a:r>
                        <a:rPr lang="en-US" sz="2100" b="1" u="sng" kern="100" dirty="0">
                          <a:solidFill>
                            <a:srgbClr val="FF0000"/>
                          </a:solidFill>
                          <a:effectLst/>
                          <a:latin typeface="+mn-ea"/>
                          <a:ea typeface="+mn-ea"/>
                        </a:rPr>
                        <a:t>9,000</a:t>
                      </a:r>
                      <a:r>
                        <a:rPr lang="ja-JP" sz="2100" b="1" u="sng" kern="100" dirty="0">
                          <a:solidFill>
                            <a:srgbClr val="FF0000"/>
                          </a:solidFill>
                          <a:effectLst/>
                          <a:latin typeface="+mn-ea"/>
                          <a:ea typeface="+mn-ea"/>
                        </a:rPr>
                        <a:t>万円</a:t>
                      </a:r>
                      <a:endParaRPr lang="ja-JP" sz="2100" b="1" kern="100" dirty="0">
                        <a:solidFill>
                          <a:srgbClr val="FF0000"/>
                        </a:solidFill>
                        <a:effectLst/>
                        <a:latin typeface="+mn-ea"/>
                        <a:ea typeface="+mn-ea"/>
                        <a:cs typeface="ＭＳ 明朝" panose="02020609040205080304" pitchFamily="17" charset="-128"/>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339" name="正方形/長方形 4"/>
          <p:cNvSpPr/>
          <p:nvPr/>
        </p:nvSpPr>
        <p:spPr>
          <a:xfrm>
            <a:off x="159766" y="5373216"/>
            <a:ext cx="9621961" cy="960263"/>
          </a:xfrm>
          <a:prstGeom prst="rect">
            <a:avLst/>
          </a:prstGeom>
        </p:spPr>
        <p:txBody>
          <a:bodyPr wrap="square" lIns="0" tIns="0" rIns="0" bIns="0">
            <a:spAutoFit/>
          </a:bodyPr>
          <a:lstStyle/>
          <a:p>
            <a:pPr algn="just">
              <a:lnSpc>
                <a:spcPct val="130000"/>
              </a:lnSpc>
              <a:spcAft>
                <a:spcPts val="0"/>
              </a:spcAft>
            </a:pPr>
            <a:r>
              <a:rPr lang="ja-JP" altLang="en-US" dirty="0">
                <a:latin typeface="+mn-ea"/>
                <a:ea typeface="+mn-ea"/>
              </a:rPr>
              <a:t>本モデル例から、前年度と次年度保険料の</a:t>
            </a:r>
            <a:r>
              <a:rPr lang="ja-JP" altLang="en-US" b="1" u="sng" dirty="0">
                <a:solidFill>
                  <a:srgbClr val="0000CC"/>
                </a:solidFill>
                <a:latin typeface="+mn-ea"/>
                <a:ea typeface="+mn-ea"/>
              </a:rPr>
              <a:t>差額</a:t>
            </a:r>
            <a:r>
              <a:rPr lang="en-US" altLang="ja-JP" sz="2400" b="1" u="sng" dirty="0">
                <a:solidFill>
                  <a:srgbClr val="0000CC"/>
                </a:solidFill>
                <a:latin typeface="+mn-ea"/>
                <a:ea typeface="+mn-ea"/>
              </a:rPr>
              <a:t>3,000</a:t>
            </a:r>
            <a:r>
              <a:rPr lang="ja-JP" altLang="en-US" b="1" u="sng" dirty="0">
                <a:solidFill>
                  <a:srgbClr val="0000CC"/>
                </a:solidFill>
                <a:latin typeface="+mn-ea"/>
                <a:ea typeface="+mn-ea"/>
              </a:rPr>
              <a:t>万円</a:t>
            </a:r>
            <a:r>
              <a:rPr lang="ja-JP" altLang="en-US" dirty="0">
                <a:latin typeface="+mn-ea"/>
                <a:ea typeface="+mn-ea"/>
              </a:rPr>
              <a:t>について、</a:t>
            </a:r>
            <a:endParaRPr lang="en-US" altLang="ja-JP" dirty="0">
              <a:latin typeface="+mn-ea"/>
              <a:ea typeface="+mn-ea"/>
            </a:endParaRPr>
          </a:p>
          <a:p>
            <a:pPr algn="just">
              <a:lnSpc>
                <a:spcPct val="130000"/>
              </a:lnSpc>
              <a:spcAft>
                <a:spcPts val="0"/>
              </a:spcAft>
            </a:pPr>
            <a:r>
              <a:rPr lang="en-US" altLang="ja-JP" sz="2400" b="1" u="sng" dirty="0">
                <a:solidFill>
                  <a:srgbClr val="0000CC"/>
                </a:solidFill>
                <a:latin typeface="+mn-ea"/>
                <a:ea typeface="+mn-ea"/>
              </a:rPr>
              <a:t>10</a:t>
            </a:r>
            <a:r>
              <a:rPr lang="ja-JP" altLang="en-US" b="1" u="sng" dirty="0">
                <a:solidFill>
                  <a:srgbClr val="0000CC"/>
                </a:solidFill>
                <a:latin typeface="+mn-ea"/>
                <a:ea typeface="+mn-ea"/>
              </a:rPr>
              <a:t>年</a:t>
            </a:r>
            <a:r>
              <a:rPr lang="en-US" altLang="ja-JP" b="1" u="sng" dirty="0">
                <a:solidFill>
                  <a:srgbClr val="0000CC"/>
                </a:solidFill>
                <a:latin typeface="+mn-ea"/>
                <a:ea typeface="+mn-ea"/>
              </a:rPr>
              <a:t>×</a:t>
            </a:r>
            <a:r>
              <a:rPr lang="en-US" altLang="ja-JP" sz="2400" b="1" u="sng" dirty="0">
                <a:solidFill>
                  <a:srgbClr val="0000CC"/>
                </a:solidFill>
                <a:latin typeface="+mn-ea"/>
                <a:ea typeface="+mn-ea"/>
              </a:rPr>
              <a:t>300</a:t>
            </a:r>
            <a:r>
              <a:rPr lang="ja-JP" altLang="en-US" b="1" u="sng" dirty="0">
                <a:solidFill>
                  <a:srgbClr val="0000CC"/>
                </a:solidFill>
                <a:latin typeface="+mn-ea"/>
                <a:ea typeface="+mn-ea"/>
              </a:rPr>
              <a:t>万円を投資</a:t>
            </a:r>
            <a:r>
              <a:rPr lang="ja-JP" altLang="en-US" dirty="0">
                <a:latin typeface="+mn-ea"/>
                <a:ea typeface="+mn-ea"/>
              </a:rPr>
              <a:t>して損害回避すれば、</a:t>
            </a:r>
            <a:r>
              <a:rPr lang="ja-JP" altLang="en-US" b="1" u="sng" dirty="0">
                <a:solidFill>
                  <a:srgbClr val="0000CC"/>
                </a:solidFill>
                <a:latin typeface="+mn-ea"/>
                <a:ea typeface="+mn-ea"/>
              </a:rPr>
              <a:t>不稼働損と保険料増額を回避</a:t>
            </a:r>
            <a:r>
              <a:rPr lang="ja-JP" altLang="en-US" dirty="0">
                <a:latin typeface="+mn-ea"/>
                <a:ea typeface="+mn-ea"/>
              </a:rPr>
              <a:t>できる可能性あり。</a:t>
            </a:r>
          </a:p>
        </p:txBody>
      </p:sp>
      <p:sp>
        <p:nvSpPr>
          <p:cNvPr id="11" name="タイトル 1">
            <a:extLst>
              <a:ext uri="{FF2B5EF4-FFF2-40B4-BE49-F238E27FC236}">
                <a16:creationId xmlns:a16="http://schemas.microsoft.com/office/drawing/2014/main" id="{7CD407E8-66F2-419F-A980-3D03BC35C97F}"/>
              </a:ext>
            </a:extLst>
          </p:cNvPr>
          <p:cNvSpPr txBox="1">
            <a:spLocks/>
          </p:cNvSpPr>
          <p:nvPr/>
        </p:nvSpPr>
        <p:spPr bwMode="auto">
          <a:xfrm>
            <a:off x="159766" y="55571"/>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被災した場合の保険料の増額について</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32</a:t>
            </a:fld>
            <a:endParaRPr lang="en-US" altLang="ja-JP"/>
          </a:p>
        </p:txBody>
      </p:sp>
    </p:spTree>
    <p:custDataLst>
      <p:tags r:id="rId1"/>
    </p:custDataLst>
    <p:extLst>
      <p:ext uri="{BB962C8B-B14F-4D97-AF65-F5344CB8AC3E}">
        <p14:creationId xmlns:p14="http://schemas.microsoft.com/office/powerpoint/2010/main" val="204151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97352"/>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1251116133"/>
              </p:ext>
            </p:extLst>
          </p:nvPr>
        </p:nvGraphicFramePr>
        <p:xfrm>
          <a:off x="128811" y="44624"/>
          <a:ext cx="9648378" cy="6546787"/>
        </p:xfrm>
        <a:graphic>
          <a:graphicData uri="http://schemas.openxmlformats.org/drawingml/2006/table">
            <a:tbl>
              <a:tblPr firstRow="1" bandRow="1">
                <a:tableStyleId>{5C22544A-7EE6-4342-B048-85BDC9FD1C3A}</a:tableStyleId>
              </a:tblPr>
              <a:tblGrid>
                <a:gridCol w="9648378">
                  <a:extLst>
                    <a:ext uri="{9D8B030D-6E8A-4147-A177-3AD203B41FA5}">
                      <a16:colId xmlns:a16="http://schemas.microsoft.com/office/drawing/2014/main" val="1239594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rPr>
                        <a:t>５． （２）安全方針　ガイドライン本文</a:t>
                      </a:r>
                    </a:p>
                  </a:txBody>
                  <a:tcPr>
                    <a:solidFill>
                      <a:srgbClr val="B2E7FA"/>
                    </a:solidFill>
                  </a:tcPr>
                </a:tc>
                <a:extLst>
                  <a:ext uri="{0D108BD9-81ED-4DB2-BD59-A6C34878D82A}">
                    <a16:rowId xmlns:a16="http://schemas.microsoft.com/office/drawing/2014/main" val="2740654237"/>
                  </a:ext>
                </a:extLst>
              </a:tr>
              <a:tr h="370840">
                <a:tc>
                  <a:txBody>
                    <a:bodyPr/>
                    <a:lstStyle/>
                    <a:p>
                      <a:pPr algn="just" eaLnBrk="1" hangingPunct="1">
                        <a:lnSpc>
                          <a:spcPct val="110000"/>
                        </a:lnSpc>
                        <a:defRPr/>
                      </a:pPr>
                      <a:r>
                        <a:rPr lang="zh-TW" altLang="en-US" sz="1800" b="1" u="sng" dirty="0">
                          <a:latin typeface="+mn-ea"/>
                          <a:ea typeface="+mn-ea"/>
                        </a:rPr>
                        <a:t>（２）安全方針</a:t>
                      </a:r>
                      <a:endParaRPr lang="en-US" altLang="ja-JP" sz="1800" b="1" u="sng" dirty="0">
                        <a:latin typeface="+mn-ea"/>
                        <a:ea typeface="+mn-ea"/>
                      </a:endParaRPr>
                    </a:p>
                    <a:p>
                      <a:pPr marL="360000" indent="-864000" algn="just" eaLnBrk="1" hangingPunct="1">
                        <a:lnSpc>
                          <a:spcPct val="110000"/>
                        </a:lnSpc>
                        <a:defRPr/>
                      </a:pPr>
                      <a:r>
                        <a:rPr lang="ja-JP" altLang="en-US" sz="1800" b="1" dirty="0">
                          <a:latin typeface="+mn-ea"/>
                          <a:ea typeface="+mn-ea"/>
                        </a:rPr>
                        <a:t>１）経営トップは、事業者の輸送の安全の確保に関する基本理念として、</a:t>
                      </a:r>
                      <a:r>
                        <a:rPr lang="ja-JP" altLang="en-US" sz="1800" b="1" u="sng" dirty="0">
                          <a:solidFill>
                            <a:srgbClr val="0000FF"/>
                          </a:solidFill>
                          <a:latin typeface="+mn-ea"/>
                          <a:ea typeface="+mn-ea"/>
                        </a:rPr>
                        <a:t>安全管理にかかわる事業者の全体的な意図及び方向性を明確に示した</a:t>
                      </a:r>
                      <a:r>
                        <a:rPr lang="ja-JP" altLang="en-US" sz="1800" b="1" dirty="0">
                          <a:latin typeface="+mn-ea"/>
                          <a:ea typeface="+mn-ea"/>
                        </a:rPr>
                        <a:t>安全方針を策定する。</a:t>
                      </a:r>
                    </a:p>
                    <a:p>
                      <a:pPr marL="360000" indent="-864000" algn="just" eaLnBrk="1" hangingPunct="1">
                        <a:lnSpc>
                          <a:spcPct val="110000"/>
                        </a:lnSpc>
                        <a:defRPr/>
                      </a:pPr>
                      <a:endParaRPr lang="ja-JP" altLang="en-US" sz="900" b="1" dirty="0">
                        <a:latin typeface="+mn-ea"/>
                        <a:ea typeface="+mn-ea"/>
                      </a:endParaRPr>
                    </a:p>
                    <a:p>
                      <a:pPr marL="360000" indent="-864000" algn="just" eaLnBrk="1" hangingPunct="1">
                        <a:lnSpc>
                          <a:spcPct val="110000"/>
                        </a:lnSpc>
                        <a:defRPr/>
                      </a:pPr>
                      <a:r>
                        <a:rPr lang="ja-JP" altLang="en-US" sz="1800" b="1" dirty="0">
                          <a:latin typeface="+mn-ea"/>
                          <a:ea typeface="+mn-ea"/>
                        </a:rPr>
                        <a:t>２）安全方針には、輸送の安全の確保を的確に図るために、少なくとも次に掲げる事項の趣旨を盛り込むものとする。</a:t>
                      </a:r>
                    </a:p>
                    <a:p>
                      <a:pPr marL="360000" indent="0" algn="just" eaLnBrk="1" hangingPunct="1">
                        <a:lnSpc>
                          <a:spcPct val="110000"/>
                        </a:lnSpc>
                        <a:defRPr/>
                      </a:pPr>
                      <a:r>
                        <a:rPr lang="ja-JP" altLang="en-US" sz="1800" b="1" dirty="0">
                          <a:latin typeface="+mn-ea"/>
                          <a:ea typeface="+mn-ea"/>
                        </a:rPr>
                        <a:t>①　</a:t>
                      </a:r>
                      <a:r>
                        <a:rPr lang="ja-JP" altLang="en-US" sz="1800" b="1" u="sng" dirty="0">
                          <a:solidFill>
                            <a:srgbClr val="0000FF"/>
                          </a:solidFill>
                          <a:latin typeface="+mn-ea"/>
                          <a:ea typeface="+mn-ea"/>
                        </a:rPr>
                        <a:t>安全最優先の原則</a:t>
                      </a:r>
                    </a:p>
                    <a:p>
                      <a:pPr marL="360000" indent="0" algn="just" eaLnBrk="1" hangingPunct="1">
                        <a:lnSpc>
                          <a:spcPct val="110000"/>
                        </a:lnSpc>
                        <a:defRPr/>
                      </a:pPr>
                      <a:r>
                        <a:rPr lang="ja-JP" altLang="en-US" sz="1800" b="1" dirty="0">
                          <a:latin typeface="+mn-ea"/>
                          <a:ea typeface="+mn-ea"/>
                        </a:rPr>
                        <a:t>②　</a:t>
                      </a:r>
                      <a:r>
                        <a:rPr lang="ja-JP" altLang="en-US" sz="1800" b="1" u="sng" dirty="0">
                          <a:solidFill>
                            <a:srgbClr val="0000FF"/>
                          </a:solidFill>
                          <a:latin typeface="+mn-ea"/>
                          <a:ea typeface="+mn-ea"/>
                        </a:rPr>
                        <a:t>関係法令等の遵守</a:t>
                      </a:r>
                    </a:p>
                    <a:p>
                      <a:pPr marL="360000" indent="0" algn="just" eaLnBrk="1" hangingPunct="1">
                        <a:lnSpc>
                          <a:spcPct val="110000"/>
                        </a:lnSpc>
                        <a:defRPr/>
                      </a:pPr>
                      <a:r>
                        <a:rPr lang="ja-JP" altLang="en-US" sz="1800" b="1" dirty="0">
                          <a:latin typeface="+mn-ea"/>
                          <a:ea typeface="+mn-ea"/>
                        </a:rPr>
                        <a:t>③　</a:t>
                      </a:r>
                      <a:r>
                        <a:rPr lang="ja-JP" altLang="en-US" sz="1800" b="1" u="sng" dirty="0">
                          <a:solidFill>
                            <a:srgbClr val="0000FF"/>
                          </a:solidFill>
                          <a:latin typeface="+mn-ea"/>
                          <a:ea typeface="+mn-ea"/>
                        </a:rPr>
                        <a:t>安全管理体制の継続的改善等の実施</a:t>
                      </a:r>
                    </a:p>
                    <a:p>
                      <a:pPr marL="360000" indent="0" algn="just" eaLnBrk="1" hangingPunct="1">
                        <a:lnSpc>
                          <a:spcPct val="110000"/>
                        </a:lnSpc>
                        <a:defRPr/>
                      </a:pPr>
                      <a:r>
                        <a:rPr kumimoji="1" lang="ja-JP" altLang="ja-JP" sz="1800" b="1" dirty="0">
                          <a:solidFill>
                            <a:srgbClr val="000000"/>
                          </a:solidFill>
                          <a:effectLst/>
                          <a:ea typeface="ＭＳ Ｐゴシック" panose="020B0600070205080204" pitchFamily="50" charset="-128"/>
                          <a:cs typeface="+mn-cs"/>
                        </a:rPr>
                        <a:t>★なお、</a:t>
                      </a:r>
                      <a:r>
                        <a:rPr kumimoji="1" lang="ja-JP" altLang="ja-JP" sz="1800" b="1" u="sng" dirty="0">
                          <a:solidFill>
                            <a:srgbClr val="0000FF"/>
                          </a:solidFill>
                          <a:effectLst/>
                          <a:ea typeface="ＭＳ Ｐゴシック" panose="020B0600070205080204" pitchFamily="50" charset="-128"/>
                          <a:cs typeface="+mn-cs"/>
                        </a:rPr>
                        <a:t>事故、自然災害等が発生した際の行動理念として人命最優先の原則の趣旨を安全方針、又は事故、自然災害等への対応に係る社内規則・ルール等に盛り込む</a:t>
                      </a:r>
                      <a:r>
                        <a:rPr kumimoji="1" lang="ja-JP" altLang="ja-JP" sz="1800" b="1" dirty="0">
                          <a:solidFill>
                            <a:srgbClr val="000000"/>
                          </a:solidFill>
                          <a:effectLst/>
                          <a:ea typeface="ＭＳ Ｐゴシック" panose="020B0600070205080204" pitchFamily="50" charset="-128"/>
                          <a:cs typeface="+mn-cs"/>
                        </a:rPr>
                        <a:t>ものとする。★</a:t>
                      </a:r>
                      <a:endParaRPr lang="ja-JP" altLang="en-US" sz="1800" b="1" dirty="0">
                        <a:solidFill>
                          <a:srgbClr val="0000FF"/>
                        </a:solidFill>
                        <a:latin typeface="+mn-ea"/>
                        <a:ea typeface="+mn-ea"/>
                      </a:endParaRPr>
                    </a:p>
                    <a:p>
                      <a:pPr marL="360000" indent="0" algn="just" eaLnBrk="1" hangingPunct="1">
                        <a:lnSpc>
                          <a:spcPct val="110000"/>
                        </a:lnSpc>
                        <a:defRPr/>
                      </a:pPr>
                      <a:r>
                        <a:rPr lang="ja-JP" altLang="en-US" sz="1800" b="1" dirty="0">
                          <a:latin typeface="+mn-ea"/>
                          <a:ea typeface="+mn-ea"/>
                        </a:rPr>
                        <a:t>　また、</a:t>
                      </a:r>
                      <a:r>
                        <a:rPr lang="ja-JP" altLang="en-US" sz="1800" b="1" dirty="0">
                          <a:solidFill>
                            <a:srgbClr val="0000FF"/>
                          </a:solidFill>
                          <a:latin typeface="+mn-ea"/>
                          <a:ea typeface="+mn-ea"/>
                        </a:rPr>
                        <a:t>社員・職員等にその内容を理解させ、実践することができるよう、できるだけ簡明な内容とする。</a:t>
                      </a:r>
                    </a:p>
                    <a:p>
                      <a:pPr marL="360000" indent="0" algn="just" eaLnBrk="1" hangingPunct="1">
                        <a:lnSpc>
                          <a:spcPct val="110000"/>
                        </a:lnSpc>
                        <a:defRPr/>
                      </a:pPr>
                      <a:endParaRPr lang="en-US" altLang="ja-JP" sz="900" b="1" u="sng" dirty="0">
                        <a:solidFill>
                          <a:srgbClr val="0000FF"/>
                        </a:solidFill>
                        <a:latin typeface="+mn-ea"/>
                        <a:ea typeface="+mn-ea"/>
                      </a:endParaRPr>
                    </a:p>
                    <a:p>
                      <a:pPr marL="360000" indent="-355600" algn="just" eaLnBrk="1" hangingPunct="1">
                        <a:lnSpc>
                          <a:spcPct val="110000"/>
                        </a:lnSpc>
                        <a:defRPr/>
                      </a:pPr>
                      <a:r>
                        <a:rPr lang="ja-JP" altLang="en-US" sz="1800" b="1" dirty="0">
                          <a:latin typeface="+mn-ea"/>
                          <a:ea typeface="+mn-ea"/>
                        </a:rPr>
                        <a:t>３）経営トップをはじめ経営管理部門は、安全方針の意義、内容等を、深く自覚するとともに、各要員に安全方針の内容を理解させ、その実践を促すため、経営トップの率先垂範により、あらゆる機会を捉え、</a:t>
                      </a:r>
                      <a:r>
                        <a:rPr lang="ja-JP" altLang="en-US" sz="1800" b="1" u="sng" dirty="0">
                          <a:solidFill>
                            <a:srgbClr val="0000FF"/>
                          </a:solidFill>
                          <a:latin typeface="+mn-ea"/>
                          <a:ea typeface="+mn-ea"/>
                        </a:rPr>
                        <a:t>周知を効果的に行う。</a:t>
                      </a:r>
                    </a:p>
                    <a:p>
                      <a:pPr marL="360000" indent="-355600" algn="just" eaLnBrk="1" hangingPunct="1">
                        <a:lnSpc>
                          <a:spcPct val="110000"/>
                        </a:lnSpc>
                        <a:defRPr/>
                      </a:pPr>
                      <a:endParaRPr lang="ja-JP" altLang="en-US" sz="900" b="1" dirty="0">
                        <a:latin typeface="+mn-ea"/>
                        <a:ea typeface="+mn-ea"/>
                      </a:endParaRPr>
                    </a:p>
                    <a:p>
                      <a:pPr marL="360000" indent="-355600" algn="just" eaLnBrk="1" hangingPunct="1">
                        <a:lnSpc>
                          <a:spcPct val="110000"/>
                        </a:lnSpc>
                        <a:defRPr/>
                      </a:pPr>
                      <a:r>
                        <a:rPr lang="ja-JP" altLang="en-US" sz="1800" b="1" dirty="0">
                          <a:latin typeface="+mn-ea"/>
                          <a:ea typeface="+mn-ea"/>
                        </a:rPr>
                        <a:t>４）事業者は、安全方針に関する</a:t>
                      </a:r>
                      <a:r>
                        <a:rPr lang="ja-JP" altLang="en-US" sz="1800" b="1" u="sng" dirty="0">
                          <a:solidFill>
                            <a:srgbClr val="FF0000"/>
                          </a:solidFill>
                          <a:latin typeface="+mn-ea"/>
                          <a:ea typeface="+mn-ea"/>
                        </a:rPr>
                        <a:t>各要員の理解度及び浸透度を定期的に把握</a:t>
                      </a:r>
                      <a:r>
                        <a:rPr lang="ja-JP" altLang="en-US" sz="1800" b="1" dirty="0">
                          <a:latin typeface="+mn-ea"/>
                          <a:ea typeface="+mn-ea"/>
                        </a:rPr>
                        <a:t>する。</a:t>
                      </a:r>
                    </a:p>
                    <a:p>
                      <a:pPr marL="360000" indent="-355600" algn="just" eaLnBrk="1" hangingPunct="1">
                        <a:lnSpc>
                          <a:spcPct val="110000"/>
                        </a:lnSpc>
                        <a:defRPr/>
                      </a:pPr>
                      <a:endParaRPr lang="en-US" altLang="ja-JP" sz="900" b="1" dirty="0">
                        <a:latin typeface="+mn-ea"/>
                        <a:ea typeface="+mn-ea"/>
                      </a:endParaRPr>
                    </a:p>
                    <a:p>
                      <a:pPr marL="360000" indent="-355600" algn="just" eaLnBrk="1" hangingPunct="1">
                        <a:lnSpc>
                          <a:spcPct val="110000"/>
                        </a:lnSpc>
                        <a:defRPr/>
                      </a:pPr>
                      <a:r>
                        <a:rPr lang="ja-JP" altLang="en-US" sz="1800" b="1" dirty="0">
                          <a:latin typeface="+mn-ea"/>
                          <a:ea typeface="+mn-ea"/>
                        </a:rPr>
                        <a:t>５）経営トップは、安全方針について、４）の結果を踏まえ、</a:t>
                      </a:r>
                      <a:r>
                        <a:rPr lang="ja-JP" altLang="en-US" sz="1800" b="1" u="sng" dirty="0">
                          <a:solidFill>
                            <a:srgbClr val="0000FF"/>
                          </a:solidFill>
                          <a:latin typeface="+mn-ea"/>
                          <a:ea typeface="+mn-ea"/>
                        </a:rPr>
                        <a:t>必要に応じて、見直し</a:t>
                      </a:r>
                      <a:r>
                        <a:rPr lang="ja-JP" altLang="en-US" sz="1800" b="1" dirty="0">
                          <a:latin typeface="+mn-ea"/>
                          <a:ea typeface="+mn-ea"/>
                        </a:rPr>
                        <a:t>（現行の安全方針の変更の必要性の有無及び周知方法の見直しを含む。）を行う。</a:t>
                      </a:r>
                      <a:endParaRPr lang="ja-JP" altLang="en-US" sz="1800" b="1" dirty="0">
                        <a:effectLst>
                          <a:outerShdw blurRad="38100" dist="38100" dir="2700000" algn="tl">
                            <a:srgbClr val="C0C0C0"/>
                          </a:outerShdw>
                        </a:effectLst>
                        <a:latin typeface="+mn-ea"/>
                        <a:ea typeface="+mn-ea"/>
                      </a:endParaRPr>
                    </a:p>
                  </a:txBody>
                  <a:tcPr>
                    <a:noFill/>
                  </a:tcPr>
                </a:tc>
                <a:extLst>
                  <a:ext uri="{0D108BD9-81ED-4DB2-BD59-A6C34878D82A}">
                    <a16:rowId xmlns:a16="http://schemas.microsoft.com/office/drawing/2014/main" val="850733045"/>
                  </a:ext>
                </a:extLst>
              </a:tr>
            </a:tbl>
          </a:graphicData>
        </a:graphic>
      </p:graphicFrame>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33</a:t>
            </a:fld>
            <a:endParaRPr lang="en-US" altLang="ja-JP"/>
          </a:p>
        </p:txBody>
      </p:sp>
    </p:spTree>
    <p:extLst>
      <p:ext uri="{BB962C8B-B14F-4D97-AF65-F5344CB8AC3E}">
        <p14:creationId xmlns:p14="http://schemas.microsoft.com/office/powerpoint/2010/main" val="27959309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 （２）安全方針　取組み事例</a:t>
            </a:r>
          </a:p>
        </p:txBody>
      </p:sp>
      <p:sp>
        <p:nvSpPr>
          <p:cNvPr id="15364" name="テキスト ボックス 6"/>
          <p:cNvSpPr txBox="1">
            <a:spLocks noChangeArrowheads="1"/>
          </p:cNvSpPr>
          <p:nvPr/>
        </p:nvSpPr>
        <p:spPr bwMode="auto">
          <a:xfrm>
            <a:off x="164307" y="764704"/>
            <a:ext cx="9541221" cy="5480218"/>
          </a:xfrm>
          <a:prstGeom prst="rect">
            <a:avLst/>
          </a:prstGeom>
          <a:solidFill>
            <a:srgbClr val="FFC000">
              <a:alpha val="35000"/>
            </a:srgbClr>
          </a:solidFill>
          <a:ln>
            <a:noFill/>
          </a:ln>
        </p:spPr>
        <p:txBody>
          <a:bodyPr wrap="square" rIns="0">
            <a:spAutoFit/>
          </a:bodyPr>
          <a:lstStyle>
            <a:lvl1pPr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algn="just" eaLnBrk="1" hangingPunct="1">
              <a:lnSpc>
                <a:spcPct val="110000"/>
              </a:lnSpc>
              <a:defRPr/>
            </a:pPr>
            <a:r>
              <a:rPr lang="ja-JP" altLang="en-US" sz="2000" b="1" dirty="0">
                <a:latin typeface="Arial" charset="0"/>
              </a:rPr>
              <a:t>１．安全方針周知の事例：</a:t>
            </a:r>
            <a:endParaRPr lang="en-US" altLang="ja-JP" sz="2000" b="1" dirty="0">
              <a:latin typeface="Arial" charset="0"/>
            </a:endParaRPr>
          </a:p>
          <a:p>
            <a:pPr marL="720000" indent="-342900" algn="just" eaLnBrk="1" hangingPunct="1">
              <a:lnSpc>
                <a:spcPct val="110000"/>
              </a:lnSpc>
              <a:buFont typeface="+mj-ea"/>
              <a:buAutoNum type="circleNumDbPlain"/>
              <a:defRPr/>
            </a:pPr>
            <a:r>
              <a:rPr lang="ja-JP" altLang="en-US" sz="2000" b="1" dirty="0">
                <a:latin typeface="Arial" charset="0"/>
              </a:rPr>
              <a:t>安全方針の各事務所等への掲示</a:t>
            </a:r>
          </a:p>
          <a:p>
            <a:pPr marL="720000" indent="-342900" algn="just" eaLnBrk="1" hangingPunct="1">
              <a:lnSpc>
                <a:spcPct val="110000"/>
              </a:lnSpc>
              <a:buFont typeface="+mj-ea"/>
              <a:buAutoNum type="circleNumDbPlain"/>
              <a:defRPr/>
            </a:pPr>
            <a:r>
              <a:rPr lang="ja-JP" altLang="en-US" sz="2000" b="1" dirty="0">
                <a:latin typeface="Arial" charset="0"/>
              </a:rPr>
              <a:t>安全方針等を記載した社員手帳・携帯カードの社員配付</a:t>
            </a:r>
          </a:p>
          <a:p>
            <a:pPr marL="720000" indent="-342900" algn="just" eaLnBrk="1" hangingPunct="1">
              <a:lnSpc>
                <a:spcPct val="110000"/>
              </a:lnSpc>
              <a:buFont typeface="+mj-ea"/>
              <a:buAutoNum type="circleNumDbPlain"/>
              <a:defRPr/>
            </a:pPr>
            <a:r>
              <a:rPr lang="ja-JP" altLang="en-US" sz="2000" b="1" dirty="0">
                <a:latin typeface="Arial" charset="0"/>
              </a:rPr>
              <a:t>安全方針の社内報や社内イントラへの掲載</a:t>
            </a:r>
          </a:p>
          <a:p>
            <a:pPr marL="720000" indent="-342900" algn="just" eaLnBrk="1" hangingPunct="1">
              <a:lnSpc>
                <a:spcPct val="110000"/>
              </a:lnSpc>
              <a:buFont typeface="+mj-ea"/>
              <a:buAutoNum type="circleNumDbPlain"/>
              <a:defRPr/>
            </a:pPr>
            <a:r>
              <a:rPr lang="ja-JP" altLang="en-US" sz="2000" b="1" dirty="0">
                <a:latin typeface="Arial" charset="0"/>
              </a:rPr>
              <a:t>現場巡回、年始会、入社式等での安全方針等に関する社長訓示</a:t>
            </a:r>
          </a:p>
          <a:p>
            <a:pPr marL="720000" indent="-342900" algn="just" eaLnBrk="1" hangingPunct="1">
              <a:lnSpc>
                <a:spcPct val="110000"/>
              </a:lnSpc>
              <a:buFont typeface="+mj-ea"/>
              <a:buAutoNum type="circleNumDbPlain"/>
              <a:defRPr/>
            </a:pPr>
            <a:r>
              <a:rPr lang="ja-JP" altLang="en-US" sz="2000" b="1" dirty="0">
                <a:solidFill>
                  <a:srgbClr val="0000FF"/>
                </a:solidFill>
                <a:latin typeface="Arial" charset="0"/>
              </a:rPr>
              <a:t>社員面談を活用して周知</a:t>
            </a:r>
          </a:p>
          <a:p>
            <a:pPr marL="720000" indent="-342900" algn="just" eaLnBrk="1" hangingPunct="1">
              <a:lnSpc>
                <a:spcPct val="110000"/>
              </a:lnSpc>
              <a:buFont typeface="+mj-ea"/>
              <a:buAutoNum type="circleNumDbPlain"/>
              <a:defRPr/>
            </a:pPr>
            <a:r>
              <a:rPr lang="ja-JP" altLang="en-US" sz="2000" b="1" dirty="0">
                <a:solidFill>
                  <a:srgbClr val="0000FF"/>
                </a:solidFill>
                <a:latin typeface="Arial" charset="0"/>
              </a:rPr>
              <a:t>社内教育での安全方針に関する周知・指導</a:t>
            </a:r>
            <a:r>
              <a:rPr lang="ja-JP" altLang="en-US" sz="2000" b="1" dirty="0">
                <a:latin typeface="Arial" charset="0"/>
              </a:rPr>
              <a:t>　　など</a:t>
            </a:r>
            <a:endParaRPr lang="en-US" altLang="ja-JP" sz="2000" b="1" dirty="0">
              <a:latin typeface="Arial" charset="0"/>
            </a:endParaRPr>
          </a:p>
          <a:p>
            <a:pPr algn="just" eaLnBrk="1" hangingPunct="1">
              <a:lnSpc>
                <a:spcPct val="110000"/>
              </a:lnSpc>
              <a:defRPr/>
            </a:pPr>
            <a:endParaRPr lang="en-US" altLang="ja-JP" sz="2000" b="1" dirty="0">
              <a:latin typeface="Arial" charset="0"/>
            </a:endParaRPr>
          </a:p>
          <a:p>
            <a:pPr algn="just" eaLnBrk="1" hangingPunct="1">
              <a:lnSpc>
                <a:spcPct val="110000"/>
              </a:lnSpc>
              <a:defRPr/>
            </a:pPr>
            <a:r>
              <a:rPr lang="ja-JP" altLang="en-US" sz="2000" b="1" dirty="0">
                <a:latin typeface="Arial" charset="0"/>
              </a:rPr>
              <a:t>２．</a:t>
            </a:r>
            <a:r>
              <a:rPr lang="ja-JP" altLang="en-US" sz="2000" b="1" u="sng" dirty="0">
                <a:solidFill>
                  <a:srgbClr val="0000FF"/>
                </a:solidFill>
                <a:latin typeface="Arial" charset="0"/>
              </a:rPr>
              <a:t>安全方針に対する社員の理解度や実践の状況の把握の事例</a:t>
            </a:r>
            <a:r>
              <a:rPr lang="ja-JP" altLang="en-US" sz="2000" b="1" dirty="0">
                <a:latin typeface="Arial" charset="0"/>
              </a:rPr>
              <a:t>：</a:t>
            </a:r>
            <a:endParaRPr lang="en-US" altLang="ja-JP" sz="2000" b="1" dirty="0">
              <a:latin typeface="Arial" charset="0"/>
            </a:endParaRPr>
          </a:p>
          <a:p>
            <a:pPr marL="720000" indent="-342900" algn="just" eaLnBrk="1" hangingPunct="1">
              <a:lnSpc>
                <a:spcPct val="110000"/>
              </a:lnSpc>
              <a:buFont typeface="+mj-ea"/>
              <a:buAutoNum type="circleNumDbPlain"/>
              <a:defRPr/>
            </a:pPr>
            <a:r>
              <a:rPr lang="ja-JP" altLang="en-US" sz="2000" b="1" u="sng" dirty="0">
                <a:solidFill>
                  <a:srgbClr val="FF0000"/>
                </a:solidFill>
                <a:latin typeface="Arial" charset="0"/>
              </a:rPr>
              <a:t>安全意識アンケート調査・安全文化評価の実施</a:t>
            </a:r>
          </a:p>
          <a:p>
            <a:pPr marL="720000" indent="-342900" algn="just" eaLnBrk="1" hangingPunct="1">
              <a:lnSpc>
                <a:spcPct val="110000"/>
              </a:lnSpc>
              <a:buFont typeface="+mj-ea"/>
              <a:buAutoNum type="circleNumDbPlain"/>
              <a:defRPr/>
            </a:pPr>
            <a:r>
              <a:rPr lang="ja-JP" altLang="en-US" sz="2000" b="1" dirty="0">
                <a:latin typeface="Arial" charset="0"/>
              </a:rPr>
              <a:t>安全教育後の安全方針等に関する理解度試験</a:t>
            </a:r>
          </a:p>
          <a:p>
            <a:pPr marL="720000" indent="-342900" algn="just" eaLnBrk="1" hangingPunct="1">
              <a:lnSpc>
                <a:spcPct val="110000"/>
              </a:lnSpc>
              <a:buFont typeface="+mj-ea"/>
              <a:buAutoNum type="circleNumDbPlain"/>
              <a:defRPr/>
            </a:pPr>
            <a:r>
              <a:rPr lang="ja-JP" altLang="en-US" sz="2000" b="1" u="sng" dirty="0">
                <a:solidFill>
                  <a:srgbClr val="FF0000"/>
                </a:solidFill>
                <a:latin typeface="Arial" charset="0"/>
              </a:rPr>
              <a:t>社員に対する面談調査</a:t>
            </a:r>
            <a:endParaRPr lang="en-US" altLang="ja-JP" sz="2000" b="1" u="sng" dirty="0">
              <a:solidFill>
                <a:srgbClr val="FF0000"/>
              </a:solidFill>
              <a:latin typeface="Arial" charset="0"/>
            </a:endParaRPr>
          </a:p>
          <a:p>
            <a:pPr marL="720000" indent="-342900" algn="just" eaLnBrk="1" hangingPunct="1">
              <a:lnSpc>
                <a:spcPct val="110000"/>
              </a:lnSpc>
              <a:buFont typeface="+mj-ea"/>
              <a:buAutoNum type="circleNumDbPlain"/>
              <a:defRPr/>
            </a:pPr>
            <a:r>
              <a:rPr lang="ja-JP" altLang="en-US" sz="2000" b="1" dirty="0">
                <a:latin typeface="Arial" charset="0"/>
              </a:rPr>
              <a:t>内部監査でのチェック</a:t>
            </a:r>
          </a:p>
          <a:p>
            <a:pPr marL="720000" indent="-342900" algn="just" eaLnBrk="1" hangingPunct="1">
              <a:lnSpc>
                <a:spcPct val="110000"/>
              </a:lnSpc>
              <a:buFont typeface="+mj-ea"/>
              <a:buAutoNum type="circleNumDbPlain"/>
              <a:defRPr/>
            </a:pPr>
            <a:r>
              <a:rPr lang="ja-JP" altLang="en-US" sz="2000" b="1" dirty="0">
                <a:latin typeface="Arial" charset="0"/>
              </a:rPr>
              <a:t>小集団グループ活動による活動結果安全報告会</a:t>
            </a:r>
          </a:p>
          <a:p>
            <a:pPr marL="720000" indent="-342900" algn="just" eaLnBrk="1" hangingPunct="1">
              <a:lnSpc>
                <a:spcPct val="110000"/>
              </a:lnSpc>
              <a:buFont typeface="+mj-ea"/>
              <a:buAutoNum type="circleNumDbPlain"/>
              <a:defRPr/>
            </a:pPr>
            <a:r>
              <a:rPr lang="ja-JP" altLang="en-US" sz="2000" b="1" dirty="0">
                <a:latin typeface="Arial" charset="0"/>
              </a:rPr>
              <a:t>現場巡回、添乗指導、路上パトロール時の社員の安全方針に係る実践状況のチェックなど</a:t>
            </a:r>
          </a:p>
        </p:txBody>
      </p:sp>
      <p:pic>
        <p:nvPicPr>
          <p:cNvPr id="2703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34</a:t>
            </a:fld>
            <a:endParaRPr lang="en-US" altLang="ja-JP"/>
          </a:p>
        </p:txBody>
      </p:sp>
    </p:spTree>
    <p:extLst>
      <p:ext uri="{BB962C8B-B14F-4D97-AF65-F5344CB8AC3E}">
        <p14:creationId xmlns:p14="http://schemas.microsoft.com/office/powerpoint/2010/main" val="38321292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6456" y="856668"/>
            <a:ext cx="9777536" cy="5441490"/>
          </a:xfrm>
          <a:prstGeom prst="rect">
            <a:avLst/>
          </a:prstGeom>
        </p:spPr>
        <p:txBody>
          <a:bodyPr wrap="square" lIns="0" tIns="0" rIns="180000" bIns="0">
            <a:spAutoFit/>
          </a:bodyPr>
          <a:lstStyle/>
          <a:p>
            <a:pPr marL="360000">
              <a:lnSpc>
                <a:spcPct val="130000"/>
              </a:lnSpc>
            </a:pPr>
            <a:r>
              <a:rPr lang="ja-JP" altLang="en-US" sz="2000" b="1" dirty="0">
                <a:latin typeface="+mn-ea"/>
                <a:ea typeface="+mn-ea"/>
              </a:rPr>
              <a:t>１．安全方針</a:t>
            </a:r>
            <a:endParaRPr lang="en-US" altLang="ja-JP" sz="2000" b="1" dirty="0">
              <a:latin typeface="+mn-ea"/>
              <a:ea typeface="+mn-ea"/>
            </a:endParaRPr>
          </a:p>
          <a:p>
            <a:pPr marL="540000" algn="just">
              <a:lnSpc>
                <a:spcPct val="130000"/>
              </a:lnSpc>
            </a:pPr>
            <a:r>
              <a:rPr lang="ja-JP" altLang="en-US" sz="2000" dirty="0">
                <a:latin typeface="+mn-ea"/>
                <a:ea typeface="+mn-ea"/>
              </a:rPr>
              <a:t>　運輸事業者に輸送の安全確保に関する基本理念として、「安全方針」を策定することとされている。</a:t>
            </a:r>
          </a:p>
          <a:p>
            <a:pPr marL="360000" algn="just">
              <a:lnSpc>
                <a:spcPct val="130000"/>
              </a:lnSpc>
            </a:pPr>
            <a:endParaRPr lang="en-US" altLang="ja-JP" sz="1600" b="1" dirty="0">
              <a:latin typeface="+mn-ea"/>
              <a:ea typeface="+mn-ea"/>
            </a:endParaRPr>
          </a:p>
          <a:p>
            <a:pPr marL="360000" algn="just">
              <a:lnSpc>
                <a:spcPct val="130000"/>
              </a:lnSpc>
            </a:pPr>
            <a:r>
              <a:rPr lang="ja-JP" altLang="en-US" sz="2000" b="1" dirty="0">
                <a:latin typeface="+mn-ea"/>
                <a:ea typeface="+mn-ea"/>
              </a:rPr>
              <a:t>２．人命最優先の原則の趣旨を規程類へ盛り込み（</a:t>
            </a:r>
            <a:r>
              <a:rPr lang="ja-JP" altLang="en-US" sz="2000" b="1" u="sng" dirty="0">
                <a:solidFill>
                  <a:srgbClr val="FF0000"/>
                </a:solidFill>
                <a:latin typeface="+mn-ea"/>
                <a:ea typeface="+mn-ea"/>
              </a:rPr>
              <a:t>防災の基本方針</a:t>
            </a:r>
            <a:r>
              <a:rPr lang="ja-JP" altLang="en-US" sz="2000" b="1" dirty="0">
                <a:latin typeface="+mn-ea"/>
                <a:ea typeface="+mn-ea"/>
              </a:rPr>
              <a:t>）</a:t>
            </a:r>
          </a:p>
          <a:p>
            <a:pPr marL="540000" algn="just">
              <a:lnSpc>
                <a:spcPct val="130000"/>
              </a:lnSpc>
            </a:pPr>
            <a:r>
              <a:rPr lang="ja-JP" altLang="en-US" sz="2000" dirty="0">
                <a:latin typeface="+mn-ea"/>
                <a:ea typeface="+mn-ea"/>
              </a:rPr>
              <a:t>　事故、自然災害等が発生した際の行動理念として</a:t>
            </a:r>
            <a:r>
              <a:rPr lang="ja-JP" altLang="en-US" sz="2000" b="1" u="sng" dirty="0">
                <a:solidFill>
                  <a:srgbClr val="FF0000"/>
                </a:solidFill>
                <a:latin typeface="+mn-ea"/>
                <a:ea typeface="+mn-ea"/>
              </a:rPr>
              <a:t>人命最優先の原則の趣旨を安全方針、又は事故、自然災害等への対応に係る規程類に盛り込む</a:t>
            </a:r>
            <a:r>
              <a:rPr lang="ja-JP" altLang="en-US" sz="2000" dirty="0">
                <a:latin typeface="+mn-ea"/>
                <a:ea typeface="+mn-ea"/>
              </a:rPr>
              <a:t>ことにより全社的取組を実現。</a:t>
            </a:r>
            <a:endParaRPr lang="en-US" altLang="ja-JP" sz="2000" dirty="0">
              <a:latin typeface="+mn-ea"/>
              <a:ea typeface="+mn-ea"/>
            </a:endParaRPr>
          </a:p>
          <a:p>
            <a:pPr marL="360000" algn="just">
              <a:lnSpc>
                <a:spcPct val="130000"/>
              </a:lnSpc>
            </a:pPr>
            <a:endParaRPr lang="en-US" altLang="ja-JP" sz="1600" b="1" dirty="0">
              <a:latin typeface="+mn-ea"/>
              <a:ea typeface="+mn-ea"/>
              <a:cs typeface="Times New Roman" panose="02020603050405020304" pitchFamily="18" charset="0"/>
            </a:endParaRPr>
          </a:p>
          <a:p>
            <a:pPr marL="360000" algn="just">
              <a:lnSpc>
                <a:spcPct val="130000"/>
              </a:lnSpc>
            </a:pPr>
            <a:r>
              <a:rPr lang="ja-JP" altLang="en-US" sz="2000" b="1" dirty="0">
                <a:latin typeface="+mn-ea"/>
                <a:ea typeface="+mn-ea"/>
                <a:cs typeface="Times New Roman" panose="02020603050405020304" pitchFamily="18" charset="0"/>
              </a:rPr>
              <a:t>３．安全・防災の風土・文化の構築</a:t>
            </a:r>
            <a:endParaRPr lang="en-US" altLang="ja-JP" sz="2000" b="1" dirty="0">
              <a:latin typeface="+mn-ea"/>
              <a:ea typeface="+mn-ea"/>
              <a:cs typeface="Times New Roman" panose="02020603050405020304" pitchFamily="18" charset="0"/>
            </a:endParaRPr>
          </a:p>
          <a:p>
            <a:pPr marL="540000" algn="just">
              <a:lnSpc>
                <a:spcPct val="130000"/>
              </a:lnSpc>
            </a:pPr>
            <a:r>
              <a:rPr lang="ja-JP" altLang="en-US" sz="2000" dirty="0">
                <a:latin typeface="+mn-ea"/>
                <a:ea typeface="+mn-ea"/>
                <a:cs typeface="Times New Roman" panose="02020603050405020304" pitchFamily="18" charset="0"/>
              </a:rPr>
              <a:t>　</a:t>
            </a:r>
            <a:r>
              <a:rPr lang="ja-JP" altLang="ja-JP" sz="2000" dirty="0">
                <a:latin typeface="+mn-ea"/>
                <a:ea typeface="+mn-ea"/>
                <a:cs typeface="Times New Roman" panose="02020603050405020304" pitchFamily="18" charset="0"/>
              </a:rPr>
              <a:t>防災は、輸送の安全確保に不可欠な要素で</a:t>
            </a:r>
            <a:r>
              <a:rPr lang="ja-JP" altLang="en-US" sz="2000" dirty="0">
                <a:latin typeface="+mn-ea"/>
                <a:ea typeface="+mn-ea"/>
                <a:cs typeface="Times New Roman" panose="02020603050405020304" pitchFamily="18" charset="0"/>
              </a:rPr>
              <a:t>ある</a:t>
            </a:r>
            <a:r>
              <a:rPr lang="ja-JP" altLang="ja-JP" sz="2000" dirty="0">
                <a:latin typeface="+mn-ea"/>
                <a:ea typeface="+mn-ea"/>
                <a:cs typeface="Times New Roman" panose="02020603050405020304" pitchFamily="18" charset="0"/>
              </a:rPr>
              <a:t>が、いざというとき大切なのは、</a:t>
            </a:r>
            <a:r>
              <a:rPr lang="ja-JP" altLang="ja-JP" sz="2000" b="1" u="sng" dirty="0">
                <a:solidFill>
                  <a:srgbClr val="FF0000"/>
                </a:solidFill>
                <a:latin typeface="+mn-ea"/>
                <a:ea typeface="+mn-ea"/>
                <a:cs typeface="Times New Roman" panose="02020603050405020304" pitchFamily="18" charset="0"/>
              </a:rPr>
              <a:t>頭と体が直ちに反応するよう、必要な対応を社員</a:t>
            </a:r>
            <a:r>
              <a:rPr lang="ja-JP" altLang="en-US" sz="2000" b="1" u="sng" dirty="0">
                <a:solidFill>
                  <a:srgbClr val="FF0000"/>
                </a:solidFill>
                <a:latin typeface="+mn-ea"/>
                <a:ea typeface="+mn-ea"/>
                <a:cs typeface="Times New Roman" panose="02020603050405020304" pitchFamily="18" charset="0"/>
              </a:rPr>
              <a:t>・職員</a:t>
            </a:r>
            <a:r>
              <a:rPr lang="ja-JP" altLang="ja-JP" sz="2000" b="1" u="sng" dirty="0">
                <a:solidFill>
                  <a:srgbClr val="FF0000"/>
                </a:solidFill>
                <a:latin typeface="+mn-ea"/>
                <a:ea typeface="+mn-ea"/>
                <a:cs typeface="Times New Roman" panose="02020603050405020304" pitchFamily="18" charset="0"/>
              </a:rPr>
              <a:t>が各自で身につけておくこと</a:t>
            </a:r>
            <a:r>
              <a:rPr lang="ja-JP" altLang="ja-JP" sz="2000" dirty="0">
                <a:latin typeface="+mn-ea"/>
                <a:ea typeface="+mn-ea"/>
                <a:cs typeface="Times New Roman" panose="02020603050405020304" pitchFamily="18" charset="0"/>
              </a:rPr>
              <a:t>。</a:t>
            </a:r>
            <a:endParaRPr lang="ja-JP" altLang="en-US" sz="2000" dirty="0">
              <a:latin typeface="+mn-ea"/>
              <a:ea typeface="+mn-ea"/>
              <a:cs typeface="Times New Roman" panose="02020603050405020304" pitchFamily="18" charset="0"/>
            </a:endParaRPr>
          </a:p>
          <a:p>
            <a:pPr marL="540000" algn="just">
              <a:lnSpc>
                <a:spcPct val="130000"/>
              </a:lnSpc>
            </a:pPr>
            <a:r>
              <a:rPr lang="ja-JP" altLang="en-US" sz="2000" dirty="0">
                <a:latin typeface="+mn-ea"/>
                <a:ea typeface="+mn-ea"/>
                <a:cs typeface="Times New Roman" panose="02020603050405020304" pitchFamily="18" charset="0"/>
              </a:rPr>
              <a:t>　</a:t>
            </a:r>
            <a:r>
              <a:rPr lang="ja-JP" altLang="ja-JP" sz="2000" dirty="0">
                <a:latin typeface="+mn-ea"/>
                <a:ea typeface="+mn-ea"/>
                <a:cs typeface="Times New Roman" panose="02020603050405020304" pitchFamily="18" charset="0"/>
              </a:rPr>
              <a:t>そのためには、経営トップが、</a:t>
            </a:r>
            <a:r>
              <a:rPr lang="ja-JP" altLang="ja-JP" sz="2000" b="1" u="sng" dirty="0">
                <a:solidFill>
                  <a:srgbClr val="0000CC"/>
                </a:solidFill>
                <a:latin typeface="+mn-ea"/>
                <a:ea typeface="+mn-ea"/>
                <a:cs typeface="Times New Roman" panose="02020603050405020304" pitchFamily="18" charset="0"/>
              </a:rPr>
              <a:t>事業者の意思及び方向性を企業内に明確に示して、社員</a:t>
            </a:r>
            <a:r>
              <a:rPr lang="ja-JP" altLang="en-US" sz="2000" b="1" u="sng" dirty="0">
                <a:solidFill>
                  <a:srgbClr val="0000CC"/>
                </a:solidFill>
                <a:latin typeface="+mn-ea"/>
                <a:ea typeface="+mn-ea"/>
                <a:cs typeface="Times New Roman" panose="02020603050405020304" pitchFamily="18" charset="0"/>
              </a:rPr>
              <a:t>・職員</a:t>
            </a:r>
            <a:r>
              <a:rPr lang="ja-JP" altLang="ja-JP" sz="2000" b="1" u="sng" dirty="0">
                <a:solidFill>
                  <a:srgbClr val="0000CC"/>
                </a:solidFill>
                <a:latin typeface="+mn-ea"/>
                <a:ea typeface="+mn-ea"/>
                <a:cs typeface="Times New Roman" panose="02020603050405020304" pitchFamily="18" charset="0"/>
              </a:rPr>
              <a:t>に内容を十分理解させ</a:t>
            </a:r>
            <a:r>
              <a:rPr lang="ja-JP" altLang="ja-JP" sz="2000" dirty="0">
                <a:latin typeface="+mn-ea"/>
                <a:ea typeface="+mn-ea"/>
                <a:cs typeface="Times New Roman" panose="02020603050405020304" pitchFamily="18" charset="0"/>
              </a:rPr>
              <a:t>、事業者の</a:t>
            </a:r>
            <a:r>
              <a:rPr lang="ja-JP" altLang="ja-JP" sz="2000" b="1" u="sng" dirty="0">
                <a:solidFill>
                  <a:srgbClr val="FF0000"/>
                </a:solidFill>
                <a:latin typeface="+mn-ea"/>
                <a:ea typeface="+mn-ea"/>
                <a:cs typeface="Times New Roman" panose="02020603050405020304" pitchFamily="18" charset="0"/>
              </a:rPr>
              <a:t>風土・文化</a:t>
            </a:r>
            <a:r>
              <a:rPr lang="ja-JP" altLang="en-US" sz="2000" b="1" u="sng" dirty="0">
                <a:solidFill>
                  <a:srgbClr val="FF0000"/>
                </a:solidFill>
                <a:latin typeface="+mn-ea"/>
                <a:ea typeface="+mn-ea"/>
                <a:cs typeface="Times New Roman" panose="02020603050405020304" pitchFamily="18" charset="0"/>
              </a:rPr>
              <a:t>として定着</a:t>
            </a:r>
            <a:r>
              <a:rPr lang="ja-JP" altLang="en-US" sz="2000" dirty="0">
                <a:latin typeface="+mn-ea"/>
                <a:ea typeface="+mn-ea"/>
                <a:cs typeface="Times New Roman" panose="02020603050405020304" pitchFamily="18" charset="0"/>
              </a:rPr>
              <a:t>させることを期待</a:t>
            </a:r>
            <a:r>
              <a:rPr lang="ja-JP" altLang="ja-JP" sz="2000" dirty="0">
                <a:latin typeface="+mn-ea"/>
                <a:ea typeface="+mn-ea"/>
                <a:cs typeface="Times New Roman" panose="02020603050405020304" pitchFamily="18" charset="0"/>
              </a:rPr>
              <a:t>。</a:t>
            </a:r>
            <a:endParaRPr lang="en-US" altLang="ja-JP" sz="2000" dirty="0">
              <a:latin typeface="+mn-ea"/>
              <a:ea typeface="+mn-ea"/>
              <a:cs typeface="Times New Roman" panose="02020603050405020304" pitchFamily="18" charset="0"/>
            </a:endParaRPr>
          </a:p>
        </p:txBody>
      </p:sp>
      <p:sp>
        <p:nvSpPr>
          <p:cNvPr id="8" name="タイトル 1">
            <a:extLst>
              <a:ext uri="{FF2B5EF4-FFF2-40B4-BE49-F238E27FC236}">
                <a16:creationId xmlns:a16="http://schemas.microsoft.com/office/drawing/2014/main" id="{7CD407E8-66F2-419F-A980-3D03BC35C97F}"/>
              </a:ext>
            </a:extLst>
          </p:cNvPr>
          <p:cNvSpPr txBox="1">
            <a:spLocks/>
          </p:cNvSpPr>
          <p:nvPr/>
        </p:nvSpPr>
        <p:spPr bwMode="auto">
          <a:xfrm>
            <a:off x="98004" y="189415"/>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ja-JP" altLang="en-US" sz="2400" dirty="0">
                <a:solidFill>
                  <a:schemeClr val="tx1"/>
                </a:solidFill>
                <a:latin typeface="+mn-ea"/>
                <a:ea typeface="+mn-ea"/>
              </a:rPr>
              <a:t>　　　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２</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安全方針</a:t>
            </a:r>
            <a:r>
              <a:rPr lang="ja-JP" altLang="en-US" sz="2400" dirty="0">
                <a:solidFill>
                  <a:schemeClr val="tx1"/>
                </a:solidFill>
                <a:latin typeface="+mn-ea"/>
                <a:ea typeface="+mn-ea"/>
              </a:rPr>
              <a:t>　　防災の基本方針（</a:t>
            </a:r>
            <a:r>
              <a:rPr lang="en-US" altLang="ja-JP" sz="2400" dirty="0">
                <a:solidFill>
                  <a:schemeClr val="tx1"/>
                </a:solidFill>
                <a:latin typeface="+mj-lt"/>
                <a:ea typeface="+mn-ea"/>
              </a:rPr>
              <a:t>1/2</a:t>
            </a:r>
            <a:r>
              <a:rPr lang="ja-JP" altLang="en-US" sz="2400" dirty="0">
                <a:solidFill>
                  <a:schemeClr val="tx1"/>
                </a:solidFill>
                <a:latin typeface="+mn-ea"/>
                <a:ea typeface="+mn-ea"/>
              </a:rPr>
              <a:t>）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a:t>
            </a: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35</a:t>
            </a:fld>
            <a:endParaRPr lang="en-US" altLang="ja-JP"/>
          </a:p>
        </p:txBody>
      </p:sp>
    </p:spTree>
    <p:extLst>
      <p:ext uri="{BB962C8B-B14F-4D97-AF65-F5344CB8AC3E}">
        <p14:creationId xmlns:p14="http://schemas.microsoft.com/office/powerpoint/2010/main" val="128916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499BA0D-3B51-4F34-8B56-867C5616FCF5}"/>
              </a:ext>
            </a:extLst>
          </p:cNvPr>
          <p:cNvSpPr/>
          <p:nvPr/>
        </p:nvSpPr>
        <p:spPr>
          <a:xfrm>
            <a:off x="1723259" y="3933056"/>
            <a:ext cx="3528392" cy="1944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t>安全方針</a:t>
            </a:r>
            <a:endParaRPr lang="en-US" altLang="ja-JP" sz="2400" b="1" dirty="0"/>
          </a:p>
          <a:p>
            <a:pPr algn="ctr"/>
            <a:endParaRPr lang="en-US" altLang="ja-JP" sz="2400" b="1" dirty="0"/>
          </a:p>
          <a:p>
            <a:pPr algn="ctr"/>
            <a:endParaRPr kumimoji="1" lang="ja-JP" altLang="en-US" b="1" dirty="0"/>
          </a:p>
        </p:txBody>
      </p:sp>
      <p:sp>
        <p:nvSpPr>
          <p:cNvPr id="14" name="テキスト ボックス 13">
            <a:extLst>
              <a:ext uri="{FF2B5EF4-FFF2-40B4-BE49-F238E27FC236}">
                <a16:creationId xmlns:a16="http://schemas.microsoft.com/office/drawing/2014/main" id="{3AABA045-5C6A-4BBE-98AD-451BF9276642}"/>
              </a:ext>
            </a:extLst>
          </p:cNvPr>
          <p:cNvSpPr txBox="1"/>
          <p:nvPr/>
        </p:nvSpPr>
        <p:spPr>
          <a:xfrm>
            <a:off x="1893424" y="4428399"/>
            <a:ext cx="415498" cy="369332"/>
          </a:xfrm>
          <a:prstGeom prst="rect">
            <a:avLst/>
          </a:prstGeom>
          <a:noFill/>
        </p:spPr>
        <p:txBody>
          <a:bodyPr wrap="none" rtlCol="0">
            <a:spAutoFit/>
          </a:bodyPr>
          <a:lstStyle/>
          <a:p>
            <a:r>
              <a:rPr kumimoji="1" lang="ja-JP" altLang="en-US" dirty="0">
                <a:latin typeface="+mn-ea"/>
                <a:ea typeface="+mn-ea"/>
              </a:rPr>
              <a:t>●</a:t>
            </a:r>
          </a:p>
        </p:txBody>
      </p:sp>
      <p:cxnSp>
        <p:nvCxnSpPr>
          <p:cNvPr id="15" name="直線コネクタ 14">
            <a:extLst>
              <a:ext uri="{FF2B5EF4-FFF2-40B4-BE49-F238E27FC236}">
                <a16:creationId xmlns:a16="http://schemas.microsoft.com/office/drawing/2014/main" id="{3AFAD441-A6DF-4F32-BA97-0A79433C292A}"/>
              </a:ext>
            </a:extLst>
          </p:cNvPr>
          <p:cNvCxnSpPr>
            <a:cxnSpLocks/>
          </p:cNvCxnSpPr>
          <p:nvPr/>
        </p:nvCxnSpPr>
        <p:spPr>
          <a:xfrm>
            <a:off x="2417000" y="4572415"/>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86F36212-87AE-48C5-9DFA-3B3F5466AE3A}"/>
              </a:ext>
            </a:extLst>
          </p:cNvPr>
          <p:cNvSpPr txBox="1"/>
          <p:nvPr/>
        </p:nvSpPr>
        <p:spPr>
          <a:xfrm>
            <a:off x="1893424" y="4851155"/>
            <a:ext cx="415498" cy="369332"/>
          </a:xfrm>
          <a:prstGeom prst="rect">
            <a:avLst/>
          </a:prstGeom>
          <a:noFill/>
        </p:spPr>
        <p:txBody>
          <a:bodyPr wrap="none" rtlCol="0">
            <a:spAutoFit/>
          </a:bodyPr>
          <a:lstStyle/>
          <a:p>
            <a:r>
              <a:rPr kumimoji="1" lang="ja-JP" altLang="en-US" dirty="0">
                <a:latin typeface="+mn-ea"/>
                <a:ea typeface="+mn-ea"/>
              </a:rPr>
              <a:t>●</a:t>
            </a:r>
          </a:p>
        </p:txBody>
      </p:sp>
      <p:cxnSp>
        <p:nvCxnSpPr>
          <p:cNvPr id="17" name="直線コネクタ 16">
            <a:extLst>
              <a:ext uri="{FF2B5EF4-FFF2-40B4-BE49-F238E27FC236}">
                <a16:creationId xmlns:a16="http://schemas.microsoft.com/office/drawing/2014/main" id="{A3200DD0-6EC7-4D6E-9B23-BC23DD97BCB1}"/>
              </a:ext>
            </a:extLst>
          </p:cNvPr>
          <p:cNvCxnSpPr>
            <a:cxnSpLocks/>
          </p:cNvCxnSpPr>
          <p:nvPr/>
        </p:nvCxnSpPr>
        <p:spPr>
          <a:xfrm>
            <a:off x="2400450" y="4995171"/>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52FB8FDD-2196-451C-BC7A-17B5B29E67BC}"/>
              </a:ext>
            </a:extLst>
          </p:cNvPr>
          <p:cNvSpPr txBox="1"/>
          <p:nvPr/>
        </p:nvSpPr>
        <p:spPr>
          <a:xfrm>
            <a:off x="1893424" y="5283203"/>
            <a:ext cx="415498" cy="369332"/>
          </a:xfrm>
          <a:prstGeom prst="rect">
            <a:avLst/>
          </a:prstGeom>
          <a:noFill/>
        </p:spPr>
        <p:txBody>
          <a:bodyPr wrap="none" rtlCol="0">
            <a:spAutoFit/>
          </a:bodyPr>
          <a:lstStyle/>
          <a:p>
            <a:r>
              <a:rPr kumimoji="1" lang="ja-JP" altLang="en-US" dirty="0">
                <a:latin typeface="+mn-ea"/>
                <a:ea typeface="+mn-ea"/>
              </a:rPr>
              <a:t>●</a:t>
            </a:r>
          </a:p>
        </p:txBody>
      </p:sp>
      <p:sp>
        <p:nvSpPr>
          <p:cNvPr id="2" name="テキスト ボックス 1">
            <a:extLst>
              <a:ext uri="{FF2B5EF4-FFF2-40B4-BE49-F238E27FC236}">
                <a16:creationId xmlns:a16="http://schemas.microsoft.com/office/drawing/2014/main" id="{AA9467A1-20F8-4566-8B44-2511925EF85C}"/>
              </a:ext>
            </a:extLst>
          </p:cNvPr>
          <p:cNvSpPr txBox="1"/>
          <p:nvPr/>
        </p:nvSpPr>
        <p:spPr>
          <a:xfrm>
            <a:off x="497476" y="1016746"/>
            <a:ext cx="856325" cy="400110"/>
          </a:xfrm>
          <a:prstGeom prst="rect">
            <a:avLst/>
          </a:prstGeom>
          <a:noFill/>
        </p:spPr>
        <p:txBody>
          <a:bodyPr wrap="none" rtlCol="0">
            <a:spAutoFit/>
          </a:bodyPr>
          <a:lstStyle/>
          <a:p>
            <a:r>
              <a:rPr lang="ja-JP" altLang="en-US" sz="2000" b="1" dirty="0">
                <a:latin typeface="+mn-ea"/>
                <a:ea typeface="+mn-ea"/>
              </a:rPr>
              <a:t>その１</a:t>
            </a:r>
          </a:p>
        </p:txBody>
      </p:sp>
      <p:sp>
        <p:nvSpPr>
          <p:cNvPr id="3" name="テキスト ボックス 2">
            <a:extLst>
              <a:ext uri="{FF2B5EF4-FFF2-40B4-BE49-F238E27FC236}">
                <a16:creationId xmlns:a16="http://schemas.microsoft.com/office/drawing/2014/main" id="{8BB730C7-D497-45E1-A6A9-9B6FB1B3C52B}"/>
              </a:ext>
            </a:extLst>
          </p:cNvPr>
          <p:cNvSpPr txBox="1"/>
          <p:nvPr/>
        </p:nvSpPr>
        <p:spPr>
          <a:xfrm>
            <a:off x="511035" y="3964994"/>
            <a:ext cx="856325" cy="400110"/>
          </a:xfrm>
          <a:prstGeom prst="rect">
            <a:avLst/>
          </a:prstGeom>
          <a:noFill/>
        </p:spPr>
        <p:txBody>
          <a:bodyPr wrap="none" rtlCol="0">
            <a:spAutoFit/>
          </a:bodyPr>
          <a:lstStyle/>
          <a:p>
            <a:r>
              <a:rPr lang="ja-JP" altLang="en-US" sz="2000" b="1" dirty="0">
                <a:latin typeface="+mn-ea"/>
                <a:ea typeface="+mn-ea"/>
              </a:rPr>
              <a:t>その２</a:t>
            </a:r>
          </a:p>
        </p:txBody>
      </p:sp>
      <p:sp>
        <p:nvSpPr>
          <p:cNvPr id="22" name="正方形/長方形 21">
            <a:extLst>
              <a:ext uri="{FF2B5EF4-FFF2-40B4-BE49-F238E27FC236}">
                <a16:creationId xmlns:a16="http://schemas.microsoft.com/office/drawing/2014/main" id="{69907540-4D1B-4C64-BDF3-A8DEEB378FFE}"/>
              </a:ext>
            </a:extLst>
          </p:cNvPr>
          <p:cNvSpPr/>
          <p:nvPr/>
        </p:nvSpPr>
        <p:spPr>
          <a:xfrm>
            <a:off x="1723259" y="908720"/>
            <a:ext cx="3528392" cy="15703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t>安全方針</a:t>
            </a:r>
            <a:endParaRPr lang="en-US" altLang="ja-JP" sz="2400" b="1" dirty="0"/>
          </a:p>
          <a:p>
            <a:pPr algn="ctr"/>
            <a:endParaRPr lang="en-US" altLang="ja-JP" sz="2400" b="1" dirty="0"/>
          </a:p>
          <a:p>
            <a:pPr algn="ctr"/>
            <a:endParaRPr kumimoji="1" lang="ja-JP" altLang="en-US" b="1" dirty="0"/>
          </a:p>
        </p:txBody>
      </p:sp>
      <p:sp>
        <p:nvSpPr>
          <p:cNvPr id="23" name="正方形/長方形 22">
            <a:extLst>
              <a:ext uri="{FF2B5EF4-FFF2-40B4-BE49-F238E27FC236}">
                <a16:creationId xmlns:a16="http://schemas.microsoft.com/office/drawing/2014/main" id="{1AAA2447-7B1D-494A-8589-38273F293699}"/>
              </a:ext>
            </a:extLst>
          </p:cNvPr>
          <p:cNvSpPr/>
          <p:nvPr/>
        </p:nvSpPr>
        <p:spPr>
          <a:xfrm>
            <a:off x="1723259" y="2630632"/>
            <a:ext cx="3528392" cy="9371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ysClr val="windowText" lastClr="000000"/>
                </a:solidFill>
              </a:rPr>
              <a:t>防災対応マニュアル</a:t>
            </a:r>
          </a:p>
        </p:txBody>
      </p:sp>
      <p:sp>
        <p:nvSpPr>
          <p:cNvPr id="24" name="テキスト ボックス 23">
            <a:extLst>
              <a:ext uri="{FF2B5EF4-FFF2-40B4-BE49-F238E27FC236}">
                <a16:creationId xmlns:a16="http://schemas.microsoft.com/office/drawing/2014/main" id="{E35EBAEE-56D6-419F-98B2-FD18120000F7}"/>
              </a:ext>
            </a:extLst>
          </p:cNvPr>
          <p:cNvSpPr txBox="1"/>
          <p:nvPr/>
        </p:nvSpPr>
        <p:spPr>
          <a:xfrm>
            <a:off x="1893423" y="1410012"/>
            <a:ext cx="415498" cy="373769"/>
          </a:xfrm>
          <a:prstGeom prst="rect">
            <a:avLst/>
          </a:prstGeom>
          <a:noFill/>
        </p:spPr>
        <p:txBody>
          <a:bodyPr wrap="none" rtlCol="0">
            <a:spAutoFit/>
          </a:bodyPr>
          <a:lstStyle/>
          <a:p>
            <a:r>
              <a:rPr kumimoji="1" lang="ja-JP" altLang="en-US" dirty="0">
                <a:latin typeface="+mn-ea"/>
                <a:ea typeface="+mn-ea"/>
              </a:rPr>
              <a:t>●</a:t>
            </a:r>
          </a:p>
        </p:txBody>
      </p:sp>
      <p:cxnSp>
        <p:nvCxnSpPr>
          <p:cNvPr id="25" name="直線コネクタ 24">
            <a:extLst>
              <a:ext uri="{FF2B5EF4-FFF2-40B4-BE49-F238E27FC236}">
                <a16:creationId xmlns:a16="http://schemas.microsoft.com/office/drawing/2014/main" id="{FE1D3670-6B2B-4F6F-8F08-477AC07A229E}"/>
              </a:ext>
            </a:extLst>
          </p:cNvPr>
          <p:cNvCxnSpPr>
            <a:cxnSpLocks/>
          </p:cNvCxnSpPr>
          <p:nvPr/>
        </p:nvCxnSpPr>
        <p:spPr>
          <a:xfrm>
            <a:off x="2416999" y="1555758"/>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58AF3316-F7D5-4592-9EAC-A541607F1F27}"/>
              </a:ext>
            </a:extLst>
          </p:cNvPr>
          <p:cNvSpPr txBox="1"/>
          <p:nvPr/>
        </p:nvSpPr>
        <p:spPr>
          <a:xfrm>
            <a:off x="1893423" y="1837847"/>
            <a:ext cx="415498" cy="373769"/>
          </a:xfrm>
          <a:prstGeom prst="rect">
            <a:avLst/>
          </a:prstGeom>
          <a:noFill/>
        </p:spPr>
        <p:txBody>
          <a:bodyPr wrap="none" rtlCol="0">
            <a:spAutoFit/>
          </a:bodyPr>
          <a:lstStyle/>
          <a:p>
            <a:r>
              <a:rPr kumimoji="1" lang="ja-JP" altLang="en-US" dirty="0">
                <a:latin typeface="+mn-ea"/>
                <a:ea typeface="+mn-ea"/>
              </a:rPr>
              <a:t>●</a:t>
            </a:r>
          </a:p>
        </p:txBody>
      </p:sp>
      <p:cxnSp>
        <p:nvCxnSpPr>
          <p:cNvPr id="27" name="直線コネクタ 26">
            <a:extLst>
              <a:ext uri="{FF2B5EF4-FFF2-40B4-BE49-F238E27FC236}">
                <a16:creationId xmlns:a16="http://schemas.microsoft.com/office/drawing/2014/main" id="{FD98FAFE-5F62-4E94-B7F9-52F4B4DC6892}"/>
              </a:ext>
            </a:extLst>
          </p:cNvPr>
          <p:cNvCxnSpPr>
            <a:cxnSpLocks/>
          </p:cNvCxnSpPr>
          <p:nvPr/>
        </p:nvCxnSpPr>
        <p:spPr>
          <a:xfrm>
            <a:off x="2400449" y="1983593"/>
            <a:ext cx="256289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22F8120B-0B0E-4875-9F67-59137825F868}"/>
              </a:ext>
            </a:extLst>
          </p:cNvPr>
          <p:cNvSpPr txBox="1"/>
          <p:nvPr/>
        </p:nvSpPr>
        <p:spPr>
          <a:xfrm>
            <a:off x="1909463" y="3117922"/>
            <a:ext cx="399457" cy="369332"/>
          </a:xfrm>
          <a:prstGeom prst="rect">
            <a:avLst/>
          </a:prstGeom>
          <a:noFill/>
        </p:spPr>
        <p:txBody>
          <a:bodyPr wrap="square" rtlCol="0">
            <a:spAutoFit/>
          </a:bodyPr>
          <a:lstStyle/>
          <a:p>
            <a:pPr algn="ctr"/>
            <a:r>
              <a:rPr kumimoji="1" lang="ja-JP" altLang="en-US" dirty="0">
                <a:latin typeface="+mn-ea"/>
                <a:ea typeface="+mn-ea"/>
              </a:rPr>
              <a:t>●　</a:t>
            </a:r>
            <a:endParaRPr kumimoji="1" lang="en-US" altLang="ja-JP" dirty="0">
              <a:latin typeface="+mn-ea"/>
              <a:ea typeface="+mn-ea"/>
            </a:endParaRPr>
          </a:p>
        </p:txBody>
      </p:sp>
      <p:grpSp>
        <p:nvGrpSpPr>
          <p:cNvPr id="37" name="グループ化 36">
            <a:extLst>
              <a:ext uri="{FF2B5EF4-FFF2-40B4-BE49-F238E27FC236}">
                <a16:creationId xmlns:a16="http://schemas.microsoft.com/office/drawing/2014/main" id="{2940B4DF-C642-4707-98C9-2BBB90B3F798}"/>
              </a:ext>
            </a:extLst>
          </p:cNvPr>
          <p:cNvGrpSpPr/>
          <p:nvPr/>
        </p:nvGrpSpPr>
        <p:grpSpPr>
          <a:xfrm>
            <a:off x="5961112" y="4075722"/>
            <a:ext cx="3330354" cy="1813560"/>
            <a:chOff x="5580112" y="4075722"/>
            <a:chExt cx="3330354" cy="1813560"/>
          </a:xfrm>
        </p:grpSpPr>
        <p:sp>
          <p:nvSpPr>
            <p:cNvPr id="31" name="右矢印 21">
              <a:extLst>
                <a:ext uri="{FF2B5EF4-FFF2-40B4-BE49-F238E27FC236}">
                  <a16:creationId xmlns:a16="http://schemas.microsoft.com/office/drawing/2014/main" id="{CE729571-C3BF-47B7-A66B-6DAFCA677419}"/>
                </a:ext>
              </a:extLst>
            </p:cNvPr>
            <p:cNvSpPr/>
            <p:nvPr/>
          </p:nvSpPr>
          <p:spPr>
            <a:xfrm rot="5400000">
              <a:off x="7229959" y="3645725"/>
              <a:ext cx="350167" cy="1210162"/>
            </a:xfrm>
            <a:prstGeom prst="rightArrow">
              <a:avLst>
                <a:gd name="adj1" fmla="val 50000"/>
                <a:gd name="adj2" fmla="val 1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E6376C0-1AE5-4AE9-BDEF-DD4ACE8DD939}"/>
                </a:ext>
              </a:extLst>
            </p:cNvPr>
            <p:cNvSpPr txBox="1"/>
            <p:nvPr/>
          </p:nvSpPr>
          <p:spPr>
            <a:xfrm>
              <a:off x="5580112" y="4842842"/>
              <a:ext cx="3330354" cy="1046440"/>
            </a:xfrm>
            <a:prstGeom prst="rect">
              <a:avLst/>
            </a:prstGeom>
            <a:noFill/>
          </p:spPr>
          <p:txBody>
            <a:bodyPr wrap="square" rtlCol="0">
              <a:spAutoFit/>
            </a:bodyPr>
            <a:lstStyle/>
            <a:p>
              <a:r>
                <a:rPr lang="ja-JP" altLang="en-US" sz="2200" b="1" dirty="0">
                  <a:solidFill>
                    <a:srgbClr val="FF0000"/>
                  </a:solidFill>
                  <a:latin typeface="+mn-ea"/>
                  <a:ea typeface="+mn-ea"/>
                </a:rPr>
                <a:t>★最終目標</a:t>
              </a:r>
              <a:endParaRPr lang="en-US" altLang="ja-JP" sz="2200" b="1" dirty="0">
                <a:solidFill>
                  <a:srgbClr val="FF0000"/>
                </a:solidFill>
                <a:latin typeface="+mn-ea"/>
                <a:ea typeface="+mn-ea"/>
              </a:endParaRPr>
            </a:p>
            <a:p>
              <a:r>
                <a:rPr lang="ja-JP" altLang="en-US" sz="2000" dirty="0">
                  <a:latin typeface="+mn-ea"/>
                  <a:ea typeface="+mn-ea"/>
                </a:rPr>
                <a:t>社員・職員の一人ひとりが方針に則り行動できること</a:t>
              </a:r>
            </a:p>
          </p:txBody>
        </p:sp>
      </p:grpSp>
      <p:grpSp>
        <p:nvGrpSpPr>
          <p:cNvPr id="19" name="グループ化 18">
            <a:extLst>
              <a:ext uri="{FF2B5EF4-FFF2-40B4-BE49-F238E27FC236}">
                <a16:creationId xmlns:a16="http://schemas.microsoft.com/office/drawing/2014/main" id="{C260B042-A2D5-4CB2-8B54-8EDAC0FDECE8}"/>
              </a:ext>
            </a:extLst>
          </p:cNvPr>
          <p:cNvGrpSpPr/>
          <p:nvPr/>
        </p:nvGrpSpPr>
        <p:grpSpPr>
          <a:xfrm>
            <a:off x="5313042" y="908720"/>
            <a:ext cx="4218509" cy="5215936"/>
            <a:chOff x="4932041" y="949368"/>
            <a:chExt cx="4218509" cy="5719991"/>
          </a:xfrm>
        </p:grpSpPr>
        <p:sp>
          <p:nvSpPr>
            <p:cNvPr id="7" name="左中かっこ 6">
              <a:extLst>
                <a:ext uri="{FF2B5EF4-FFF2-40B4-BE49-F238E27FC236}">
                  <a16:creationId xmlns:a16="http://schemas.microsoft.com/office/drawing/2014/main" id="{ED654C3F-2A4C-47C9-AE66-A96602ED6808}"/>
                </a:ext>
              </a:extLst>
            </p:cNvPr>
            <p:cNvSpPr/>
            <p:nvPr/>
          </p:nvSpPr>
          <p:spPr>
            <a:xfrm rot="10800000">
              <a:off x="4932041" y="949368"/>
              <a:ext cx="570354" cy="5719991"/>
            </a:xfrm>
            <a:prstGeom prst="leftBrace">
              <a:avLst>
                <a:gd name="adj1" fmla="val 29765"/>
                <a:gd name="adj2" fmla="val 86885"/>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14677E9-2843-4F9B-90F9-78A4D78AA2B1}"/>
                </a:ext>
              </a:extLst>
            </p:cNvPr>
            <p:cNvSpPr txBox="1"/>
            <p:nvPr/>
          </p:nvSpPr>
          <p:spPr>
            <a:xfrm>
              <a:off x="5580112" y="1516722"/>
              <a:ext cx="3570438" cy="438776"/>
            </a:xfrm>
            <a:prstGeom prst="rect">
              <a:avLst/>
            </a:prstGeom>
            <a:noFill/>
          </p:spPr>
          <p:txBody>
            <a:bodyPr wrap="square" rtlCol="0">
              <a:spAutoFit/>
            </a:bodyPr>
            <a:lstStyle/>
            <a:p>
              <a:r>
                <a:rPr lang="ja-JP" altLang="en-US" sz="2000" dirty="0">
                  <a:latin typeface="+mn-ea"/>
                  <a:ea typeface="+mn-ea"/>
                </a:rPr>
                <a:t>形式は事業者が判断して決定</a:t>
              </a:r>
            </a:p>
          </p:txBody>
        </p:sp>
      </p:grpSp>
      <p:grpSp>
        <p:nvGrpSpPr>
          <p:cNvPr id="32" name="グループ化 31">
            <a:extLst>
              <a:ext uri="{FF2B5EF4-FFF2-40B4-BE49-F238E27FC236}">
                <a16:creationId xmlns:a16="http://schemas.microsoft.com/office/drawing/2014/main" id="{2CAC70C2-841B-45EC-871E-2E4334D04F3F}"/>
              </a:ext>
            </a:extLst>
          </p:cNvPr>
          <p:cNvGrpSpPr/>
          <p:nvPr/>
        </p:nvGrpSpPr>
        <p:grpSpPr>
          <a:xfrm>
            <a:off x="5961113" y="2215794"/>
            <a:ext cx="3330355" cy="1417036"/>
            <a:chOff x="5580112" y="2215794"/>
            <a:chExt cx="3330355" cy="1417036"/>
          </a:xfrm>
        </p:grpSpPr>
        <p:sp>
          <p:nvSpPr>
            <p:cNvPr id="8" name="テキスト ボックス 7">
              <a:extLst>
                <a:ext uri="{FF2B5EF4-FFF2-40B4-BE49-F238E27FC236}">
                  <a16:creationId xmlns:a16="http://schemas.microsoft.com/office/drawing/2014/main" id="{A14677E9-2843-4F9B-90F9-78A4D78AA2B1}"/>
                </a:ext>
              </a:extLst>
            </p:cNvPr>
            <p:cNvSpPr txBox="1"/>
            <p:nvPr/>
          </p:nvSpPr>
          <p:spPr>
            <a:xfrm>
              <a:off x="5580112" y="2924944"/>
              <a:ext cx="3330355" cy="707886"/>
            </a:xfrm>
            <a:prstGeom prst="rect">
              <a:avLst/>
            </a:prstGeom>
            <a:noFill/>
          </p:spPr>
          <p:txBody>
            <a:bodyPr wrap="square" rtlCol="0">
              <a:spAutoFit/>
            </a:bodyPr>
            <a:lstStyle/>
            <a:p>
              <a:r>
                <a:rPr lang="ja-JP" altLang="en-US" sz="2000" dirty="0">
                  <a:latin typeface="+mn-ea"/>
                  <a:ea typeface="+mn-ea"/>
                </a:rPr>
                <a:t>社員・職員への浸透度合いを定期的に確認</a:t>
              </a:r>
            </a:p>
          </p:txBody>
        </p:sp>
        <p:sp>
          <p:nvSpPr>
            <p:cNvPr id="35" name="右矢印 21">
              <a:extLst>
                <a:ext uri="{FF2B5EF4-FFF2-40B4-BE49-F238E27FC236}">
                  <a16:creationId xmlns:a16="http://schemas.microsoft.com/office/drawing/2014/main" id="{83EB24F0-0F4C-4DBB-9A26-6BB7E91FAB04}"/>
                </a:ext>
              </a:extLst>
            </p:cNvPr>
            <p:cNvSpPr/>
            <p:nvPr/>
          </p:nvSpPr>
          <p:spPr>
            <a:xfrm rot="5400000">
              <a:off x="7190247" y="1785797"/>
              <a:ext cx="350167" cy="1210162"/>
            </a:xfrm>
            <a:prstGeom prst="rightArrow">
              <a:avLst>
                <a:gd name="adj1" fmla="val 50000"/>
                <a:gd name="adj2" fmla="val 1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タイトル 1">
            <a:extLst>
              <a:ext uri="{FF2B5EF4-FFF2-40B4-BE49-F238E27FC236}">
                <a16:creationId xmlns:a16="http://schemas.microsoft.com/office/drawing/2014/main" id="{7CD407E8-66F2-419F-A980-3D03BC35C97F}"/>
              </a:ext>
            </a:extLst>
          </p:cNvPr>
          <p:cNvSpPr txBox="1">
            <a:spLocks/>
          </p:cNvSpPr>
          <p:nvPr/>
        </p:nvSpPr>
        <p:spPr bwMode="auto">
          <a:xfrm>
            <a:off x="152364" y="172169"/>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ja-JP" altLang="en-US" sz="2400" dirty="0">
                <a:solidFill>
                  <a:schemeClr val="tx1"/>
                </a:solidFill>
                <a:latin typeface="+mn-ea"/>
                <a:ea typeface="+mn-ea"/>
              </a:rPr>
              <a:t>　　　５．</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２</a:t>
            </a:r>
            <a:r>
              <a:rPr lang="en-US" altLang="ja-JP" sz="2400" dirty="0">
                <a:solidFill>
                  <a:schemeClr val="tx1"/>
                </a:solidFill>
                <a:latin typeface="+mn-ea"/>
                <a:ea typeface="+mn-ea"/>
                <a:sym typeface="Wingdings" panose="05000000000000000000" pitchFamily="2" charset="2"/>
              </a:rPr>
              <a:t>)</a:t>
            </a:r>
            <a:r>
              <a:rPr lang="ja-JP" altLang="en-US" sz="2400" dirty="0">
                <a:solidFill>
                  <a:schemeClr val="tx1"/>
                </a:solidFill>
                <a:latin typeface="+mn-ea"/>
                <a:ea typeface="+mn-ea"/>
                <a:sym typeface="Wingdings" panose="05000000000000000000" pitchFamily="2" charset="2"/>
              </a:rPr>
              <a:t> 安全方針</a:t>
            </a:r>
            <a:r>
              <a:rPr lang="ja-JP" altLang="en-US" sz="2400" dirty="0">
                <a:solidFill>
                  <a:schemeClr val="tx1"/>
                </a:solidFill>
                <a:latin typeface="+mn-ea"/>
                <a:ea typeface="+mn-ea"/>
              </a:rPr>
              <a:t>　　防災の基本方針（</a:t>
            </a:r>
            <a:r>
              <a:rPr lang="en-US" altLang="ja-JP" sz="2400" dirty="0">
                <a:solidFill>
                  <a:schemeClr val="tx1"/>
                </a:solidFill>
                <a:latin typeface="+mj-lt"/>
                <a:ea typeface="+mn-ea"/>
              </a:rPr>
              <a:t>2/2</a:t>
            </a:r>
            <a:r>
              <a:rPr lang="ja-JP" altLang="en-US" sz="2400" dirty="0">
                <a:solidFill>
                  <a:schemeClr val="tx1"/>
                </a:solidFill>
                <a:latin typeface="+mn-ea"/>
                <a:ea typeface="+mn-ea"/>
              </a:rPr>
              <a:t>）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a:t>
            </a:r>
          </a:p>
        </p:txBody>
      </p:sp>
      <p:pic>
        <p:nvPicPr>
          <p:cNvPr id="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正方形/長方形 19"/>
          <p:cNvSpPr/>
          <p:nvPr/>
        </p:nvSpPr>
        <p:spPr bwMode="auto">
          <a:xfrm>
            <a:off x="2416999" y="5283203"/>
            <a:ext cx="2562896" cy="369332"/>
          </a:xfrm>
          <a:prstGeom prst="rect">
            <a:avLst/>
          </a:prstGeom>
          <a:solidFill>
            <a:srgbClr val="FFFF00"/>
          </a:solidFill>
          <a:ln w="9525">
            <a:solidFill>
              <a:schemeClr val="tx1"/>
            </a:solidFill>
            <a:miter lim="800000"/>
            <a:headEnd/>
            <a:tailEnd/>
          </a:ln>
        </p:spPr>
        <p:txBody>
          <a:bodyPr rtlCol="0" anchor="ctr"/>
          <a:lstStyle/>
          <a:p>
            <a:pPr algn="ctr" eaLnBrk="1" hangingPunct="1">
              <a:spcBef>
                <a:spcPct val="0"/>
              </a:spcBef>
              <a:buFontTx/>
              <a:buNone/>
            </a:pPr>
            <a:r>
              <a:rPr kumimoji="1" lang="ja-JP" altLang="en-US" sz="1600" b="1" dirty="0">
                <a:latin typeface="ＭＳ Ｐゴシック" panose="020B0600070205080204" pitchFamily="50" charset="-128"/>
              </a:rPr>
              <a:t>防災の基本方針</a:t>
            </a:r>
          </a:p>
        </p:txBody>
      </p:sp>
      <p:sp>
        <p:nvSpPr>
          <p:cNvPr id="34" name="正方形/長方形 33"/>
          <p:cNvSpPr/>
          <p:nvPr/>
        </p:nvSpPr>
        <p:spPr bwMode="auto">
          <a:xfrm>
            <a:off x="2416999" y="3089299"/>
            <a:ext cx="2562896" cy="369332"/>
          </a:xfrm>
          <a:prstGeom prst="rect">
            <a:avLst/>
          </a:prstGeom>
          <a:solidFill>
            <a:srgbClr val="FFFF00"/>
          </a:solidFill>
          <a:ln w="9525">
            <a:solidFill>
              <a:schemeClr val="tx1"/>
            </a:solidFill>
            <a:miter lim="800000"/>
            <a:headEnd/>
            <a:tailEnd/>
          </a:ln>
        </p:spPr>
        <p:txBody>
          <a:bodyPr rtlCol="0" anchor="ctr"/>
          <a:lstStyle/>
          <a:p>
            <a:pPr algn="ctr" eaLnBrk="1" hangingPunct="1">
              <a:spcBef>
                <a:spcPct val="0"/>
              </a:spcBef>
              <a:buFontTx/>
              <a:buNone/>
            </a:pPr>
            <a:r>
              <a:rPr kumimoji="1" lang="ja-JP" altLang="en-US" sz="1600" b="1" dirty="0">
                <a:latin typeface="ＭＳ Ｐゴシック" panose="020B0600070205080204" pitchFamily="50" charset="-128"/>
              </a:rPr>
              <a:t>防災の基本方針</a:t>
            </a:r>
          </a:p>
        </p:txBody>
      </p:sp>
      <p:sp>
        <p:nvSpPr>
          <p:cNvPr id="5" name="スライド番号プレースホルダー 4"/>
          <p:cNvSpPr>
            <a:spLocks noGrp="1"/>
          </p:cNvSpPr>
          <p:nvPr>
            <p:ph type="sldNum" sz="quarter" idx="12"/>
          </p:nvPr>
        </p:nvSpPr>
        <p:spPr/>
        <p:txBody>
          <a:bodyPr/>
          <a:lstStyle/>
          <a:p>
            <a:pPr>
              <a:defRPr/>
            </a:pPr>
            <a:fld id="{21461733-3FA3-47F5-BFDE-E5F734D5D3FD}" type="slidenum">
              <a:rPr lang="en-US" altLang="ja-JP" smtClean="0"/>
              <a:pPr>
                <a:defRPr/>
              </a:pPr>
              <a:t>36</a:t>
            </a:fld>
            <a:endParaRPr lang="en-US" altLang="ja-JP"/>
          </a:p>
        </p:txBody>
      </p:sp>
    </p:spTree>
    <p:custDataLst>
      <p:tags r:id="rId1"/>
    </p:custDataLst>
    <p:extLst>
      <p:ext uri="{BB962C8B-B14F-4D97-AF65-F5344CB8AC3E}">
        <p14:creationId xmlns:p14="http://schemas.microsoft.com/office/powerpoint/2010/main" val="32355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CD407E8-66F2-419F-A980-3D03BC35C97F}"/>
              </a:ext>
            </a:extLst>
          </p:cNvPr>
          <p:cNvSpPr txBox="1">
            <a:spLocks/>
          </p:cNvSpPr>
          <p:nvPr/>
        </p:nvSpPr>
        <p:spPr bwMode="auto">
          <a:xfrm>
            <a:off x="155575" y="84380"/>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社内規則・ルールに盛り込む場合の例示</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A3059EE2-E3E8-4630-BA33-07E5CA2D9815}"/>
              </a:ext>
            </a:extLst>
          </p:cNvPr>
          <p:cNvSpPr txBox="1"/>
          <p:nvPr/>
        </p:nvSpPr>
        <p:spPr>
          <a:xfrm>
            <a:off x="128464" y="584611"/>
            <a:ext cx="9649072" cy="5632311"/>
          </a:xfrm>
          <a:prstGeom prst="rect">
            <a:avLst/>
          </a:prstGeom>
          <a:noFill/>
        </p:spPr>
        <p:txBody>
          <a:bodyPr wrap="square">
            <a:spAutoFit/>
          </a:bodyPr>
          <a:lstStyle/>
          <a:p>
            <a:pPr marL="612000" indent="-720000" algn="just">
              <a:lnSpc>
                <a:spcPct val="150000"/>
              </a:lnSpc>
              <a:spcAft>
                <a:spcPts val="0"/>
              </a:spcAft>
            </a:pPr>
            <a:r>
              <a:rPr lang="ja-JP" altLang="ja-JP" sz="2000" b="1" kern="100" dirty="0">
                <a:latin typeface="+mn-ea"/>
                <a:ea typeface="+mn-ea"/>
                <a:cs typeface="Times New Roman" panose="02020603050405020304" pitchFamily="18" charset="0"/>
              </a:rPr>
              <a:t>例</a:t>
            </a:r>
            <a:r>
              <a:rPr lang="ja-JP" altLang="en-US" sz="2000" b="1" kern="100" dirty="0">
                <a:latin typeface="+mn-ea"/>
                <a:ea typeface="+mn-ea"/>
                <a:cs typeface="Times New Roman" panose="02020603050405020304" pitchFamily="18" charset="0"/>
              </a:rPr>
              <a:t>１</a:t>
            </a:r>
            <a:r>
              <a:rPr lang="ja-JP" altLang="ja-JP" b="1"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自然災害の発生時には、利用者、社員・職員、関係者の</a:t>
            </a:r>
            <a:r>
              <a:rPr lang="ja-JP" altLang="ja-JP" b="1" u="sng" kern="100" dirty="0">
                <a:solidFill>
                  <a:srgbClr val="FF0000"/>
                </a:solidFill>
                <a:latin typeface="+mn-ea"/>
                <a:ea typeface="+mn-ea"/>
                <a:cs typeface="Times New Roman" panose="02020603050405020304" pitchFamily="18" charset="0"/>
              </a:rPr>
              <a:t>安全確保を最優先</a:t>
            </a:r>
            <a:r>
              <a:rPr lang="ja-JP" altLang="ja-JP" kern="100" dirty="0">
                <a:latin typeface="+mn-ea"/>
                <a:ea typeface="+mn-ea"/>
                <a:cs typeface="Times New Roman" panose="02020603050405020304" pitchFamily="18" charset="0"/>
              </a:rPr>
              <a:t>とし、○○駅、○○駅、○○駅発着の</a:t>
            </a:r>
            <a:r>
              <a:rPr lang="ja-JP" altLang="ja-JP" b="1" u="sng" kern="100" dirty="0">
                <a:solidFill>
                  <a:srgbClr val="0000CC"/>
                </a:solidFill>
                <a:latin typeface="+mn-ea"/>
                <a:ea typeface="+mn-ea"/>
                <a:cs typeface="Times New Roman" panose="02020603050405020304" pitchFamily="18" charset="0"/>
              </a:rPr>
              <a:t>主要路線の運行業務を維持</a:t>
            </a:r>
            <a:r>
              <a:rPr lang="ja-JP" altLang="ja-JP" kern="100" dirty="0">
                <a:latin typeface="+mn-ea"/>
                <a:ea typeface="+mn-ea"/>
                <a:cs typeface="Times New Roman" panose="02020603050405020304" pitchFamily="18" charset="0"/>
              </a:rPr>
              <a:t>する。</a:t>
            </a:r>
          </a:p>
          <a:p>
            <a:pPr marL="612000" indent="-720000" algn="just">
              <a:lnSpc>
                <a:spcPct val="150000"/>
              </a:lnSpc>
              <a:spcAft>
                <a:spcPts val="0"/>
              </a:spcAft>
            </a:pPr>
            <a:r>
              <a:rPr lang="ja-JP" altLang="en-US" sz="2000" b="1" kern="100" dirty="0">
                <a:latin typeface="+mn-ea"/>
                <a:ea typeface="+mn-ea"/>
                <a:cs typeface="Times New Roman" panose="02020603050405020304" pitchFamily="18" charset="0"/>
              </a:rPr>
              <a:t>例２</a:t>
            </a:r>
            <a:r>
              <a:rPr lang="ja-JP" altLang="ja-JP" b="1"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自然災害による被害発生時には、</a:t>
            </a:r>
            <a:r>
              <a:rPr lang="ja-JP" altLang="ja-JP" b="1" u="sng" kern="100" dirty="0">
                <a:solidFill>
                  <a:srgbClr val="FF0000"/>
                </a:solidFill>
                <a:latin typeface="+mn-ea"/>
                <a:ea typeface="+mn-ea"/>
                <a:cs typeface="Times New Roman" panose="02020603050405020304" pitchFamily="18" charset="0"/>
              </a:rPr>
              <a:t>安全を最優先</a:t>
            </a:r>
            <a:r>
              <a:rPr lang="ja-JP" altLang="ja-JP" kern="100" dirty="0">
                <a:latin typeface="+mn-ea"/>
                <a:ea typeface="+mn-ea"/>
                <a:cs typeface="Times New Roman" panose="02020603050405020304" pitchFamily="18" charset="0"/>
              </a:rPr>
              <a:t>とし、従業員の安全確保と事業資産の保護を図り、</a:t>
            </a:r>
            <a:r>
              <a:rPr lang="ja-JP" altLang="ja-JP" b="1" u="sng" kern="100" dirty="0">
                <a:solidFill>
                  <a:srgbClr val="0000CC"/>
                </a:solidFill>
                <a:latin typeface="+mn-ea"/>
                <a:ea typeface="+mn-ea"/>
                <a:cs typeface="Times New Roman" panose="02020603050405020304" pitchFamily="18" charset="0"/>
              </a:rPr>
              <a:t>事業の早期復旧とサプライチェーンへの影響の最小化</a:t>
            </a:r>
            <a:r>
              <a:rPr lang="ja-JP" altLang="ja-JP" kern="100" dirty="0">
                <a:latin typeface="+mn-ea"/>
                <a:ea typeface="+mn-ea"/>
                <a:cs typeface="Times New Roman" panose="02020603050405020304" pitchFamily="18" charset="0"/>
              </a:rPr>
              <a:t>に取組み、荷主及び関係企業との連携強化と信頼確保に努め、緊急救援物資輸送など社会的使命を果たすことを基本方針とする。そのため、事業継続のための体制、具体的な対策及び仕組みを、事業継続計画（</a:t>
            </a:r>
            <a:r>
              <a:rPr lang="en-US" altLang="ja-JP" kern="100" dirty="0">
                <a:latin typeface="+mn-ea"/>
                <a:ea typeface="+mn-ea"/>
                <a:cs typeface="Times New Roman" panose="02020603050405020304" pitchFamily="18" charset="0"/>
              </a:rPr>
              <a:t>BCP</a:t>
            </a:r>
            <a:r>
              <a:rPr lang="ja-JP" altLang="ja-JP" kern="100" dirty="0">
                <a:latin typeface="+mn-ea"/>
                <a:ea typeface="+mn-ea"/>
                <a:cs typeface="Times New Roman" panose="02020603050405020304" pitchFamily="18" charset="0"/>
              </a:rPr>
              <a:t>）として策定して発災時の運用規定とする。</a:t>
            </a:r>
          </a:p>
          <a:p>
            <a:pPr marL="612000" indent="-720000" algn="just">
              <a:lnSpc>
                <a:spcPct val="150000"/>
              </a:lnSpc>
              <a:spcAft>
                <a:spcPts val="0"/>
              </a:spcAft>
            </a:pPr>
            <a:r>
              <a:rPr lang="ja-JP" altLang="ja-JP" sz="2000" b="1" kern="100" dirty="0">
                <a:latin typeface="+mn-ea"/>
                <a:ea typeface="+mn-ea"/>
                <a:cs typeface="Times New Roman" panose="02020603050405020304" pitchFamily="18" charset="0"/>
              </a:rPr>
              <a:t>例</a:t>
            </a:r>
            <a:r>
              <a:rPr lang="ja-JP" altLang="en-US" sz="2000" b="1" kern="100" dirty="0">
                <a:latin typeface="+mn-ea"/>
                <a:ea typeface="+mn-ea"/>
                <a:cs typeface="Times New Roman" panose="02020603050405020304" pitchFamily="18" charset="0"/>
              </a:rPr>
              <a:t>３</a:t>
            </a:r>
            <a:r>
              <a:rPr lang="ja-JP" altLang="ja-JP" b="1"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弊社の自然災害に被害発生時の基本方針は、</a:t>
            </a:r>
            <a:r>
              <a:rPr lang="ja-JP" altLang="ja-JP" b="1" u="sng" kern="100" dirty="0">
                <a:solidFill>
                  <a:srgbClr val="FF0000"/>
                </a:solidFill>
                <a:latin typeface="+mn-ea"/>
                <a:ea typeface="+mn-ea"/>
                <a:cs typeface="Times New Roman" panose="02020603050405020304" pitchFamily="18" charset="0"/>
              </a:rPr>
              <a:t>安全最優先</a:t>
            </a:r>
            <a:r>
              <a:rPr lang="ja-JP" altLang="ja-JP" kern="100" dirty="0">
                <a:latin typeface="+mn-ea"/>
                <a:ea typeface="+mn-ea"/>
                <a:cs typeface="Times New Roman" panose="02020603050405020304" pitchFamily="18" charset="0"/>
              </a:rPr>
              <a:t>とした上で</a:t>
            </a:r>
            <a:r>
              <a:rPr lang="ja-JP" altLang="en-US" kern="100" dirty="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次に掲げるとおりとする。</a:t>
            </a:r>
            <a:endParaRPr lang="ja-JP" altLang="en-US" kern="100" dirty="0">
              <a:latin typeface="+mn-ea"/>
              <a:ea typeface="+mn-ea"/>
              <a:cs typeface="Times New Roman" panose="02020603050405020304" pitchFamily="18" charset="0"/>
            </a:endParaRPr>
          </a:p>
          <a:p>
            <a:pPr marL="720000" indent="-342900" algn="just">
              <a:lnSpc>
                <a:spcPct val="150000"/>
              </a:lnSpc>
              <a:spcAft>
                <a:spcPts val="0"/>
              </a:spcAft>
              <a:buFont typeface="Times New Roman" panose="02020603050405020304" pitchFamily="18" charset="0"/>
              <a:buAutoNum type="arabicParenBoth"/>
            </a:pPr>
            <a:r>
              <a:rPr lang="ja-JP" altLang="ja-JP" kern="100" dirty="0">
                <a:latin typeface="+mn-ea"/>
                <a:ea typeface="+mn-ea"/>
                <a:cs typeface="Times New Roman" panose="02020603050405020304" pitchFamily="18" charset="0"/>
              </a:rPr>
              <a:t>社員とその家族等の安全確保、航空機の安全確保を第一とする。</a:t>
            </a:r>
          </a:p>
          <a:p>
            <a:pPr marL="720000" indent="-342900" algn="just">
              <a:lnSpc>
                <a:spcPct val="150000"/>
              </a:lnSpc>
              <a:spcAft>
                <a:spcPts val="0"/>
              </a:spcAft>
              <a:buFont typeface="Times New Roman" panose="02020603050405020304" pitchFamily="18" charset="0"/>
              <a:buAutoNum type="arabicParenBoth"/>
            </a:pPr>
            <a:r>
              <a:rPr lang="ja-JP" altLang="ja-JP" kern="100" dirty="0">
                <a:latin typeface="+mn-ea"/>
                <a:ea typeface="+mn-ea"/>
                <a:cs typeface="Times New Roman" panose="02020603050405020304" pitchFamily="18" charset="0"/>
              </a:rPr>
              <a:t>国、地方等の機関と連携して共同対処により実効性を確保する。</a:t>
            </a:r>
          </a:p>
          <a:p>
            <a:pPr marL="720000" indent="-342900" algn="just">
              <a:lnSpc>
                <a:spcPct val="150000"/>
              </a:lnSpc>
              <a:spcAft>
                <a:spcPts val="0"/>
              </a:spcAft>
              <a:buFont typeface="Times New Roman" panose="02020603050405020304" pitchFamily="18" charset="0"/>
              <a:buAutoNum type="arabicParenBoth"/>
            </a:pPr>
            <a:r>
              <a:rPr lang="ja-JP" altLang="ja-JP" kern="100" dirty="0">
                <a:latin typeface="+mn-ea"/>
                <a:ea typeface="+mn-ea"/>
                <a:cs typeface="Times New Roman" panose="02020603050405020304" pitchFamily="18" charset="0"/>
              </a:rPr>
              <a:t>運航一時休止の場合、</a:t>
            </a:r>
            <a:r>
              <a:rPr lang="ja-JP" altLang="ja-JP" b="1" u="sng" kern="100" dirty="0">
                <a:solidFill>
                  <a:srgbClr val="0000CC"/>
                </a:solidFill>
                <a:latin typeface="+mn-ea"/>
                <a:ea typeface="+mn-ea"/>
                <a:cs typeface="Times New Roman" panose="02020603050405020304" pitchFamily="18" charset="0"/>
              </a:rPr>
              <a:t>早期再開に向け会社の重要機能・重要業務の維持・継続</a:t>
            </a:r>
            <a:r>
              <a:rPr lang="ja-JP" altLang="ja-JP" kern="100" dirty="0">
                <a:latin typeface="+mn-ea"/>
                <a:ea typeface="+mn-ea"/>
                <a:cs typeface="Times New Roman" panose="02020603050405020304" pitchFamily="18" charset="0"/>
              </a:rPr>
              <a:t>を図り、</a:t>
            </a:r>
            <a:r>
              <a:rPr lang="ja-JP" altLang="ja-JP" b="1" u="sng" kern="100" dirty="0">
                <a:solidFill>
                  <a:srgbClr val="0000CC"/>
                </a:solidFill>
                <a:latin typeface="+mn-ea"/>
                <a:ea typeface="+mn-ea"/>
                <a:cs typeface="Times New Roman" panose="02020603050405020304" pitchFamily="18" charset="0"/>
              </a:rPr>
              <a:t>機能の損失等があった場合にはその早期復旧</a:t>
            </a:r>
            <a:r>
              <a:rPr lang="ja-JP" altLang="ja-JP" kern="100" dirty="0">
                <a:latin typeface="+mn-ea"/>
                <a:ea typeface="+mn-ea"/>
                <a:cs typeface="Times New Roman" panose="02020603050405020304" pitchFamily="18" charset="0"/>
              </a:rPr>
              <a:t>に努める。</a:t>
            </a:r>
          </a:p>
        </p:txBody>
      </p:sp>
      <p:sp>
        <p:nvSpPr>
          <p:cNvPr id="2" name="スライド番号プレースホルダー 1"/>
          <p:cNvSpPr>
            <a:spLocks noGrp="1"/>
          </p:cNvSpPr>
          <p:nvPr>
            <p:ph type="sldNum" sz="quarter" idx="12"/>
          </p:nvPr>
        </p:nvSpPr>
        <p:spPr/>
        <p:txBody>
          <a:bodyPr/>
          <a:lstStyle/>
          <a:p>
            <a:pPr>
              <a:defRPr/>
            </a:pPr>
            <a:fld id="{185A25C8-30FA-49FF-A174-A49B326E37B4}" type="slidenum">
              <a:rPr lang="en-US" altLang="ja-JP" smtClean="0"/>
              <a:pPr>
                <a:defRPr/>
              </a:pPr>
              <a:t>37</a:t>
            </a:fld>
            <a:endParaRPr lang="en-US" altLang="ja-JP"/>
          </a:p>
        </p:txBody>
      </p:sp>
    </p:spTree>
    <p:extLst>
      <p:ext uri="{BB962C8B-B14F-4D97-AF65-F5344CB8AC3E}">
        <p14:creationId xmlns:p14="http://schemas.microsoft.com/office/powerpoint/2010/main" val="11882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4C3DD76-69D2-4514-BDCA-81AA3D14CDAA}"/>
              </a:ext>
            </a:extLst>
          </p:cNvPr>
          <p:cNvSpPr txBox="1"/>
          <p:nvPr/>
        </p:nvSpPr>
        <p:spPr>
          <a:xfrm>
            <a:off x="6175063" y="6505600"/>
            <a:ext cx="2638864" cy="307777"/>
          </a:xfrm>
          <a:prstGeom prst="rect">
            <a:avLst/>
          </a:prstGeom>
          <a:noFill/>
        </p:spPr>
        <p:txBody>
          <a:bodyPr wrap="none" rtlCol="0">
            <a:spAutoFit/>
          </a:bodyPr>
          <a:lstStyle/>
          <a:p>
            <a:r>
              <a:rPr lang="ja-JP" altLang="en-US" sz="1400" dirty="0">
                <a:latin typeface="+mn-ea"/>
                <a:ea typeface="+mn-ea"/>
              </a:rPr>
              <a:t>出典：</a:t>
            </a:r>
            <a:r>
              <a:rPr lang="en-US" altLang="ja-JP" sz="1400" dirty="0">
                <a:latin typeface="+mn-ea"/>
                <a:ea typeface="+mn-ea"/>
              </a:rPr>
              <a:t>JR</a:t>
            </a:r>
            <a:r>
              <a:rPr lang="ja-JP" altLang="en-US" sz="1400" dirty="0">
                <a:latin typeface="+mn-ea"/>
                <a:ea typeface="+mn-ea"/>
              </a:rPr>
              <a:t>東日本安全報告書</a:t>
            </a:r>
            <a:r>
              <a:rPr lang="en-US" altLang="ja-JP" sz="1400" dirty="0">
                <a:latin typeface="+mn-ea"/>
                <a:ea typeface="+mn-ea"/>
              </a:rPr>
              <a:t>2014</a:t>
            </a:r>
            <a:endParaRPr lang="ja-JP" altLang="en-US" sz="1400" dirty="0">
              <a:latin typeface="+mn-ea"/>
              <a:ea typeface="+mn-ea"/>
            </a:endParaRPr>
          </a:p>
        </p:txBody>
      </p:sp>
      <p:sp>
        <p:nvSpPr>
          <p:cNvPr id="12" name="タイトル 1">
            <a:extLst>
              <a:ext uri="{FF2B5EF4-FFF2-40B4-BE49-F238E27FC236}">
                <a16:creationId xmlns:a16="http://schemas.microsoft.com/office/drawing/2014/main" id="{7CD407E8-66F2-419F-A980-3D03BC35C97F}"/>
              </a:ext>
            </a:extLst>
          </p:cNvPr>
          <p:cNvSpPr txBox="1">
            <a:spLocks/>
          </p:cNvSpPr>
          <p:nvPr/>
        </p:nvSpPr>
        <p:spPr bwMode="auto">
          <a:xfrm>
            <a:off x="130242" y="110034"/>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安全方針に盛り込む場合の事例</a:t>
            </a:r>
          </a:p>
        </p:txBody>
      </p:sp>
      <p:graphicFrame>
        <p:nvGraphicFramePr>
          <p:cNvPr id="6" name="表 5"/>
          <p:cNvGraphicFramePr>
            <a:graphicFrameLocks noGrp="1"/>
          </p:cNvGraphicFramePr>
          <p:nvPr>
            <p:extLst>
              <p:ext uri="{D42A27DB-BD31-4B8C-83A1-F6EECF244321}">
                <p14:modId xmlns:p14="http://schemas.microsoft.com/office/powerpoint/2010/main" val="1575551062"/>
              </p:ext>
            </p:extLst>
          </p:nvPr>
        </p:nvGraphicFramePr>
        <p:xfrm>
          <a:off x="219472" y="620688"/>
          <a:ext cx="9467057" cy="5264950"/>
        </p:xfrm>
        <a:graphic>
          <a:graphicData uri="http://schemas.openxmlformats.org/drawingml/2006/table">
            <a:tbl>
              <a:tblPr firstRow="1" bandRow="1">
                <a:tableStyleId>{5C22544A-7EE6-4342-B048-85BDC9FD1C3A}</a:tableStyleId>
              </a:tblPr>
              <a:tblGrid>
                <a:gridCol w="9467057">
                  <a:extLst>
                    <a:ext uri="{9D8B030D-6E8A-4147-A177-3AD203B41FA5}">
                      <a16:colId xmlns:a16="http://schemas.microsoft.com/office/drawing/2014/main" val="3708339030"/>
                    </a:ext>
                  </a:extLst>
                </a:gridCol>
              </a:tblGrid>
              <a:tr h="5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latin typeface="+mn-ea"/>
                          <a:ea typeface="+mn-ea"/>
                        </a:rPr>
                        <a:t>事例 ： </a:t>
                      </a:r>
                      <a:r>
                        <a:rPr lang="en-US" altLang="ja-JP" sz="2400" b="1" dirty="0">
                          <a:solidFill>
                            <a:schemeClr val="tx1"/>
                          </a:solidFill>
                          <a:latin typeface="+mn-ea"/>
                          <a:ea typeface="+mn-ea"/>
                        </a:rPr>
                        <a:t>JR</a:t>
                      </a:r>
                      <a:r>
                        <a:rPr lang="ja-JP" altLang="en-US" sz="2400" b="1" dirty="0">
                          <a:solidFill>
                            <a:schemeClr val="tx1"/>
                          </a:solidFill>
                          <a:latin typeface="+mn-ea"/>
                          <a:ea typeface="+mn-ea"/>
                        </a:rPr>
                        <a:t>東日本の安全綱領</a:t>
                      </a:r>
                    </a:p>
                  </a:txBody>
                  <a:tcPr>
                    <a:noFill/>
                  </a:tcPr>
                </a:tc>
                <a:extLst>
                  <a:ext uri="{0D108BD9-81ED-4DB2-BD59-A6C34878D82A}">
                    <a16:rowId xmlns:a16="http://schemas.microsoft.com/office/drawing/2014/main" val="1742143614"/>
                  </a:ext>
                </a:extLst>
              </a:tr>
              <a:tr h="477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FF"/>
                          </a:solidFill>
                          <a:latin typeface="+mj-lt"/>
                          <a:ea typeface="+mn-ea"/>
                        </a:rPr>
                        <a:t>(1)</a:t>
                      </a:r>
                      <a:r>
                        <a:rPr lang="ja-JP" altLang="en-US" sz="2400" b="1" dirty="0">
                          <a:solidFill>
                            <a:srgbClr val="FFFFFF"/>
                          </a:solidFill>
                          <a:latin typeface="+mj-lt"/>
                          <a:ea typeface="+mn-ea"/>
                        </a:rPr>
                        <a:t>　安全綱領</a:t>
                      </a:r>
                    </a:p>
                  </a:txBody>
                  <a:tcPr>
                    <a:solidFill>
                      <a:srgbClr val="92D050"/>
                    </a:solidFill>
                  </a:tcPr>
                </a:tc>
                <a:extLst>
                  <a:ext uri="{0D108BD9-81ED-4DB2-BD59-A6C34878D82A}">
                    <a16:rowId xmlns:a16="http://schemas.microsoft.com/office/drawing/2014/main" val="1147066418"/>
                  </a:ext>
                </a:extLst>
              </a:tr>
              <a:tr h="1660953">
                <a:tc>
                  <a:txBody>
                    <a:bodyPr/>
                    <a:lstStyle/>
                    <a:p>
                      <a:pPr algn="just"/>
                      <a:r>
                        <a:rPr lang="ja-JP" altLang="en-US" dirty="0">
                          <a:latin typeface="+mj-lt"/>
                          <a:ea typeface="+mn-ea"/>
                        </a:rPr>
                        <a:t>安全に関わる社員の行動規範として安全綱領を、</a:t>
                      </a:r>
                      <a:r>
                        <a:rPr lang="en-US" altLang="ja-JP" dirty="0">
                          <a:latin typeface="+mj-lt"/>
                          <a:ea typeface="+mn-ea"/>
                        </a:rPr>
                        <a:t>2012</a:t>
                      </a:r>
                      <a:r>
                        <a:rPr lang="ja-JP" altLang="en-US" dirty="0">
                          <a:latin typeface="+mj-lt"/>
                          <a:ea typeface="+mn-ea"/>
                        </a:rPr>
                        <a:t>年</a:t>
                      </a:r>
                      <a:r>
                        <a:rPr lang="en-US" altLang="ja-JP" dirty="0">
                          <a:latin typeface="+mj-lt"/>
                          <a:ea typeface="+mn-ea"/>
                        </a:rPr>
                        <a:t>3</a:t>
                      </a:r>
                      <a:r>
                        <a:rPr lang="ja-JP" altLang="en-US" dirty="0">
                          <a:latin typeface="+mj-lt"/>
                          <a:ea typeface="+mn-ea"/>
                        </a:rPr>
                        <a:t>月に改正しました。これまでの多くの経験や東日本大震災での対応を踏まえ、「異常時は、まず冷静になってから選択肢を並べ、最善の行動を選択する」という趣旨と、ＪＲ東日本の安全推進の基本的な考えである「自ら考え行動する」という趣旨を反映することとし、第５項に「</a:t>
                      </a:r>
                      <a:r>
                        <a:rPr lang="ja-JP" altLang="en-US" b="1" u="heavy" dirty="0">
                          <a:solidFill>
                            <a:srgbClr val="FF0000"/>
                          </a:solidFill>
                          <a:uFill>
                            <a:solidFill>
                              <a:srgbClr val="FF0000"/>
                            </a:solidFill>
                          </a:uFill>
                          <a:latin typeface="+mj-lt"/>
                          <a:ea typeface="+mn-ea"/>
                        </a:rPr>
                        <a:t>あわてず、自ら考えて</a:t>
                      </a:r>
                      <a:r>
                        <a:rPr lang="ja-JP" altLang="en-US" dirty="0">
                          <a:uFill>
                            <a:solidFill>
                              <a:srgbClr val="FF0000"/>
                            </a:solidFill>
                          </a:uFill>
                          <a:latin typeface="+mj-lt"/>
                          <a:ea typeface="+mn-ea"/>
                        </a:rPr>
                        <a:t>、</a:t>
                      </a:r>
                      <a:r>
                        <a:rPr lang="ja-JP" altLang="en-US" dirty="0">
                          <a:latin typeface="+mj-lt"/>
                          <a:ea typeface="+mn-ea"/>
                        </a:rPr>
                        <a:t>」という表現を加えました。</a:t>
                      </a:r>
                      <a:endParaRPr kumimoji="1" lang="ja-JP" altLang="en-US"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559812"/>
                  </a:ext>
                </a:extLst>
              </a:tr>
              <a:tr h="2592288">
                <a:tc>
                  <a:txBody>
                    <a:bodyPr/>
                    <a:lstStyle/>
                    <a:p>
                      <a:pPr marL="457200" indent="-457200" algn="just">
                        <a:buFont typeface="+mj-lt"/>
                        <a:buAutoNum type="arabicPeriod"/>
                      </a:pPr>
                      <a:r>
                        <a:rPr lang="ja-JP" altLang="en-US" sz="2000" dirty="0">
                          <a:latin typeface="+mj-lt"/>
                          <a:ea typeface="+mn-ea"/>
                        </a:rPr>
                        <a:t>安全は輸送業務の最大の使命である。</a:t>
                      </a:r>
                    </a:p>
                    <a:p>
                      <a:pPr marL="457200" indent="-457200" algn="just">
                        <a:buFont typeface="+mj-lt"/>
                        <a:buAutoNum type="arabicPeriod"/>
                      </a:pPr>
                      <a:r>
                        <a:rPr lang="ja-JP" altLang="en-US" sz="2000" dirty="0">
                          <a:latin typeface="+mj-lt"/>
                          <a:ea typeface="+mn-ea"/>
                        </a:rPr>
                        <a:t>安全の確保は、規程の遵守及び執務の厳正から始まり、不断の修練によって築きあげられる。</a:t>
                      </a:r>
                    </a:p>
                    <a:p>
                      <a:pPr marL="457200" indent="-457200" algn="just">
                        <a:buFont typeface="+mj-lt"/>
                        <a:buAutoNum type="arabicPeriod"/>
                      </a:pPr>
                      <a:r>
                        <a:rPr lang="ja-JP" altLang="en-US" sz="2000" dirty="0">
                          <a:latin typeface="+mj-lt"/>
                          <a:ea typeface="+mn-ea"/>
                        </a:rPr>
                        <a:t>確認の励行と連絡の徹底は、安全の確保に最も大切である。</a:t>
                      </a:r>
                    </a:p>
                    <a:p>
                      <a:pPr marL="457200" indent="-457200" algn="just">
                        <a:buFont typeface="+mj-lt"/>
                        <a:buAutoNum type="arabicPeriod"/>
                      </a:pPr>
                      <a:r>
                        <a:rPr lang="ja-JP" altLang="en-US" sz="2000" dirty="0">
                          <a:latin typeface="+mj-lt"/>
                          <a:ea typeface="+mn-ea"/>
                        </a:rPr>
                        <a:t>安全の確保のためには、職責をこえて一致協力しなければならない。</a:t>
                      </a:r>
                    </a:p>
                    <a:p>
                      <a:pPr marL="457200" indent="-457200" algn="just">
                        <a:buFont typeface="+mj-lt"/>
                        <a:buAutoNum type="arabicPeriod"/>
                      </a:pPr>
                      <a:r>
                        <a:rPr lang="ja-JP" altLang="en-US" sz="2000" dirty="0">
                          <a:latin typeface="+mj-lt"/>
                          <a:ea typeface="+mn-ea"/>
                        </a:rPr>
                        <a:t>疑わしいときは、</a:t>
                      </a:r>
                      <a:r>
                        <a:rPr lang="ja-JP" altLang="en-US" sz="2000" b="1" u="heavy" dirty="0">
                          <a:solidFill>
                            <a:srgbClr val="FF0000"/>
                          </a:solidFill>
                          <a:uFill>
                            <a:solidFill>
                              <a:srgbClr val="FF0000"/>
                            </a:solidFill>
                          </a:uFill>
                          <a:latin typeface="+mj-lt"/>
                          <a:ea typeface="+mn-ea"/>
                        </a:rPr>
                        <a:t>あわてず、自ら考えて</a:t>
                      </a:r>
                      <a:r>
                        <a:rPr lang="ja-JP" altLang="en-US" sz="2000" dirty="0">
                          <a:latin typeface="+mj-lt"/>
                          <a:ea typeface="+mn-ea"/>
                        </a:rPr>
                        <a:t>、最も安全と認められるみちを 採らなければならない。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54693231"/>
                  </a:ext>
                </a:extLst>
              </a:tr>
            </a:tbl>
          </a:graphicData>
        </a:graphic>
      </p:graphicFrame>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38</a:t>
            </a:fld>
            <a:endParaRPr lang="en-US" altLang="ja-JP"/>
          </a:p>
        </p:txBody>
      </p:sp>
    </p:spTree>
    <p:extLst>
      <p:ext uri="{BB962C8B-B14F-4D97-AF65-F5344CB8AC3E}">
        <p14:creationId xmlns:p14="http://schemas.microsoft.com/office/powerpoint/2010/main" val="229410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 （３）安全重点施策　ガイドライン本文（</a:t>
            </a:r>
            <a:r>
              <a:rPr lang="en-US" altLang="ja-JP" sz="2400" b="1" dirty="0">
                <a:solidFill>
                  <a:srgbClr val="000000"/>
                </a:solidFill>
                <a:latin typeface="+mj-lt"/>
              </a:rPr>
              <a:t>1/2</a:t>
            </a:r>
            <a:r>
              <a:rPr lang="ja-JP" altLang="en-US" sz="2400" b="1" dirty="0">
                <a:solidFill>
                  <a:srgbClr val="000000"/>
                </a:solidFill>
                <a:latin typeface="ＭＳ Ｐゴシック" panose="020B0600070205080204" pitchFamily="50" charset="-128"/>
              </a:rPr>
              <a:t>）</a:t>
            </a:r>
          </a:p>
        </p:txBody>
      </p:sp>
      <p:sp>
        <p:nvSpPr>
          <p:cNvPr id="7" name="テキスト ボックス 6"/>
          <p:cNvSpPr txBox="1">
            <a:spLocks noChangeArrowheads="1"/>
          </p:cNvSpPr>
          <p:nvPr/>
        </p:nvSpPr>
        <p:spPr bwMode="auto">
          <a:xfrm>
            <a:off x="57150" y="476672"/>
            <a:ext cx="9720263" cy="5955476"/>
          </a:xfrm>
          <a:prstGeom prst="rect">
            <a:avLst/>
          </a:prstGeom>
          <a:noFill/>
          <a:ln>
            <a:noFill/>
          </a:ln>
        </p:spPr>
        <p:txBody>
          <a:bodyPr>
            <a:spAutoFit/>
          </a:bodyPr>
          <a:lstStyle/>
          <a:p>
            <a:pPr marL="271463" indent="-271463" eaLnBrk="1" hangingPunct="1">
              <a:defRPr/>
            </a:pPr>
            <a:r>
              <a:rPr lang="zh-CN" altLang="en-US" b="1" u="sng" dirty="0">
                <a:solidFill>
                  <a:srgbClr val="000000"/>
                </a:solidFill>
                <a:latin typeface="ＭＳ ゴシック" panose="020B0609070205080204" pitchFamily="49" charset="-128"/>
                <a:ea typeface="ＭＳ ゴシック" panose="020B0609070205080204" pitchFamily="49" charset="-128"/>
              </a:rPr>
              <a:t>（３）安全重点施策</a:t>
            </a:r>
            <a:endParaRPr lang="en-US" altLang="ja-JP" b="1" u="sng"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１）事業者は、安全方針に沿い、かつ、</a:t>
            </a:r>
            <a:r>
              <a:rPr lang="ja-JP" altLang="en-US" sz="1650" b="1" dirty="0">
                <a:latin typeface="ＭＳ ゴシック" panose="020B0609070205080204" pitchFamily="49" charset="-128"/>
                <a:ea typeface="ＭＳ ゴシック" panose="020B0609070205080204" pitchFamily="49" charset="-128"/>
              </a:rPr>
              <a:t>自らの安全に関する具体的問題解決</a:t>
            </a:r>
            <a:r>
              <a:rPr lang="ja-JP" altLang="en-US" sz="1650" b="1" dirty="0">
                <a:solidFill>
                  <a:srgbClr val="000000"/>
                </a:solidFill>
                <a:latin typeface="ＭＳ ゴシック" panose="020B0609070205080204" pitchFamily="49" charset="-128"/>
                <a:ea typeface="ＭＳ ゴシック" panose="020B0609070205080204" pitchFamily="49" charset="-128"/>
              </a:rPr>
              <a:t>に向け、組織全体、各部門又は支社等において、</a:t>
            </a:r>
            <a:r>
              <a:rPr lang="ja-JP" altLang="en-US" sz="1650" b="1" u="sng" dirty="0">
                <a:solidFill>
                  <a:srgbClr val="FF0000"/>
                </a:solidFill>
                <a:latin typeface="ＭＳ ゴシック" panose="020B0609070205080204" pitchFamily="49" charset="-128"/>
                <a:ea typeface="ＭＳ ゴシック" panose="020B0609070205080204" pitchFamily="49" charset="-128"/>
              </a:rPr>
              <a:t>輸送の安全の確保に関する目標（以下「目標」という。）を設定し、目標を達成するため、輸送の安全を確保するために必要な具体的な取組計画（以下「取組計画」という。）を作成</a:t>
            </a:r>
            <a:r>
              <a:rPr lang="ja-JP" altLang="en-US" sz="1650" b="1" dirty="0">
                <a:solidFill>
                  <a:srgbClr val="000000"/>
                </a:solidFill>
                <a:latin typeface="ＭＳ ゴシック" panose="020B0609070205080204" pitchFamily="49" charset="-128"/>
                <a:ea typeface="ＭＳ ゴシック" panose="020B0609070205080204" pitchFamily="49" charset="-128"/>
              </a:rPr>
              <a:t>する。</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　　</a:t>
            </a:r>
            <a:r>
              <a:rPr lang="ja-JP" altLang="ja-JP" sz="1650" b="1" dirty="0">
                <a:solidFill>
                  <a:srgbClr val="000000"/>
                </a:solidFill>
                <a:ea typeface="ＭＳ ゴシック" panose="020B0609070205080204" pitchFamily="49" charset="-128"/>
              </a:rPr>
              <a:t>目標及び取組計画は、事故及びヒヤリ・ハットの発生状況、</a:t>
            </a:r>
            <a:r>
              <a:rPr lang="ja-JP" altLang="ja-JP" sz="1650" b="1" u="sng" dirty="0">
                <a:solidFill>
                  <a:srgbClr val="FF0000"/>
                </a:solidFill>
                <a:ea typeface="ＭＳ ゴシック" panose="020B0609070205080204" pitchFamily="49" charset="-128"/>
              </a:rPr>
              <a:t>★自社を取り巻く環境の変化等に伴う新たな課題★ </a:t>
            </a:r>
            <a:r>
              <a:rPr lang="ja-JP" altLang="en-US" sz="1650" b="1" dirty="0">
                <a:solidFill>
                  <a:srgbClr val="000000"/>
                </a:solidFill>
                <a:latin typeface="ＭＳ ゴシック" panose="020B0609070205080204" pitchFamily="49" charset="-128"/>
                <a:ea typeface="ＭＳ ゴシック" panose="020B0609070205080204" pitchFamily="49" charset="-128"/>
              </a:rPr>
              <a:t>、現場等からの改善提案、</a:t>
            </a:r>
            <a:r>
              <a:rPr lang="ja-JP" altLang="en-US" sz="1650" b="1" dirty="0">
                <a:solidFill>
                  <a:srgbClr val="FF0000"/>
                </a:solidFill>
                <a:latin typeface="ＭＳ ゴシック" panose="020B0609070205080204" pitchFamily="49" charset="-128"/>
                <a:ea typeface="ＭＳ ゴシック" panose="020B0609070205080204" pitchFamily="49" charset="-128"/>
              </a:rPr>
              <a:t>内部監査、マネジメントレビュー</a:t>
            </a:r>
            <a:r>
              <a:rPr lang="ja-JP" altLang="en-US" sz="1650" b="1" dirty="0">
                <a:solidFill>
                  <a:srgbClr val="000000"/>
                </a:solidFill>
                <a:latin typeface="ＭＳ ゴシック" panose="020B0609070205080204" pitchFamily="49" charset="-128"/>
                <a:ea typeface="ＭＳ ゴシック" panose="020B0609070205080204" pitchFamily="49" charset="-128"/>
              </a:rPr>
              <a:t>、保安監査及び運輸安全マネジメント評価の結果、利用者からの意見・要望などにより、</a:t>
            </a:r>
            <a:r>
              <a:rPr lang="ja-JP" altLang="en-US" sz="1650" b="1" dirty="0">
                <a:latin typeface="ＭＳ ゴシック" panose="020B0609070205080204" pitchFamily="49" charset="-128"/>
                <a:ea typeface="ＭＳ ゴシック" panose="020B0609070205080204" pitchFamily="49" charset="-128"/>
              </a:rPr>
              <a:t>輸送現場の安全に関する課題を具体的かつ詳細に把握</a:t>
            </a:r>
            <a:r>
              <a:rPr lang="ja-JP" altLang="en-US" sz="1650" b="1" dirty="0">
                <a:solidFill>
                  <a:srgbClr val="000000"/>
                </a:solidFill>
                <a:latin typeface="ＭＳ ゴシック" panose="020B0609070205080204" pitchFamily="49" charset="-128"/>
                <a:ea typeface="ＭＳ ゴシック" panose="020B0609070205080204" pitchFamily="49" charset="-128"/>
              </a:rPr>
              <a:t>し、それらの</a:t>
            </a:r>
            <a:r>
              <a:rPr lang="ja-JP" altLang="en-US" sz="1650" b="1" u="sng" dirty="0">
                <a:solidFill>
                  <a:srgbClr val="FF0000"/>
                </a:solidFill>
                <a:latin typeface="ＭＳ ゴシック" panose="020B0609070205080204" pitchFamily="49" charset="-128"/>
                <a:ea typeface="ＭＳ ゴシック" panose="020B0609070205080204" pitchFamily="49" charset="-128"/>
              </a:rPr>
              <a:t>課題の解決・改善に直結する</a:t>
            </a:r>
            <a:r>
              <a:rPr lang="ja-JP" altLang="en-US" sz="1650" b="1" dirty="0">
                <a:solidFill>
                  <a:srgbClr val="000000"/>
                </a:solidFill>
                <a:latin typeface="ＭＳ ゴシック" panose="020B0609070205080204" pitchFamily="49" charset="-128"/>
                <a:ea typeface="ＭＳ ゴシック" panose="020B0609070205080204" pitchFamily="49" charset="-128"/>
              </a:rPr>
              <a:t>ものとする。</a:t>
            </a:r>
          </a:p>
          <a:p>
            <a:pPr marL="271463" indent="-271463" algn="just" eaLnBrk="1" hangingPunct="1">
              <a:defRPr/>
            </a:pP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２）事業者は、目標の設定及び取組計画の作成にあたっては、以下の点に留意する。</a:t>
            </a:r>
          </a:p>
          <a:p>
            <a:pPr marL="720000" indent="-450850" algn="just" eaLnBrk="1" hangingPunct="1">
              <a:buFont typeface="+mj-ea"/>
              <a:buAutoNum type="circleNumDbPlain"/>
              <a:defRPr/>
            </a:pPr>
            <a:r>
              <a:rPr lang="ja-JP" altLang="en-US" sz="1650" b="1" u="sng" dirty="0">
                <a:solidFill>
                  <a:srgbClr val="0000FF"/>
                </a:solidFill>
                <a:latin typeface="ＭＳ ゴシック" panose="020B0609070205080204" pitchFamily="49" charset="-128"/>
                <a:ea typeface="ＭＳ ゴシック" panose="020B0609070205080204" pitchFamily="49" charset="-128"/>
              </a:rPr>
              <a:t>目標年次を設定</a:t>
            </a:r>
            <a:r>
              <a:rPr lang="ja-JP" altLang="en-US" sz="1650" b="1" dirty="0">
                <a:solidFill>
                  <a:srgbClr val="000000"/>
                </a:solidFill>
                <a:latin typeface="ＭＳ ゴシック" panose="020B0609070205080204" pitchFamily="49" charset="-128"/>
                <a:ea typeface="ＭＳ ゴシック" panose="020B0609070205080204" pitchFamily="49" charset="-128"/>
              </a:rPr>
              <a:t>すること、また、可能な限り、単年度の目標及び中長期の目標の両者を設定すること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可能な限り、</a:t>
            </a:r>
            <a:r>
              <a:rPr lang="ja-JP" altLang="en-US" sz="1650" b="1" u="sng" dirty="0">
                <a:solidFill>
                  <a:srgbClr val="0000FF"/>
                </a:solidFill>
                <a:latin typeface="ＭＳ ゴシック" panose="020B0609070205080204" pitchFamily="49" charset="-128"/>
                <a:ea typeface="ＭＳ ゴシック" panose="020B0609070205080204" pitchFamily="49" charset="-128"/>
              </a:rPr>
              <a:t>数値目標等の具体的目標</a:t>
            </a:r>
            <a:r>
              <a:rPr lang="ja-JP" altLang="en-US" sz="1650" b="1" dirty="0">
                <a:solidFill>
                  <a:srgbClr val="000000"/>
                </a:solidFill>
                <a:latin typeface="ＭＳ ゴシック" panose="020B0609070205080204" pitchFamily="49" charset="-128"/>
                <a:ea typeface="ＭＳ ゴシック" panose="020B0609070205080204" pitchFamily="49" charset="-128"/>
              </a:rPr>
              <a:t>とし、外部の者も容易に確認しやすく、事後的にその</a:t>
            </a:r>
            <a:r>
              <a:rPr lang="ja-JP" altLang="en-US" sz="1650" b="1" u="sng" dirty="0">
                <a:solidFill>
                  <a:srgbClr val="0000FF"/>
                </a:solidFill>
                <a:latin typeface="ＭＳ ゴシック" panose="020B0609070205080204" pitchFamily="49" charset="-128"/>
                <a:ea typeface="ＭＳ ゴシック" panose="020B0609070205080204" pitchFamily="49" charset="-128"/>
              </a:rPr>
              <a:t>達成状況を検証・評価</a:t>
            </a:r>
            <a:r>
              <a:rPr lang="ja-JP" altLang="en-US" sz="1650" b="1" dirty="0">
                <a:solidFill>
                  <a:srgbClr val="000000"/>
                </a:solidFill>
                <a:latin typeface="ＭＳ ゴシック" panose="020B0609070205080204" pitchFamily="49" charset="-128"/>
                <a:ea typeface="ＭＳ ゴシック" panose="020B0609070205080204" pitchFamily="49" charset="-128"/>
              </a:rPr>
              <a:t>できるものとすること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取組計画の実施にあたっての</a:t>
            </a:r>
            <a:r>
              <a:rPr lang="ja-JP" altLang="en-US" sz="1650" b="1" u="sng" dirty="0">
                <a:solidFill>
                  <a:srgbClr val="0000FF"/>
                </a:solidFill>
                <a:latin typeface="ＭＳ ゴシック" panose="020B0609070205080204" pitchFamily="49" charset="-128"/>
                <a:ea typeface="ＭＳ ゴシック" panose="020B0609070205080204" pitchFamily="49" charset="-128"/>
              </a:rPr>
              <a:t>責任者、手段、実施期間・日程等を明らか</a:t>
            </a:r>
            <a:r>
              <a:rPr lang="ja-JP" altLang="en-US" sz="1650" b="1" dirty="0">
                <a:solidFill>
                  <a:srgbClr val="000000"/>
                </a:solidFill>
                <a:latin typeface="ＭＳ ゴシック" panose="020B0609070205080204" pitchFamily="49" charset="-128"/>
                <a:ea typeface="ＭＳ ゴシック" panose="020B0609070205080204" pitchFamily="49" charset="-128"/>
              </a:rPr>
              <a:t>にすること</a:t>
            </a:r>
          </a:p>
          <a:p>
            <a:pPr marL="720000" indent="-450850" algn="just" eaLnBrk="1" hangingPunct="1">
              <a:buFont typeface="+mj-ea"/>
              <a:buAutoNum type="circleNumDbPlain"/>
              <a:defRPr/>
            </a:pPr>
            <a:r>
              <a:rPr lang="ja-JP" altLang="en-US" sz="1650" b="1" u="sng" dirty="0">
                <a:solidFill>
                  <a:srgbClr val="0000FF"/>
                </a:solidFill>
                <a:latin typeface="ＭＳ ゴシック" panose="020B0609070205080204" pitchFamily="49" charset="-128"/>
                <a:ea typeface="ＭＳ ゴシック" panose="020B0609070205080204" pitchFamily="49" charset="-128"/>
              </a:rPr>
              <a:t>社員・職員等の高齢化及び老朽化した輸送施設等を使用することから生じる安全上の課題</a:t>
            </a:r>
            <a:r>
              <a:rPr lang="ja-JP" altLang="en-US" sz="1650" b="1" dirty="0">
                <a:latin typeface="ＭＳ ゴシック" panose="020B0609070205080204" pitchFamily="49" charset="-128"/>
                <a:ea typeface="ＭＳ ゴシック" panose="020B0609070205080204" pitchFamily="49" charset="-128"/>
              </a:rPr>
              <a:t>並びに</a:t>
            </a:r>
            <a:r>
              <a:rPr lang="ja-JP" altLang="ja-JP" sz="1650" b="1" u="sng" dirty="0">
                <a:solidFill>
                  <a:srgbClr val="0000FF"/>
                </a:solidFill>
                <a:ea typeface="ＭＳ ゴシック" panose="020B0609070205080204" pitchFamily="49" charset="-128"/>
              </a:rPr>
              <a:t>★自然災害、テロ、感染症等への備え★</a:t>
            </a:r>
            <a:r>
              <a:rPr lang="ja-JP" altLang="en-US" sz="1650" b="1" dirty="0">
                <a:solidFill>
                  <a:srgbClr val="000000"/>
                </a:solidFill>
                <a:latin typeface="ＭＳ ゴシック" panose="020B0609070205080204" pitchFamily="49" charset="-128"/>
                <a:ea typeface="ＭＳ ゴシック" panose="020B0609070205080204" pitchFamily="49" charset="-128"/>
              </a:rPr>
              <a:t>に配慮すること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現場の声を汲み上げる等、</a:t>
            </a:r>
            <a:r>
              <a:rPr lang="ja-JP" altLang="en-US" sz="1650" b="1" u="sng" dirty="0">
                <a:solidFill>
                  <a:srgbClr val="FF0000"/>
                </a:solidFill>
                <a:latin typeface="ＭＳ ゴシック" panose="020B0609070205080204" pitchFamily="49" charset="-128"/>
                <a:ea typeface="ＭＳ ゴシック" panose="020B0609070205080204" pitchFamily="49" charset="-128"/>
              </a:rPr>
              <a:t>現場の実態を踏まえた改善効果</a:t>
            </a:r>
            <a:r>
              <a:rPr lang="ja-JP" altLang="en-US" sz="1650" b="1" dirty="0">
                <a:solidFill>
                  <a:srgbClr val="000000"/>
                </a:solidFill>
                <a:latin typeface="ＭＳ ゴシック" panose="020B0609070205080204" pitchFamily="49" charset="-128"/>
                <a:ea typeface="ＭＳ ゴシック" panose="020B0609070205080204" pitchFamily="49" charset="-128"/>
              </a:rPr>
              <a:t>が高まるよう配慮すること</a:t>
            </a: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社員・職員等が理解しやすく、輸送の安全性の向上への熱意・モチベーション</a:t>
            </a:r>
            <a:r>
              <a:rPr lang="en-US" altLang="ja-JP" sz="1650" b="1" dirty="0">
                <a:solidFill>
                  <a:srgbClr val="000000"/>
                </a:solidFill>
                <a:latin typeface="ＭＳ ゴシック" panose="020B0609070205080204" pitchFamily="49" charset="-128"/>
                <a:ea typeface="ＭＳ ゴシック" panose="020B0609070205080204" pitchFamily="49" charset="-128"/>
              </a:rPr>
              <a:t> </a:t>
            </a:r>
            <a:r>
              <a:rPr lang="ja-JP" altLang="en-US" sz="1650" b="1" dirty="0">
                <a:solidFill>
                  <a:srgbClr val="000000"/>
                </a:solidFill>
                <a:latin typeface="ＭＳ ゴシック" panose="020B0609070205080204" pitchFamily="49" charset="-128"/>
                <a:ea typeface="ＭＳ ゴシック" panose="020B0609070205080204" pitchFamily="49" charset="-128"/>
              </a:rPr>
              <a:t>が高まるよう配慮すること</a:t>
            </a:r>
            <a:endParaRPr lang="ja-JP" altLang="en-US" sz="1650" b="1" dirty="0">
              <a:latin typeface="ＭＳ ゴシック" panose="020B0609070205080204" pitchFamily="49" charset="-128"/>
              <a:ea typeface="ＭＳ ゴシック" panose="020B0609070205080204" pitchFamily="49" charset="-128"/>
            </a:endParaRPr>
          </a:p>
          <a:p>
            <a:pPr marL="720000" indent="-450850" algn="just" eaLnBrk="1" hangingPunct="1">
              <a:buFont typeface="+mj-ea"/>
              <a:buAutoNum type="circleNumDbPlain"/>
              <a:defRPr/>
            </a:pPr>
            <a:r>
              <a:rPr lang="ja-JP" altLang="en-US" sz="1650" b="1" dirty="0">
                <a:solidFill>
                  <a:srgbClr val="000000"/>
                </a:solidFill>
                <a:latin typeface="ＭＳ ゴシック" panose="020B0609070205080204" pitchFamily="49" charset="-128"/>
                <a:ea typeface="ＭＳ ゴシック" panose="020B0609070205080204" pitchFamily="49" charset="-128"/>
              </a:rPr>
              <a:t>目標達成後においては、その</a:t>
            </a:r>
            <a:r>
              <a:rPr lang="ja-JP" altLang="en-US" sz="1650" b="1" u="sng" dirty="0">
                <a:solidFill>
                  <a:srgbClr val="0000FF"/>
                </a:solidFill>
                <a:latin typeface="ＭＳ ゴシック" panose="020B0609070205080204" pitchFamily="49" charset="-128"/>
                <a:ea typeface="ＭＳ ゴシック" panose="020B0609070205080204" pitchFamily="49" charset="-128"/>
              </a:rPr>
              <a:t>達成状況を踏まえ、必要に応じて、より高い目標を新たに設定</a:t>
            </a:r>
            <a:r>
              <a:rPr lang="ja-JP" altLang="en-US" sz="1650" b="1" dirty="0">
                <a:solidFill>
                  <a:srgbClr val="000000"/>
                </a:solidFill>
                <a:latin typeface="ＭＳ ゴシック" panose="020B0609070205080204" pitchFamily="49" charset="-128"/>
                <a:ea typeface="ＭＳ ゴシック" panose="020B0609070205080204" pitchFamily="49" charset="-128"/>
              </a:rPr>
              <a:t>すること</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p:txBody>
      </p:sp>
      <p:pic>
        <p:nvPicPr>
          <p:cNvPr id="272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39</a:t>
            </a:fld>
            <a:endParaRPr lang="en-US" altLang="ja-JP"/>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a:t>
            </a:fld>
            <a:endParaRPr lang="en-US" altLang="ja-J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 （３）安全重点施策　ガイドライン本文（</a:t>
            </a:r>
            <a:r>
              <a:rPr lang="en-US" altLang="ja-JP" sz="2400" b="1" dirty="0">
                <a:solidFill>
                  <a:srgbClr val="000000"/>
                </a:solidFill>
                <a:latin typeface="+mj-lt"/>
              </a:rPr>
              <a:t>2/2</a:t>
            </a:r>
            <a:r>
              <a:rPr lang="ja-JP" altLang="en-US" sz="2400" b="1" dirty="0">
                <a:solidFill>
                  <a:srgbClr val="000000"/>
                </a:solidFill>
                <a:latin typeface="ＭＳ Ｐゴシック" panose="020B0600070205080204" pitchFamily="50" charset="-128"/>
              </a:rPr>
              <a:t>）</a:t>
            </a:r>
          </a:p>
        </p:txBody>
      </p:sp>
      <p:sp>
        <p:nvSpPr>
          <p:cNvPr id="7" name="テキスト ボックス 6"/>
          <p:cNvSpPr txBox="1">
            <a:spLocks noChangeArrowheads="1"/>
          </p:cNvSpPr>
          <p:nvPr/>
        </p:nvSpPr>
        <p:spPr bwMode="auto">
          <a:xfrm>
            <a:off x="57150" y="763394"/>
            <a:ext cx="9720263" cy="2169825"/>
          </a:xfrm>
          <a:prstGeom prst="rect">
            <a:avLst/>
          </a:prstGeom>
          <a:noFill/>
          <a:ln>
            <a:noFill/>
          </a:ln>
        </p:spPr>
        <p:txBody>
          <a:bodyPr>
            <a:spAutoFit/>
          </a:bodyPr>
          <a:lstStyle/>
          <a:p>
            <a:pPr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３）事業者は、目標を達成すべく、取組計画に従い、輸送の安全に関する取組を着実に実施する。</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defRPr/>
            </a:pPr>
            <a:endParaRPr lang="ja-JP" altLang="en-US"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r>
              <a:rPr lang="ja-JP" altLang="en-US" sz="1650" b="1" dirty="0">
                <a:solidFill>
                  <a:srgbClr val="000000"/>
                </a:solidFill>
                <a:latin typeface="ＭＳ ゴシック" panose="020B0609070205080204" pitchFamily="49" charset="-128"/>
                <a:ea typeface="ＭＳ ゴシック" panose="020B0609070205080204" pitchFamily="49" charset="-128"/>
              </a:rPr>
              <a:t>４）事業者は、安全重点施策について</a:t>
            </a:r>
            <a:r>
              <a:rPr lang="ja-JP" altLang="en-US" sz="1650" b="1" u="sng" dirty="0">
                <a:solidFill>
                  <a:srgbClr val="0000FF"/>
                </a:solidFill>
                <a:latin typeface="ＭＳ ゴシック" panose="020B0609070205080204" pitchFamily="49" charset="-128"/>
                <a:ea typeface="ＭＳ ゴシック" panose="020B0609070205080204" pitchFamily="49" charset="-128"/>
              </a:rPr>
              <a:t>定期的に取組計画の進捗状況及び目標の達成状況を把握</a:t>
            </a:r>
            <a:r>
              <a:rPr lang="ja-JP" altLang="en-US" sz="1650" b="1" dirty="0">
                <a:solidFill>
                  <a:srgbClr val="000000"/>
                </a:solidFill>
                <a:latin typeface="ＭＳ ゴシック" panose="020B0609070205080204" pitchFamily="49" charset="-128"/>
                <a:ea typeface="ＭＳ ゴシック" panose="020B0609070205080204" pitchFamily="49" charset="-128"/>
              </a:rPr>
              <a:t>するとともに、内部監査の結果等を踏まえ、マネジメントレビューの機会等を活用して、</a:t>
            </a:r>
            <a:r>
              <a:rPr lang="ja-JP" altLang="en-US" sz="1650" b="1" u="sng" dirty="0">
                <a:solidFill>
                  <a:srgbClr val="FF0000"/>
                </a:solidFill>
                <a:latin typeface="ＭＳ ゴシック" panose="020B0609070205080204" pitchFamily="49" charset="-128"/>
                <a:ea typeface="ＭＳ ゴシック" panose="020B0609070205080204" pitchFamily="49" charset="-128"/>
              </a:rPr>
              <a:t>少なくとも１年毎に見直し</a:t>
            </a:r>
            <a:r>
              <a:rPr lang="ja-JP" altLang="en-US" sz="1650" b="1" dirty="0">
                <a:solidFill>
                  <a:srgbClr val="000000"/>
                </a:solidFill>
                <a:latin typeface="ＭＳ ゴシック" panose="020B0609070205080204" pitchFamily="49" charset="-128"/>
                <a:ea typeface="ＭＳ ゴシック" panose="020B0609070205080204" pitchFamily="49" charset="-128"/>
              </a:rPr>
              <a:t>を行う。</a:t>
            </a: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271463" indent="-271463" algn="just" eaLnBrk="1" hangingPunct="1">
              <a:defRPr/>
            </a:pPr>
            <a:endParaRPr lang="en-US" altLang="ja-JP" sz="1650" b="1" dirty="0">
              <a:solidFill>
                <a:srgbClr val="000000"/>
              </a:solidFill>
              <a:latin typeface="ＭＳ ゴシック" panose="020B0609070205080204" pitchFamily="49" charset="-128"/>
              <a:ea typeface="ＭＳ ゴシック" panose="020B0609070205080204" pitchFamily="49" charset="-128"/>
            </a:endParaRPr>
          </a:p>
          <a:p>
            <a:pPr marL="457200" indent="-457200" algn="just"/>
            <a:r>
              <a:rPr lang="ja-JP" altLang="ja-JP" b="1" dirty="0">
                <a:solidFill>
                  <a:srgbClr val="000000"/>
                </a:solidFill>
                <a:ea typeface="ＭＳ ゴシック" panose="020B0609070205080204" pitchFamily="49" charset="-128"/>
              </a:rPr>
              <a:t>★（注）安全重点施策の策定については、国土交通省大臣官房運輸安全監理官室が公表した冊子「安全重点施策とマネジメントレビューの理解を深めるために」を参照願う。★</a:t>
            </a:r>
            <a:endParaRPr lang="ja-JP" altLang="en-US" kern="100" dirty="0">
              <a:highlight>
                <a:srgbClr val="FFFF00"/>
              </a:highlight>
              <a:latin typeface="ＭＳ ゴシック" panose="020B0609070205080204" pitchFamily="49" charset="-128"/>
              <a:ea typeface="ＭＳ ゴシック" panose="020B0609070205080204" pitchFamily="49" charset="-128"/>
            </a:endParaRPr>
          </a:p>
        </p:txBody>
      </p:sp>
      <p:pic>
        <p:nvPicPr>
          <p:cNvPr id="272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40</a:t>
            </a:fld>
            <a:endParaRPr lang="en-US" altLang="ja-JP"/>
          </a:p>
        </p:txBody>
      </p:sp>
    </p:spTree>
    <p:extLst>
      <p:ext uri="{BB962C8B-B14F-4D97-AF65-F5344CB8AC3E}">
        <p14:creationId xmlns:p14="http://schemas.microsoft.com/office/powerpoint/2010/main" val="41446988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txBox="1">
            <a:spLocks noChangeArrowheads="1"/>
          </p:cNvSpPr>
          <p:nvPr/>
        </p:nvSpPr>
        <p:spPr bwMode="auto">
          <a:xfrm>
            <a:off x="57150"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（３）安全重点施策　施策のポイント</a:t>
            </a:r>
          </a:p>
        </p:txBody>
      </p:sp>
      <p:sp>
        <p:nvSpPr>
          <p:cNvPr id="4" name="Rectangle 24"/>
          <p:cNvSpPr>
            <a:spLocks noChangeArrowheads="1"/>
          </p:cNvSpPr>
          <p:nvPr/>
        </p:nvSpPr>
        <p:spPr bwMode="auto">
          <a:xfrm>
            <a:off x="4272766" y="2989630"/>
            <a:ext cx="5360754" cy="3391698"/>
          </a:xfrm>
          <a:prstGeom prst="rect">
            <a:avLst/>
          </a:prstGeom>
          <a:solidFill>
            <a:schemeClr val="accent5">
              <a:lumMod val="20000"/>
              <a:lumOff val="80000"/>
            </a:schemeClr>
          </a:solidFill>
          <a:ln w="19050">
            <a:solidFill>
              <a:schemeClr val="tx1"/>
            </a:solidFill>
            <a:miter lim="800000"/>
            <a:headEnd/>
            <a:tailEnd/>
          </a:ln>
          <a:effectLst/>
        </p:spPr>
        <p:txBody>
          <a:bodyPr wrap="square" anchor="ctr">
            <a:spAutoFit/>
          </a:bodyPr>
          <a:lstStyle/>
          <a:p>
            <a:pPr algn="ctr" eaLnBrk="1" fontAlgn="auto" hangingPunct="1">
              <a:spcBef>
                <a:spcPct val="50000"/>
              </a:spcBef>
              <a:spcAft>
                <a:spcPts val="0"/>
              </a:spcAft>
              <a:defRPr/>
            </a:pPr>
            <a:r>
              <a:rPr lang="ja-JP" altLang="en-US" sz="3200" b="1" dirty="0">
                <a:solidFill>
                  <a:srgbClr val="000000"/>
                </a:solidFill>
                <a:latin typeface="ＭＳ ゴシック" panose="020B0609070205080204" pitchFamily="49" charset="-128"/>
                <a:ea typeface="ＭＳ ゴシック" panose="020B0609070205080204" pitchFamily="49" charset="-128"/>
              </a:rPr>
              <a:t>安全重点施策</a:t>
            </a:r>
          </a:p>
          <a:p>
            <a:pPr algn="ctr" eaLnBrk="1" fontAlgn="auto" hangingPunct="1">
              <a:lnSpc>
                <a:spcPct val="60000"/>
              </a:lnSpc>
              <a:spcBef>
                <a:spcPct val="50000"/>
              </a:spcBef>
              <a:spcAft>
                <a:spcPts val="0"/>
              </a:spcAft>
              <a:defRPr/>
            </a:pPr>
            <a:r>
              <a:rPr lang="ja-JP" altLang="en-US" sz="2800" dirty="0">
                <a:solidFill>
                  <a:srgbClr val="000000"/>
                </a:solidFill>
                <a:latin typeface="ＭＳ ゴシック" panose="020B0609070205080204" pitchFamily="49" charset="-128"/>
                <a:ea typeface="ＭＳ ゴシック" panose="020B0609070205080204" pitchFamily="49" charset="-128"/>
              </a:rPr>
              <a:t>＝輸送の安全に関する</a:t>
            </a:r>
            <a:r>
              <a:rPr lang="ja-JP" altLang="en-US" sz="2800" b="1" u="sng" dirty="0">
                <a:solidFill>
                  <a:srgbClr val="FF0000"/>
                </a:solidFill>
                <a:latin typeface="ＭＳ ゴシック" panose="020B0609070205080204" pitchFamily="49" charset="-128"/>
                <a:ea typeface="ＭＳ ゴシック" panose="020B0609070205080204" pitchFamily="49" charset="-128"/>
              </a:rPr>
              <a:t>目標</a:t>
            </a:r>
          </a:p>
          <a:p>
            <a:pPr algn="ctr" eaLnBrk="1" fontAlgn="auto" hangingPunct="1">
              <a:lnSpc>
                <a:spcPct val="60000"/>
              </a:lnSpc>
              <a:spcBef>
                <a:spcPct val="50000"/>
              </a:spcBef>
              <a:spcAft>
                <a:spcPts val="0"/>
              </a:spcAft>
              <a:defRPr/>
            </a:pPr>
            <a:r>
              <a:rPr lang="ja-JP" altLang="en-US" sz="2800" b="1" dirty="0">
                <a:latin typeface="ＭＳ ゴシック" panose="020B0609070205080204" pitchFamily="49" charset="-128"/>
                <a:ea typeface="ＭＳ ゴシック" panose="020B0609070205080204" pitchFamily="49" charset="-128"/>
              </a:rPr>
              <a:t>＋</a:t>
            </a:r>
          </a:p>
          <a:p>
            <a:pPr algn="ctr" eaLnBrk="1" fontAlgn="auto" hangingPunct="1">
              <a:lnSpc>
                <a:spcPct val="60000"/>
              </a:lnSpc>
              <a:spcBef>
                <a:spcPct val="50000"/>
              </a:spcBef>
              <a:spcAft>
                <a:spcPts val="0"/>
              </a:spcAft>
              <a:defRPr/>
            </a:pPr>
            <a:r>
              <a:rPr lang="ja-JP" altLang="en-US" sz="2800" dirty="0">
                <a:solidFill>
                  <a:srgbClr val="000000"/>
                </a:solidFill>
                <a:latin typeface="ＭＳ ゴシック" panose="020B0609070205080204" pitchFamily="49" charset="-128"/>
                <a:ea typeface="ＭＳ ゴシック" panose="020B0609070205080204" pitchFamily="49" charset="-128"/>
              </a:rPr>
              <a:t>目標達成に向けた</a:t>
            </a:r>
            <a:r>
              <a:rPr lang="ja-JP" altLang="en-US" sz="2800" b="1" u="sng" dirty="0">
                <a:solidFill>
                  <a:srgbClr val="FF0000"/>
                </a:solidFill>
                <a:latin typeface="ＭＳ ゴシック" panose="020B0609070205080204" pitchFamily="49" charset="-128"/>
                <a:ea typeface="ＭＳ ゴシック" panose="020B0609070205080204" pitchFamily="49" charset="-128"/>
              </a:rPr>
              <a:t>取組計画</a:t>
            </a:r>
          </a:p>
          <a:p>
            <a:pPr algn="just" eaLnBrk="1" fontAlgn="auto" hangingPunct="1">
              <a:spcBef>
                <a:spcPct val="50000"/>
              </a:spcBef>
              <a:spcAft>
                <a:spcPts val="0"/>
              </a:spcAft>
              <a:defRPr/>
            </a:pPr>
            <a:r>
              <a:rPr lang="ja-JP" altLang="en-US" sz="2000" b="1" u="sng" dirty="0">
                <a:solidFill>
                  <a:srgbClr val="FF0000"/>
                </a:solidFill>
                <a:latin typeface="ＭＳ ゴシック" panose="020B0609070205080204" pitchFamily="49" charset="-128"/>
                <a:ea typeface="ＭＳ ゴシック" panose="020B0609070205080204" pitchFamily="49" charset="-128"/>
              </a:rPr>
              <a:t>目標</a:t>
            </a:r>
            <a:r>
              <a:rPr lang="ja-JP" altLang="en-US" sz="2000" u="sng" dirty="0">
                <a:latin typeface="ＭＳ ゴシック" panose="020B0609070205080204" pitchFamily="49" charset="-128"/>
                <a:ea typeface="ＭＳ ゴシック" panose="020B0609070205080204" pitchFamily="49" charset="-128"/>
              </a:rPr>
              <a:t>を定める際は、施策の達成度合いを測る</a:t>
            </a:r>
            <a:r>
              <a:rPr lang="ja-JP" altLang="en-US" sz="2000" b="1" u="sng" dirty="0">
                <a:solidFill>
                  <a:srgbClr val="FF0000"/>
                </a:solidFill>
                <a:latin typeface="ＭＳ ゴシック" panose="020B0609070205080204" pitchFamily="49" charset="-128"/>
                <a:ea typeface="ＭＳ ゴシック" panose="020B0609070205080204" pitchFamily="49" charset="-128"/>
              </a:rPr>
              <a:t>指標（</a:t>
            </a:r>
            <a:r>
              <a:rPr lang="en-US" altLang="ja-JP" sz="2000" b="1" u="sng" dirty="0">
                <a:solidFill>
                  <a:srgbClr val="FF0000"/>
                </a:solidFill>
                <a:latin typeface="ＭＳ ゴシック" panose="020B0609070205080204" pitchFamily="49" charset="-128"/>
                <a:ea typeface="ＭＳ ゴシック" panose="020B0609070205080204" pitchFamily="49" charset="-128"/>
              </a:rPr>
              <a:t>Performance Indicator)</a:t>
            </a:r>
            <a:r>
              <a:rPr lang="ja-JP" altLang="en-US" sz="2000" u="sng" dirty="0">
                <a:latin typeface="ＭＳ ゴシック" panose="020B0609070205080204" pitchFamily="49" charset="-128"/>
                <a:ea typeface="ＭＳ ゴシック" panose="020B0609070205080204" pitchFamily="49" charset="-128"/>
              </a:rPr>
              <a:t>を組み込むことがポイント。容易な施策評価が可能。定性的でも差し支えない。</a:t>
            </a:r>
            <a:endParaRPr lang="en-US" altLang="ja-JP" sz="2000" u="sng" dirty="0">
              <a:latin typeface="ＭＳ ゴシック" panose="020B0609070205080204" pitchFamily="49" charset="-128"/>
              <a:ea typeface="ＭＳ ゴシック" panose="020B0609070205080204" pitchFamily="49" charset="-128"/>
            </a:endParaRPr>
          </a:p>
        </p:txBody>
      </p:sp>
      <p:sp>
        <p:nvSpPr>
          <p:cNvPr id="274436" name="Rectangle 19"/>
          <p:cNvSpPr>
            <a:spLocks noChangeArrowheads="1"/>
          </p:cNvSpPr>
          <p:nvPr/>
        </p:nvSpPr>
        <p:spPr bwMode="auto">
          <a:xfrm>
            <a:off x="5114476" y="703099"/>
            <a:ext cx="3508375" cy="776288"/>
          </a:xfrm>
          <a:prstGeom prst="rect">
            <a:avLst/>
          </a:prstGeom>
          <a:solidFill>
            <a:srgbClr val="99CCFF"/>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00"/>
                </a:solidFill>
                <a:latin typeface="Times New Roman" panose="02020603050405020304" pitchFamily="18" charset="0"/>
              </a:rPr>
              <a:t>安全方針</a:t>
            </a:r>
          </a:p>
        </p:txBody>
      </p:sp>
      <p:sp>
        <p:nvSpPr>
          <p:cNvPr id="7" name="上下矢印 6"/>
          <p:cNvSpPr/>
          <p:nvPr/>
        </p:nvSpPr>
        <p:spPr>
          <a:xfrm>
            <a:off x="5978869" y="1373487"/>
            <a:ext cx="1779588" cy="1571625"/>
          </a:xfrm>
          <a:prstGeom prst="upDownArrow">
            <a:avLst>
              <a:gd name="adj1" fmla="val 58484"/>
              <a:gd name="adj2" fmla="val 31972"/>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2000" b="1" dirty="0">
                <a:solidFill>
                  <a:srgbClr val="000000"/>
                </a:solidFill>
                <a:latin typeface="Calibri" panose="020F0502020204030204" pitchFamily="34" charset="0"/>
              </a:rPr>
              <a:t>整合</a:t>
            </a:r>
            <a:endParaRPr lang="en-US" altLang="ja-JP" sz="2000" b="1" dirty="0">
              <a:solidFill>
                <a:srgbClr val="000000"/>
              </a:solidFill>
              <a:latin typeface="Calibri" panose="020F0502020204030204" pitchFamily="34" charset="0"/>
            </a:endParaRPr>
          </a:p>
          <a:p>
            <a:pPr algn="ctr" eaLnBrk="1" hangingPunct="1"/>
            <a:r>
              <a:rPr lang="ja-JP" altLang="en-US" sz="2000" b="1" dirty="0">
                <a:solidFill>
                  <a:srgbClr val="000000"/>
                </a:solidFill>
                <a:latin typeface="Calibri" panose="020F0502020204030204" pitchFamily="34" charset="0"/>
              </a:rPr>
              <a:t>・</a:t>
            </a:r>
            <a:endParaRPr lang="en-US" altLang="ja-JP" sz="2000" b="1" dirty="0">
              <a:solidFill>
                <a:srgbClr val="000000"/>
              </a:solidFill>
              <a:latin typeface="Calibri" panose="020F0502020204030204" pitchFamily="34" charset="0"/>
            </a:endParaRPr>
          </a:p>
          <a:p>
            <a:pPr algn="ctr" eaLnBrk="1" hangingPunct="1"/>
            <a:r>
              <a:rPr lang="ja-JP" altLang="en-US" sz="2000" b="1" dirty="0">
                <a:solidFill>
                  <a:srgbClr val="000000"/>
                </a:solidFill>
                <a:latin typeface="Calibri" panose="020F0502020204030204" pitchFamily="34" charset="0"/>
              </a:rPr>
              <a:t>具現化</a:t>
            </a:r>
          </a:p>
        </p:txBody>
      </p:sp>
      <p:sp>
        <p:nvSpPr>
          <p:cNvPr id="21" name="右中かっこ 20"/>
          <p:cNvSpPr/>
          <p:nvPr/>
        </p:nvSpPr>
        <p:spPr>
          <a:xfrm>
            <a:off x="3080891" y="1196752"/>
            <a:ext cx="575965" cy="4972838"/>
          </a:xfrm>
          <a:prstGeom prst="rightBrace">
            <a:avLst>
              <a:gd name="adj1" fmla="val 8126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solidFill>
                <a:srgbClr val="000000"/>
              </a:solidFill>
            </a:endParaRPr>
          </a:p>
        </p:txBody>
      </p:sp>
      <p:sp>
        <p:nvSpPr>
          <p:cNvPr id="22" name="右矢印 21"/>
          <p:cNvSpPr/>
          <p:nvPr/>
        </p:nvSpPr>
        <p:spPr>
          <a:xfrm>
            <a:off x="3277649" y="2874472"/>
            <a:ext cx="1099287" cy="1686622"/>
          </a:xfrm>
          <a:prstGeom prst="rightArrow">
            <a:avLst>
              <a:gd name="adj1" fmla="val 50000"/>
              <a:gd name="adj2" fmla="val 543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FFFFFF"/>
                </a:solidFill>
              </a:rPr>
              <a:t>考慮</a:t>
            </a:r>
          </a:p>
        </p:txBody>
      </p:sp>
      <p:graphicFrame>
        <p:nvGraphicFramePr>
          <p:cNvPr id="2" name="表 1"/>
          <p:cNvGraphicFramePr>
            <a:graphicFrameLocks noGrp="1"/>
          </p:cNvGraphicFramePr>
          <p:nvPr>
            <p:extLst>
              <p:ext uri="{D42A27DB-BD31-4B8C-83A1-F6EECF244321}">
                <p14:modId xmlns:p14="http://schemas.microsoft.com/office/powerpoint/2010/main" val="1631571512"/>
              </p:ext>
            </p:extLst>
          </p:nvPr>
        </p:nvGraphicFramePr>
        <p:xfrm>
          <a:off x="233757" y="1192728"/>
          <a:ext cx="2703118" cy="5050110"/>
        </p:xfrm>
        <a:graphic>
          <a:graphicData uri="http://schemas.openxmlformats.org/drawingml/2006/table">
            <a:tbl>
              <a:tblPr firstRow="1" bandRow="1">
                <a:tableStyleId>{5C22544A-7EE6-4342-B048-85BDC9FD1C3A}</a:tableStyleId>
              </a:tblPr>
              <a:tblGrid>
                <a:gridCol w="2703118">
                  <a:extLst>
                    <a:ext uri="{9D8B030D-6E8A-4147-A177-3AD203B41FA5}">
                      <a16:colId xmlns:a16="http://schemas.microsoft.com/office/drawing/2014/main" val="169635028"/>
                    </a:ext>
                  </a:extLst>
                </a:gridCol>
              </a:tblGrid>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0000"/>
                          </a:solidFill>
                          <a:latin typeface="Times New Roman" panose="02020603050405020304" pitchFamily="18" charset="0"/>
                        </a:rPr>
                        <a:t>前回施策の</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000000"/>
                          </a:solidFill>
                          <a:latin typeface="Times New Roman" panose="02020603050405020304" pitchFamily="18" charset="0"/>
                        </a:rPr>
                        <a:t>達成状況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088848"/>
                  </a:ext>
                </a:extLst>
              </a:tr>
              <a:tr h="841685">
                <a:tc>
                  <a:txBody>
                    <a:bodyPr/>
                    <a:lstStyle/>
                    <a:p>
                      <a:pPr algn="ctr" eaLnBrk="1" hangingPunct="1">
                        <a:spcBef>
                          <a:spcPct val="0"/>
                        </a:spcBef>
                        <a:buFontTx/>
                        <a:buNone/>
                      </a:pPr>
                      <a:r>
                        <a:rPr lang="ja-JP" altLang="en-US" sz="2000" b="1" dirty="0">
                          <a:solidFill>
                            <a:schemeClr val="bg1"/>
                          </a:solidFill>
                          <a:latin typeface="Times New Roman" panose="02020603050405020304" pitchFamily="18" charset="0"/>
                        </a:rPr>
                        <a:t>自社のリスク（脆弱性）</a:t>
                      </a:r>
                      <a:endParaRPr lang="en-US" altLang="ja-JP" sz="2000" b="1" dirty="0">
                        <a:solidFill>
                          <a:schemeClr val="bg1"/>
                        </a:solidFill>
                        <a:latin typeface="Times New Roman" panose="02020603050405020304" pitchFamily="18" charset="0"/>
                      </a:endParaRPr>
                    </a:p>
                    <a:p>
                      <a:pPr algn="ctr" eaLnBrk="1" hangingPunct="1">
                        <a:spcBef>
                          <a:spcPct val="0"/>
                        </a:spcBef>
                        <a:buFontTx/>
                        <a:buNone/>
                      </a:pPr>
                      <a:r>
                        <a:rPr lang="ja-JP" altLang="en-US" sz="2000" b="1" dirty="0">
                          <a:solidFill>
                            <a:schemeClr val="bg1"/>
                          </a:solidFill>
                          <a:latin typeface="Times New Roman" panose="02020603050405020304" pitchFamily="18" charset="0"/>
                        </a:rPr>
                        <a:t>（設備・要員・システム）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81181194"/>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活動推進上の課題</a:t>
                      </a:r>
                      <a:endParaRPr lang="en-US" altLang="ja-JP" sz="2400" b="1" dirty="0">
                        <a:solidFill>
                          <a:srgbClr val="000000"/>
                        </a:solidFill>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214246"/>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法令の要求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066201"/>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内部監査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992400"/>
                  </a:ext>
                </a:extLst>
              </a:tr>
              <a:tr h="841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利用者からの</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0000"/>
                          </a:solidFill>
                          <a:latin typeface="Times New Roman" panose="02020603050405020304" pitchFamily="18" charset="0"/>
                        </a:rPr>
                        <a:t>意見・要望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1783881"/>
                  </a:ext>
                </a:extLst>
              </a:tr>
            </a:tbl>
          </a:graphicData>
        </a:graphic>
      </p:graphicFrame>
      <p:sp>
        <p:nvSpPr>
          <p:cNvPr id="3" name="スライド番号プレースホルダー 2"/>
          <p:cNvSpPr>
            <a:spLocks noGrp="1"/>
          </p:cNvSpPr>
          <p:nvPr>
            <p:ph type="sldNum" sz="quarter" idx="12"/>
          </p:nvPr>
        </p:nvSpPr>
        <p:spPr/>
        <p:txBody>
          <a:bodyPr/>
          <a:lstStyle/>
          <a:p>
            <a:pPr>
              <a:defRPr/>
            </a:pPr>
            <a:fld id="{9AF216B2-72B1-4D17-B8AF-8D15C2C1422A}" type="slidenum">
              <a:rPr lang="en-US" altLang="ja-JP" sz="1400" b="0" smtClean="0">
                <a:latin typeface="Arial" panose="020B0604020202020204" pitchFamily="34" charset="0"/>
                <a:cs typeface="Arial" panose="020B0604020202020204" pitchFamily="34" charset="0"/>
              </a:rPr>
              <a:pPr>
                <a:defRPr/>
              </a:pPr>
              <a:t>41</a:t>
            </a:fld>
            <a:endParaRPr lang="en-US" altLang="ja-JP" sz="1400" b="0" dirty="0">
              <a:latin typeface="Arial" panose="020B0604020202020204" pitchFamily="34" charset="0"/>
              <a:cs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3"/>
          <p:cNvSpPr>
            <a:spLocks noChangeArrowheads="1"/>
          </p:cNvSpPr>
          <p:nvPr/>
        </p:nvSpPr>
        <p:spPr bwMode="auto">
          <a:xfrm>
            <a:off x="3602038" y="836613"/>
            <a:ext cx="3079750" cy="1079500"/>
          </a:xfrm>
          <a:prstGeom prst="wedgeRoundRectCallout">
            <a:avLst>
              <a:gd name="adj1" fmla="val -65620"/>
              <a:gd name="adj2" fmla="val -18088"/>
              <a:gd name="adj3" fmla="val 16667"/>
            </a:avLst>
          </a:prstGeom>
          <a:solidFill>
            <a:srgbClr val="99FFCC"/>
          </a:solidFill>
          <a:ln w="9525">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いきなり</a:t>
            </a:r>
            <a:r>
              <a:rPr lang="en-US" altLang="ja-JP" sz="1600" b="1">
                <a:solidFill>
                  <a:srgbClr val="000000"/>
                </a:solidFill>
                <a:ea typeface="HG丸ｺﾞｼｯｸM-PRO" panose="020F0600000000000000" pitchFamily="50" charset="-128"/>
              </a:rPr>
              <a:t>PDCA</a:t>
            </a:r>
            <a:r>
              <a:rPr lang="ja-JP" altLang="en-US" sz="1600" b="1">
                <a:solidFill>
                  <a:srgbClr val="000000"/>
                </a:solidFill>
                <a:ea typeface="HG丸ｺﾞｼｯｸM-PRO" panose="020F0600000000000000" pitchFamily="50" charset="-128"/>
              </a:rPr>
              <a:t>といわれても、</a:t>
            </a:r>
          </a:p>
          <a:p>
            <a:pPr algn="ctr" eaLnBrk="1" hangingPunct="1">
              <a:spcBef>
                <a:spcPct val="0"/>
              </a:spcBef>
              <a:buFontTx/>
              <a:buNone/>
            </a:pPr>
            <a:r>
              <a:rPr lang="ja-JP" altLang="en-US" sz="1600" b="1">
                <a:solidFill>
                  <a:srgbClr val="000000"/>
                </a:solidFill>
                <a:ea typeface="HG丸ｺﾞｼｯｸM-PRO" panose="020F0600000000000000" pitchFamily="50" charset="-128"/>
              </a:rPr>
              <a:t>計画段階から詰まって</a:t>
            </a:r>
          </a:p>
          <a:p>
            <a:pPr algn="ctr" eaLnBrk="1" hangingPunct="1">
              <a:spcBef>
                <a:spcPct val="0"/>
              </a:spcBef>
              <a:buFontTx/>
              <a:buNone/>
            </a:pPr>
            <a:r>
              <a:rPr lang="ja-JP" altLang="en-US" sz="1600" b="1">
                <a:solidFill>
                  <a:srgbClr val="000000"/>
                </a:solidFill>
                <a:ea typeface="HG丸ｺﾞｼｯｸM-PRO" panose="020F0600000000000000" pitchFamily="50" charset="-128"/>
              </a:rPr>
              <a:t>しまいませんか？</a:t>
            </a:r>
          </a:p>
        </p:txBody>
      </p:sp>
      <p:sp>
        <p:nvSpPr>
          <p:cNvPr id="276483" name="AutoShape 4"/>
          <p:cNvSpPr>
            <a:spLocks noChangeArrowheads="1"/>
          </p:cNvSpPr>
          <p:nvPr/>
        </p:nvSpPr>
        <p:spPr bwMode="auto">
          <a:xfrm>
            <a:off x="415925" y="1989138"/>
            <a:ext cx="9001125" cy="4392612"/>
          </a:xfrm>
          <a:prstGeom prst="wedgeRoundRectCallout">
            <a:avLst>
              <a:gd name="adj1" fmla="val 24236"/>
              <a:gd name="adj2" fmla="val -44495"/>
              <a:gd name="adj3" fmla="val 16667"/>
            </a:avLst>
          </a:prstGeom>
          <a:solidFill>
            <a:srgbClr val="CCFFCC"/>
          </a:solidFill>
          <a:ln w="9525">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1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a:p>
            <a:pPr algn="ctr" eaLnBrk="1" hangingPunct="1">
              <a:spcBef>
                <a:spcPct val="0"/>
              </a:spcBef>
              <a:buFontTx/>
              <a:buNone/>
            </a:pPr>
            <a:endParaRPr lang="en-US" altLang="ja-JP" sz="2000" b="1">
              <a:solidFill>
                <a:srgbClr val="333333"/>
              </a:solidFill>
              <a:ea typeface="HG丸ｺﾞｼｯｸM-PRO" panose="020F0600000000000000" pitchFamily="50" charset="-128"/>
            </a:endParaRPr>
          </a:p>
        </p:txBody>
      </p:sp>
      <p:pic>
        <p:nvPicPr>
          <p:cNvPr id="2764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712788"/>
            <a:ext cx="150971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5" name="AutoShape 6"/>
          <p:cNvSpPr>
            <a:spLocks noChangeArrowheads="1"/>
          </p:cNvSpPr>
          <p:nvPr/>
        </p:nvSpPr>
        <p:spPr bwMode="auto">
          <a:xfrm>
            <a:off x="1089025" y="2774950"/>
            <a:ext cx="1739900" cy="1296988"/>
          </a:xfrm>
          <a:prstGeom prst="homePlate">
            <a:avLst>
              <a:gd name="adj" fmla="val 20812"/>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ea typeface="HG丸ｺﾞｼｯｸM-PRO" panose="020F0600000000000000" pitchFamily="50" charset="-128"/>
              </a:rPr>
              <a:t>根拠が希薄</a:t>
            </a:r>
          </a:p>
          <a:p>
            <a:pPr eaLnBrk="1" hangingPunct="1">
              <a:spcBef>
                <a:spcPct val="0"/>
              </a:spcBef>
              <a:buFontTx/>
              <a:buNone/>
            </a:pPr>
            <a:r>
              <a:rPr lang="ja-JP" altLang="en-US" sz="1600" b="1" u="sng">
                <a:solidFill>
                  <a:srgbClr val="0000CC"/>
                </a:solidFill>
                <a:ea typeface="HG丸ｺﾞｼｯｸM-PRO" panose="020F0600000000000000" pitchFamily="50" charset="-128"/>
              </a:rPr>
              <a:t>ｱｸｼｮﾝﾌﾟﾗﾝ</a:t>
            </a:r>
            <a:endParaRPr lang="en-US" altLang="ja-JP" sz="1600" b="1" u="sng">
              <a:solidFill>
                <a:srgbClr val="0000CC"/>
              </a:solidFill>
              <a:ea typeface="HG丸ｺﾞｼｯｸM-PRO" panose="020F0600000000000000" pitchFamily="50" charset="-128"/>
            </a:endParaRPr>
          </a:p>
          <a:p>
            <a:pPr eaLnBrk="1" hangingPunct="1">
              <a:spcBef>
                <a:spcPct val="0"/>
              </a:spcBef>
              <a:buFontTx/>
              <a:buNone/>
            </a:pPr>
            <a:r>
              <a:rPr lang="ja-JP" altLang="en-US" sz="1600" b="1" u="sng">
                <a:solidFill>
                  <a:srgbClr val="0000CC"/>
                </a:solidFill>
                <a:ea typeface="HG丸ｺﾞｼｯｸM-PRO" panose="020F0600000000000000" pitchFamily="50" charset="-128"/>
              </a:rPr>
              <a:t>が明確でない</a:t>
            </a:r>
          </a:p>
        </p:txBody>
      </p:sp>
      <p:sp>
        <p:nvSpPr>
          <p:cNvPr id="276486" name="Rectangle 7"/>
          <p:cNvSpPr>
            <a:spLocks noChangeArrowheads="1"/>
          </p:cNvSpPr>
          <p:nvPr/>
        </p:nvSpPr>
        <p:spPr bwMode="auto">
          <a:xfrm>
            <a:off x="661988" y="3108325"/>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計画</a:t>
            </a:r>
          </a:p>
        </p:txBody>
      </p:sp>
      <p:sp>
        <p:nvSpPr>
          <p:cNvPr id="276487" name="AutoShape 8"/>
          <p:cNvSpPr>
            <a:spLocks noChangeArrowheads="1"/>
          </p:cNvSpPr>
          <p:nvPr/>
        </p:nvSpPr>
        <p:spPr bwMode="auto">
          <a:xfrm>
            <a:off x="3224213" y="2781300"/>
            <a:ext cx="1800225" cy="1284288"/>
          </a:xfrm>
          <a:prstGeom prst="homePlate">
            <a:avLst>
              <a:gd name="adj" fmla="val 21454"/>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CC"/>
                </a:solidFill>
                <a:ea typeface="HG丸ｺﾞｼｯｸM-PRO" panose="020F0600000000000000" pitchFamily="50" charset="-128"/>
              </a:rPr>
              <a:t>　</a:t>
            </a:r>
            <a:r>
              <a:rPr lang="ja-JP" altLang="en-US" sz="1600" b="1" u="sng">
                <a:solidFill>
                  <a:srgbClr val="0000CC"/>
                </a:solidFill>
                <a:ea typeface="HG丸ｺﾞｼｯｸM-PRO" panose="020F0600000000000000" pitchFamily="50" charset="-128"/>
              </a:rPr>
              <a:t>掛け声だけ</a:t>
            </a:r>
          </a:p>
          <a:p>
            <a:pPr eaLnBrk="1" hangingPunct="1">
              <a:spcBef>
                <a:spcPct val="0"/>
              </a:spcBef>
              <a:buFontTx/>
              <a:buNone/>
            </a:pPr>
            <a:r>
              <a:rPr lang="ja-JP" altLang="en-US" sz="1600" b="1">
                <a:solidFill>
                  <a:srgbClr val="000000"/>
                </a:solidFill>
                <a:ea typeface="HG丸ｺﾞｼｯｸM-PRO" panose="020F0600000000000000" pitchFamily="50" charset="-128"/>
              </a:rPr>
              <a:t>　（精神論）</a:t>
            </a:r>
          </a:p>
          <a:p>
            <a:pPr eaLnBrk="1" hangingPunct="1">
              <a:spcBef>
                <a:spcPct val="0"/>
              </a:spcBef>
              <a:buFontTx/>
              <a:buNone/>
            </a:pPr>
            <a:r>
              <a:rPr lang="ja-JP" altLang="en-US" sz="1600" b="1">
                <a:solidFill>
                  <a:srgbClr val="000000"/>
                </a:solidFill>
                <a:ea typeface="HG丸ｺﾞｼｯｸM-PRO" panose="020F0600000000000000" pitchFamily="50" charset="-128"/>
              </a:rPr>
              <a:t>　成り行き任せ</a:t>
            </a:r>
          </a:p>
          <a:p>
            <a:pPr eaLnBrk="1" hangingPunct="1">
              <a:spcBef>
                <a:spcPct val="0"/>
              </a:spcBef>
              <a:buFontTx/>
              <a:buNone/>
            </a:pPr>
            <a:r>
              <a:rPr lang="ja-JP" altLang="en-US" sz="1600" b="1">
                <a:solidFill>
                  <a:srgbClr val="000000"/>
                </a:solidFill>
                <a:ea typeface="HG丸ｺﾞｼｯｸM-PRO" panose="020F0600000000000000" pitchFamily="50" charset="-128"/>
              </a:rPr>
              <a:t>　になりがち</a:t>
            </a:r>
          </a:p>
        </p:txBody>
      </p:sp>
      <p:sp>
        <p:nvSpPr>
          <p:cNvPr id="276488" name="Rectangle 9"/>
          <p:cNvSpPr>
            <a:spLocks noChangeArrowheads="1"/>
          </p:cNvSpPr>
          <p:nvPr/>
        </p:nvSpPr>
        <p:spPr bwMode="auto">
          <a:xfrm>
            <a:off x="2828925" y="3108697"/>
            <a:ext cx="468313" cy="968375"/>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実施</a:t>
            </a:r>
          </a:p>
        </p:txBody>
      </p:sp>
      <p:sp>
        <p:nvSpPr>
          <p:cNvPr id="276489" name="AutoShape 10"/>
          <p:cNvSpPr>
            <a:spLocks noChangeArrowheads="1"/>
          </p:cNvSpPr>
          <p:nvPr/>
        </p:nvSpPr>
        <p:spPr bwMode="auto">
          <a:xfrm>
            <a:off x="5422900" y="2781300"/>
            <a:ext cx="1762125" cy="1290638"/>
          </a:xfrm>
          <a:prstGeom prst="homePlate">
            <a:avLst>
              <a:gd name="adj" fmla="val 21181"/>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・個別の事故</a:t>
            </a:r>
          </a:p>
          <a:p>
            <a:pPr eaLnBrk="1" hangingPunct="1">
              <a:spcBef>
                <a:spcPct val="0"/>
              </a:spcBef>
              <a:buFontTx/>
              <a:buNone/>
            </a:pPr>
            <a:r>
              <a:rPr lang="ja-JP" altLang="en-US" sz="1600" b="1">
                <a:solidFill>
                  <a:srgbClr val="000000"/>
                </a:solidFill>
                <a:ea typeface="HG丸ｺﾞｼｯｸM-PRO" panose="020F0600000000000000" pitchFamily="50" charset="-128"/>
              </a:rPr>
              <a:t>　対応で終わる</a:t>
            </a:r>
          </a:p>
          <a:p>
            <a:pPr eaLnBrk="1" hangingPunct="1">
              <a:spcBef>
                <a:spcPct val="0"/>
              </a:spcBef>
              <a:buFontTx/>
              <a:buNone/>
            </a:pPr>
            <a:r>
              <a:rPr lang="ja-JP" altLang="en-US" sz="1600" b="1">
                <a:solidFill>
                  <a:srgbClr val="000000"/>
                </a:solidFill>
                <a:ea typeface="HG丸ｺﾞｼｯｸM-PRO" panose="020F0600000000000000" pitchFamily="50" charset="-128"/>
              </a:rPr>
              <a:t>・形式的なﾁｪｯｸ</a:t>
            </a: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　となっている</a:t>
            </a:r>
            <a:r>
              <a:rPr lang="ja-JP" altLang="en-US" sz="1400" b="1">
                <a:solidFill>
                  <a:srgbClr val="000000"/>
                </a:solidFill>
                <a:ea typeface="HG丸ｺﾞｼｯｸM-PRO" panose="020F0600000000000000" pitchFamily="50" charset="-128"/>
              </a:rPr>
              <a:t>　</a:t>
            </a:r>
          </a:p>
          <a:p>
            <a:pPr eaLnBrk="1" hangingPunct="1">
              <a:spcBef>
                <a:spcPct val="0"/>
              </a:spcBef>
              <a:buFontTx/>
              <a:buNone/>
            </a:pPr>
            <a:endParaRPr lang="ja-JP" altLang="en-US" sz="1400" b="1">
              <a:solidFill>
                <a:srgbClr val="0000CC"/>
              </a:solidFill>
              <a:ea typeface="HG丸ｺﾞｼｯｸM-PRO" panose="020F0600000000000000" pitchFamily="50" charset="-128"/>
            </a:endParaRPr>
          </a:p>
        </p:txBody>
      </p:sp>
      <p:sp>
        <p:nvSpPr>
          <p:cNvPr id="276490" name="Rectangle 11"/>
          <p:cNvSpPr>
            <a:spLocks noChangeArrowheads="1"/>
          </p:cNvSpPr>
          <p:nvPr/>
        </p:nvSpPr>
        <p:spPr bwMode="auto">
          <a:xfrm>
            <a:off x="4995863" y="3108325"/>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チェック</a:t>
            </a:r>
          </a:p>
        </p:txBody>
      </p:sp>
      <p:sp>
        <p:nvSpPr>
          <p:cNvPr id="276491" name="AutoShape 12"/>
          <p:cNvSpPr>
            <a:spLocks noChangeArrowheads="1"/>
          </p:cNvSpPr>
          <p:nvPr/>
        </p:nvSpPr>
        <p:spPr bwMode="auto">
          <a:xfrm>
            <a:off x="7589838" y="2781300"/>
            <a:ext cx="1827212" cy="1290638"/>
          </a:xfrm>
          <a:prstGeom prst="homePlate">
            <a:avLst>
              <a:gd name="adj" fmla="val 21964"/>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ea typeface="HG丸ｺﾞｼｯｸM-PRO" panose="020F0600000000000000" pitchFamily="50" charset="-128"/>
              </a:rPr>
              <a:t>・特に見直し</a:t>
            </a:r>
            <a:endParaRPr lang="en-US" altLang="ja-JP" sz="1600" b="1">
              <a:solidFill>
                <a:srgbClr val="000000"/>
              </a:solidFill>
              <a:ea typeface="HG丸ｺﾞｼｯｸM-PRO" panose="020F0600000000000000" pitchFamily="50" charset="-128"/>
            </a:endParaRPr>
          </a:p>
          <a:p>
            <a:pPr eaLnBrk="1" hangingPunct="1">
              <a:spcBef>
                <a:spcPct val="0"/>
              </a:spcBef>
              <a:buFontTx/>
              <a:buNone/>
            </a:pPr>
            <a:r>
              <a:rPr lang="ja-JP" altLang="en-US" sz="1600" b="1">
                <a:solidFill>
                  <a:srgbClr val="000000"/>
                </a:solidFill>
                <a:ea typeface="HG丸ｺﾞｼｯｸM-PRO" panose="020F0600000000000000" pitchFamily="50" charset="-128"/>
              </a:rPr>
              <a:t>　していない</a:t>
            </a:r>
          </a:p>
          <a:p>
            <a:pPr eaLnBrk="1" hangingPunct="1">
              <a:spcBef>
                <a:spcPct val="0"/>
              </a:spcBef>
              <a:buFontTx/>
              <a:buNone/>
            </a:pPr>
            <a:r>
              <a:rPr lang="ja-JP" altLang="en-US" sz="1600" b="1">
                <a:solidFill>
                  <a:srgbClr val="000000"/>
                </a:solidFill>
                <a:ea typeface="HG丸ｺﾞｼｯｸM-PRO" panose="020F0600000000000000" pitchFamily="50" charset="-128"/>
              </a:rPr>
              <a:t>・立て方がよく</a:t>
            </a:r>
          </a:p>
          <a:p>
            <a:pPr eaLnBrk="1" hangingPunct="1">
              <a:spcBef>
                <a:spcPct val="0"/>
              </a:spcBef>
              <a:buFontTx/>
              <a:buNone/>
            </a:pPr>
            <a:r>
              <a:rPr lang="ja-JP" altLang="en-US" sz="1600" b="1">
                <a:solidFill>
                  <a:srgbClr val="000000"/>
                </a:solidFill>
                <a:ea typeface="HG丸ｺﾞｼｯｸM-PRO" panose="020F0600000000000000" pitchFamily="50" charset="-128"/>
              </a:rPr>
              <a:t>　分からない</a:t>
            </a:r>
            <a:endParaRPr lang="ja-JP" altLang="en-US" sz="1600" b="1">
              <a:solidFill>
                <a:srgbClr val="0000CC"/>
              </a:solidFill>
              <a:ea typeface="HG丸ｺﾞｼｯｸM-PRO" panose="020F0600000000000000" pitchFamily="50" charset="-128"/>
            </a:endParaRPr>
          </a:p>
        </p:txBody>
      </p:sp>
      <p:sp>
        <p:nvSpPr>
          <p:cNvPr id="276492" name="Rectangle 13"/>
          <p:cNvSpPr>
            <a:spLocks noChangeArrowheads="1"/>
          </p:cNvSpPr>
          <p:nvPr/>
        </p:nvSpPr>
        <p:spPr bwMode="auto">
          <a:xfrm>
            <a:off x="7162800" y="3108325"/>
            <a:ext cx="427038"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対策</a:t>
            </a:r>
          </a:p>
        </p:txBody>
      </p:sp>
      <p:sp>
        <p:nvSpPr>
          <p:cNvPr id="276493" name="Text Box 14"/>
          <p:cNvSpPr txBox="1">
            <a:spLocks noChangeArrowheads="1"/>
          </p:cNvSpPr>
          <p:nvPr/>
        </p:nvSpPr>
        <p:spPr bwMode="auto">
          <a:xfrm>
            <a:off x="1208088" y="2276475"/>
            <a:ext cx="7705725" cy="3698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ea typeface="HG丸ｺﾞｼｯｸM-PRO" panose="020F0600000000000000" pitchFamily="50" charset="-128"/>
              </a:rPr>
              <a:t>一般的にはこんな傾向があって、思うような効果が出ないことが多い</a:t>
            </a:r>
          </a:p>
        </p:txBody>
      </p:sp>
      <p:sp>
        <p:nvSpPr>
          <p:cNvPr id="276494" name="Text Box 15"/>
          <p:cNvSpPr txBox="1">
            <a:spLocks noChangeArrowheads="1"/>
          </p:cNvSpPr>
          <p:nvPr/>
        </p:nvSpPr>
        <p:spPr bwMode="auto">
          <a:xfrm>
            <a:off x="773906" y="4138613"/>
            <a:ext cx="8355557" cy="6463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800" b="1" dirty="0">
                <a:ea typeface="HG丸ｺﾞｼｯｸM-PRO" panose="020F0600000000000000" pitchFamily="50" charset="-128"/>
              </a:rPr>
              <a:t>この傾向を打破し効果を出すためには、</a:t>
            </a:r>
            <a:r>
              <a:rPr lang="ja-JP" altLang="en-US" sz="1800" b="1" dirty="0">
                <a:solidFill>
                  <a:srgbClr val="FF0000"/>
                </a:solidFill>
                <a:latin typeface="ＭＳ Ｐゴシック" panose="020B0600070205080204" pitchFamily="50" charset="-128"/>
              </a:rPr>
              <a:t>自社の状況・リスク（脆弱性）等の把握</a:t>
            </a:r>
            <a:r>
              <a:rPr lang="ja-JP" altLang="en-US" sz="1800" b="1" dirty="0">
                <a:solidFill>
                  <a:srgbClr val="FF0000"/>
                </a:solidFill>
                <a:ea typeface="HG丸ｺﾞｼｯｸM-PRO" panose="020F0600000000000000" pitchFamily="50" charset="-128"/>
              </a:rPr>
              <a:t>を起点</a:t>
            </a:r>
            <a:r>
              <a:rPr lang="ja-JP" altLang="en-US" sz="1800" b="1" dirty="0">
                <a:ea typeface="HG丸ｺﾞｼｯｸM-PRO" panose="020F0600000000000000" pitchFamily="50" charset="-128"/>
              </a:rPr>
              <a:t>としてみる</a:t>
            </a:r>
          </a:p>
        </p:txBody>
      </p:sp>
      <p:pic>
        <p:nvPicPr>
          <p:cNvPr id="27649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831850"/>
            <a:ext cx="158591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96" name="AutoShape 17"/>
          <p:cNvSpPr>
            <a:spLocks noChangeArrowheads="1"/>
          </p:cNvSpPr>
          <p:nvPr/>
        </p:nvSpPr>
        <p:spPr bwMode="auto">
          <a:xfrm>
            <a:off x="921445" y="4868316"/>
            <a:ext cx="1493837" cy="1290638"/>
          </a:xfrm>
          <a:prstGeom prst="homePlate">
            <a:avLst>
              <a:gd name="adj" fmla="val 17956"/>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FF0000"/>
                </a:solidFill>
                <a:ea typeface="HG丸ｺﾞｼｯｸM-PRO" panose="020F0600000000000000" pitchFamily="50" charset="-128"/>
              </a:rPr>
              <a:t>  自社</a:t>
            </a:r>
            <a:r>
              <a:rPr lang="ja-JP" altLang="en-US" sz="1400" b="1" dirty="0">
                <a:solidFill>
                  <a:srgbClr val="FF0000"/>
                </a:solidFill>
                <a:ea typeface="HG丸ｺﾞｼｯｸM-PRO" panose="020F0600000000000000" pitchFamily="50" charset="-128"/>
              </a:rPr>
              <a:t>の状況</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ja-JP" altLang="en-US" sz="1400" b="1" dirty="0">
                <a:solidFill>
                  <a:srgbClr val="FF0000"/>
                </a:solidFill>
                <a:ea typeface="HG丸ｺﾞｼｯｸM-PRO" panose="020F0600000000000000" pitchFamily="50" charset="-128"/>
              </a:rPr>
              <a:t>  ・リスク</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en-US" altLang="ja-JP" sz="1400" b="1" dirty="0">
                <a:solidFill>
                  <a:srgbClr val="FF0000"/>
                </a:solidFill>
                <a:ea typeface="HG丸ｺﾞｼｯｸM-PRO" panose="020F0600000000000000" pitchFamily="50" charset="-128"/>
              </a:rPr>
              <a:t>  (</a:t>
            </a:r>
            <a:r>
              <a:rPr lang="ja-JP" altLang="en-US" sz="1400" b="1" dirty="0">
                <a:solidFill>
                  <a:srgbClr val="FF0000"/>
                </a:solidFill>
                <a:ea typeface="HG丸ｺﾞｼｯｸM-PRO" panose="020F0600000000000000" pitchFamily="50" charset="-128"/>
              </a:rPr>
              <a:t>脆弱性</a:t>
            </a:r>
            <a:r>
              <a:rPr lang="en-US" altLang="ja-JP" sz="1400" b="1" dirty="0">
                <a:solidFill>
                  <a:srgbClr val="FF0000"/>
                </a:solidFill>
                <a:ea typeface="HG丸ｺﾞｼｯｸM-PRO" panose="020F0600000000000000" pitchFamily="50" charset="-128"/>
              </a:rPr>
              <a:t>)</a:t>
            </a:r>
            <a:r>
              <a:rPr lang="ja-JP" altLang="en-US" sz="1400" b="1" dirty="0">
                <a:solidFill>
                  <a:srgbClr val="FF0000"/>
                </a:solidFill>
                <a:ea typeface="HG丸ｺﾞｼｯｸM-PRO" panose="020F0600000000000000" pitchFamily="50" charset="-128"/>
              </a:rPr>
              <a:t>等を</a:t>
            </a:r>
            <a:endParaRPr lang="en-US" altLang="ja-JP" sz="1400" b="1" dirty="0">
              <a:solidFill>
                <a:srgbClr val="FF0000"/>
              </a:solidFill>
              <a:ea typeface="HG丸ｺﾞｼｯｸM-PRO" panose="020F0600000000000000" pitchFamily="50" charset="-128"/>
            </a:endParaRPr>
          </a:p>
          <a:p>
            <a:pPr eaLnBrk="1" hangingPunct="1">
              <a:spcBef>
                <a:spcPct val="0"/>
              </a:spcBef>
              <a:buFontTx/>
              <a:buNone/>
            </a:pPr>
            <a:r>
              <a:rPr lang="ja-JP" altLang="en-US" sz="1400" b="1" dirty="0">
                <a:solidFill>
                  <a:srgbClr val="FF0000"/>
                </a:solidFill>
                <a:ea typeface="HG丸ｺﾞｼｯｸM-PRO" panose="020F0600000000000000" pitchFamily="50" charset="-128"/>
              </a:rPr>
              <a:t>  把握</a:t>
            </a:r>
            <a:r>
              <a:rPr lang="ja-JP" altLang="en-US" sz="1400" b="1" dirty="0">
                <a:solidFill>
                  <a:srgbClr val="000000"/>
                </a:solidFill>
                <a:ea typeface="HG丸ｺﾞｼｯｸM-PRO" panose="020F0600000000000000" pitchFamily="50" charset="-128"/>
              </a:rPr>
              <a:t>する</a:t>
            </a:r>
          </a:p>
        </p:txBody>
      </p:sp>
      <p:sp>
        <p:nvSpPr>
          <p:cNvPr id="276497" name="Rectangle 18"/>
          <p:cNvSpPr>
            <a:spLocks noChangeArrowheads="1"/>
          </p:cNvSpPr>
          <p:nvPr/>
        </p:nvSpPr>
        <p:spPr bwMode="auto">
          <a:xfrm>
            <a:off x="632520" y="4868317"/>
            <a:ext cx="427037" cy="1290638"/>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000000"/>
                </a:solidFill>
                <a:ea typeface="HG丸ｺﾞｼｯｸM-PRO" panose="020F0600000000000000" pitchFamily="50" charset="-128"/>
              </a:rPr>
              <a:t>把握</a:t>
            </a:r>
          </a:p>
        </p:txBody>
      </p:sp>
      <p:sp>
        <p:nvSpPr>
          <p:cNvPr id="276498" name="AutoShape 19"/>
          <p:cNvSpPr>
            <a:spLocks noChangeArrowheads="1"/>
          </p:cNvSpPr>
          <p:nvPr/>
        </p:nvSpPr>
        <p:spPr bwMode="auto">
          <a:xfrm>
            <a:off x="6317357" y="4868316"/>
            <a:ext cx="1347788" cy="644525"/>
          </a:xfrm>
          <a:prstGeom prst="homePlate">
            <a:avLst>
              <a:gd name="adj" fmla="val 32442"/>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事故・ﾋﾔﾘ</a:t>
            </a:r>
            <a:endParaRPr lang="en-US" altLang="ja-JP" sz="1400" b="1" dirty="0">
              <a:solidFill>
                <a:srgbClr val="000000"/>
              </a:solidFill>
              <a:ea typeface="HG丸ｺﾞｼｯｸM-PRO" panose="020F0600000000000000" pitchFamily="50" charset="-128"/>
            </a:endParaRPr>
          </a:p>
          <a:p>
            <a:pPr algn="ctr" eaLnBrk="1" hangingPunct="1">
              <a:spcBef>
                <a:spcPct val="0"/>
              </a:spcBef>
              <a:buFontTx/>
              <a:buNone/>
            </a:pPr>
            <a:r>
              <a:rPr lang="ja-JP" altLang="en-US" sz="1400" b="1" dirty="0">
                <a:solidFill>
                  <a:srgbClr val="000000"/>
                </a:solidFill>
                <a:ea typeface="HG丸ｺﾞｼｯｸM-PRO" panose="020F0600000000000000" pitchFamily="50" charset="-128"/>
              </a:rPr>
              <a:t>ﾊｯﾄ分析</a:t>
            </a:r>
          </a:p>
        </p:txBody>
      </p:sp>
      <p:sp>
        <p:nvSpPr>
          <p:cNvPr id="276499" name="Rectangle 20"/>
          <p:cNvSpPr>
            <a:spLocks noChangeArrowheads="1"/>
          </p:cNvSpPr>
          <p:nvPr/>
        </p:nvSpPr>
        <p:spPr bwMode="auto">
          <a:xfrm>
            <a:off x="5890320" y="5195341"/>
            <a:ext cx="427037" cy="96361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チェック</a:t>
            </a:r>
          </a:p>
        </p:txBody>
      </p:sp>
      <p:sp>
        <p:nvSpPr>
          <p:cNvPr id="276500" name="AutoShape 21"/>
          <p:cNvSpPr>
            <a:spLocks noChangeArrowheads="1"/>
          </p:cNvSpPr>
          <p:nvPr/>
        </p:nvSpPr>
        <p:spPr bwMode="auto">
          <a:xfrm>
            <a:off x="8046145" y="4861966"/>
            <a:ext cx="1301750" cy="650875"/>
          </a:xfrm>
          <a:prstGeom prst="homePlate">
            <a:avLst>
              <a:gd name="adj" fmla="val 31028"/>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ea typeface="HG丸ｺﾞｼｯｸM-PRO" panose="020F0600000000000000" pitchFamily="50" charset="-128"/>
              </a:rPr>
              <a:t>左記の分析</a:t>
            </a:r>
            <a:endParaRPr lang="en-US" altLang="ja-JP" sz="1400" b="1">
              <a:solidFill>
                <a:srgbClr val="000000"/>
              </a:solidFill>
              <a:ea typeface="HG丸ｺﾞｼｯｸM-PRO" panose="020F0600000000000000" pitchFamily="50" charset="-128"/>
            </a:endParaRPr>
          </a:p>
          <a:p>
            <a:pPr eaLnBrk="1" hangingPunct="1">
              <a:spcBef>
                <a:spcPct val="0"/>
              </a:spcBef>
              <a:buFontTx/>
              <a:buNone/>
            </a:pPr>
            <a:r>
              <a:rPr lang="ja-JP" altLang="en-US" sz="1400" b="1">
                <a:solidFill>
                  <a:srgbClr val="000000"/>
                </a:solidFill>
                <a:ea typeface="HG丸ｺﾞｼｯｸM-PRO" panose="020F0600000000000000" pitchFamily="50" charset="-128"/>
              </a:rPr>
              <a:t>から対策</a:t>
            </a:r>
          </a:p>
          <a:p>
            <a:pPr eaLnBrk="1" hangingPunct="1">
              <a:spcBef>
                <a:spcPct val="0"/>
              </a:spcBef>
              <a:buFontTx/>
              <a:buNone/>
            </a:pPr>
            <a:r>
              <a:rPr lang="ja-JP" altLang="en-US" sz="1400" b="1">
                <a:solidFill>
                  <a:srgbClr val="000000"/>
                </a:solidFill>
                <a:ea typeface="HG丸ｺﾞｼｯｸM-PRO" panose="020F0600000000000000" pitchFamily="50" charset="-128"/>
              </a:rPr>
              <a:t>を絞り込む</a:t>
            </a:r>
          </a:p>
        </p:txBody>
      </p:sp>
      <p:sp>
        <p:nvSpPr>
          <p:cNvPr id="276501" name="Rectangle 22"/>
          <p:cNvSpPr>
            <a:spLocks noChangeArrowheads="1"/>
          </p:cNvSpPr>
          <p:nvPr/>
        </p:nvSpPr>
        <p:spPr bwMode="auto">
          <a:xfrm>
            <a:off x="7619107" y="5195341"/>
            <a:ext cx="427038"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対策</a:t>
            </a:r>
          </a:p>
        </p:txBody>
      </p:sp>
      <p:sp>
        <p:nvSpPr>
          <p:cNvPr id="276502" name="Rectangle 23"/>
          <p:cNvSpPr>
            <a:spLocks noChangeArrowheads="1"/>
          </p:cNvSpPr>
          <p:nvPr/>
        </p:nvSpPr>
        <p:spPr bwMode="auto">
          <a:xfrm>
            <a:off x="661988" y="2774950"/>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Ｐ</a:t>
            </a:r>
          </a:p>
        </p:txBody>
      </p:sp>
      <p:sp>
        <p:nvSpPr>
          <p:cNvPr id="276503" name="Rectangle 24"/>
          <p:cNvSpPr>
            <a:spLocks noChangeArrowheads="1"/>
          </p:cNvSpPr>
          <p:nvPr/>
        </p:nvSpPr>
        <p:spPr bwMode="auto">
          <a:xfrm>
            <a:off x="2828925" y="2781300"/>
            <a:ext cx="468313" cy="32702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Ｄ</a:t>
            </a:r>
          </a:p>
        </p:txBody>
      </p:sp>
      <p:sp>
        <p:nvSpPr>
          <p:cNvPr id="276504" name="Rectangle 25"/>
          <p:cNvSpPr>
            <a:spLocks noChangeArrowheads="1"/>
          </p:cNvSpPr>
          <p:nvPr/>
        </p:nvSpPr>
        <p:spPr bwMode="auto">
          <a:xfrm>
            <a:off x="4995863" y="2774950"/>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Ｃ</a:t>
            </a:r>
          </a:p>
        </p:txBody>
      </p:sp>
      <p:sp>
        <p:nvSpPr>
          <p:cNvPr id="276505" name="Rectangle 26"/>
          <p:cNvSpPr>
            <a:spLocks noChangeArrowheads="1"/>
          </p:cNvSpPr>
          <p:nvPr/>
        </p:nvSpPr>
        <p:spPr bwMode="auto">
          <a:xfrm>
            <a:off x="7162800" y="2774950"/>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Ａ</a:t>
            </a:r>
          </a:p>
        </p:txBody>
      </p:sp>
      <p:sp>
        <p:nvSpPr>
          <p:cNvPr id="276507" name="Rectangle 28"/>
          <p:cNvSpPr>
            <a:spLocks noChangeArrowheads="1"/>
          </p:cNvSpPr>
          <p:nvPr/>
        </p:nvSpPr>
        <p:spPr bwMode="auto">
          <a:xfrm>
            <a:off x="5890320" y="4861966"/>
            <a:ext cx="427037"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Ｃ</a:t>
            </a:r>
          </a:p>
        </p:txBody>
      </p:sp>
      <p:sp>
        <p:nvSpPr>
          <p:cNvPr id="276508" name="Rectangle 29"/>
          <p:cNvSpPr>
            <a:spLocks noChangeArrowheads="1"/>
          </p:cNvSpPr>
          <p:nvPr/>
        </p:nvSpPr>
        <p:spPr bwMode="auto">
          <a:xfrm>
            <a:off x="7619107" y="4861966"/>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Ａ</a:t>
            </a:r>
          </a:p>
        </p:txBody>
      </p:sp>
      <p:sp>
        <p:nvSpPr>
          <p:cNvPr id="276509" name="AutoShape 30"/>
          <p:cNvSpPr>
            <a:spLocks noChangeArrowheads="1"/>
          </p:cNvSpPr>
          <p:nvPr/>
        </p:nvSpPr>
        <p:spPr bwMode="auto">
          <a:xfrm>
            <a:off x="2845495" y="4861966"/>
            <a:ext cx="1360487" cy="1303338"/>
          </a:xfrm>
          <a:prstGeom prst="homePlate">
            <a:avLst>
              <a:gd name="adj" fmla="val 15571"/>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0000"/>
                </a:solidFill>
                <a:ea typeface="HG丸ｺﾞｼｯｸM-PRO" panose="020F0600000000000000" pitchFamily="50" charset="-128"/>
              </a:rPr>
              <a:t>・目的、目標</a:t>
            </a:r>
            <a:endParaRPr lang="en-US" altLang="ja-JP" sz="1400" b="1" dirty="0">
              <a:solidFill>
                <a:srgbClr val="000000"/>
              </a:solidFill>
              <a:ea typeface="HG丸ｺﾞｼｯｸM-PRO" panose="020F0600000000000000" pitchFamily="50" charset="-128"/>
            </a:endParaRPr>
          </a:p>
          <a:p>
            <a:pPr eaLnBrk="1" hangingPunct="1">
              <a:spcBef>
                <a:spcPct val="0"/>
              </a:spcBef>
              <a:buFontTx/>
              <a:buNone/>
            </a:pPr>
            <a:r>
              <a:rPr lang="ja-JP" altLang="en-US" sz="1400" b="1" dirty="0">
                <a:solidFill>
                  <a:srgbClr val="000000"/>
                </a:solidFill>
                <a:ea typeface="HG丸ｺﾞｼｯｸM-PRO" panose="020F0600000000000000" pitchFamily="50" charset="-128"/>
              </a:rPr>
              <a:t>　実施計画</a:t>
            </a:r>
          </a:p>
          <a:p>
            <a:pPr eaLnBrk="1" hangingPunct="1">
              <a:spcBef>
                <a:spcPct val="0"/>
              </a:spcBef>
              <a:buFontTx/>
              <a:buNone/>
            </a:pPr>
            <a:r>
              <a:rPr lang="ja-JP" altLang="en-US" sz="1400" b="1" dirty="0">
                <a:solidFill>
                  <a:srgbClr val="000000"/>
                </a:solidFill>
                <a:ea typeface="HG丸ｺﾞｼｯｸM-PRO" panose="020F0600000000000000" pitchFamily="50" charset="-128"/>
              </a:rPr>
              <a:t>・運用管理</a:t>
            </a:r>
          </a:p>
          <a:p>
            <a:pPr eaLnBrk="1" hangingPunct="1">
              <a:spcBef>
                <a:spcPct val="0"/>
              </a:spcBef>
              <a:buFontTx/>
              <a:buNone/>
            </a:pPr>
            <a:r>
              <a:rPr lang="ja-JP" altLang="en-US" sz="1400" b="1" dirty="0">
                <a:solidFill>
                  <a:srgbClr val="000000"/>
                </a:solidFill>
                <a:ea typeface="HG丸ｺﾞｼｯｸM-PRO" panose="020F0600000000000000" pitchFamily="50" charset="-128"/>
              </a:rPr>
              <a:t>・上記の</a:t>
            </a:r>
            <a:endParaRPr lang="en-US" altLang="ja-JP" sz="1400" b="1" dirty="0">
              <a:solidFill>
                <a:srgbClr val="000000"/>
              </a:solidFill>
              <a:ea typeface="HG丸ｺﾞｼｯｸM-PRO" panose="020F0600000000000000" pitchFamily="50" charset="-128"/>
            </a:endParaRPr>
          </a:p>
          <a:p>
            <a:pPr eaLnBrk="1" hangingPunct="1">
              <a:spcBef>
                <a:spcPct val="0"/>
              </a:spcBef>
              <a:buFontTx/>
              <a:buNone/>
            </a:pPr>
            <a:r>
              <a:rPr lang="ja-JP" altLang="en-US" sz="1400" b="1" dirty="0">
                <a:solidFill>
                  <a:srgbClr val="000000"/>
                </a:solidFill>
                <a:ea typeface="HG丸ｺﾞｼｯｸM-PRO" panose="020F0600000000000000" pitchFamily="50" charset="-128"/>
              </a:rPr>
              <a:t>　実現性検証</a:t>
            </a:r>
          </a:p>
        </p:txBody>
      </p:sp>
      <p:sp>
        <p:nvSpPr>
          <p:cNvPr id="276510" name="Rectangle 31"/>
          <p:cNvSpPr>
            <a:spLocks noChangeArrowheads="1"/>
          </p:cNvSpPr>
          <p:nvPr/>
        </p:nvSpPr>
        <p:spPr bwMode="auto">
          <a:xfrm>
            <a:off x="2420045" y="5195341"/>
            <a:ext cx="425450"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計画</a:t>
            </a:r>
          </a:p>
        </p:txBody>
      </p:sp>
      <p:sp>
        <p:nvSpPr>
          <p:cNvPr id="276511" name="AutoShape 32"/>
          <p:cNvSpPr>
            <a:spLocks noChangeArrowheads="1"/>
          </p:cNvSpPr>
          <p:nvPr/>
        </p:nvSpPr>
        <p:spPr bwMode="auto">
          <a:xfrm>
            <a:off x="4574282" y="4861966"/>
            <a:ext cx="1301750" cy="1303338"/>
          </a:xfrm>
          <a:prstGeom prst="homePlate">
            <a:avLst>
              <a:gd name="adj" fmla="val 15569"/>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左記の計画</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を実行</a:t>
            </a:r>
          </a:p>
        </p:txBody>
      </p:sp>
      <p:sp>
        <p:nvSpPr>
          <p:cNvPr id="276512" name="Rectangle 33"/>
          <p:cNvSpPr>
            <a:spLocks noChangeArrowheads="1"/>
          </p:cNvSpPr>
          <p:nvPr/>
        </p:nvSpPr>
        <p:spPr bwMode="auto">
          <a:xfrm>
            <a:off x="4212332" y="5195341"/>
            <a:ext cx="427038" cy="969963"/>
          </a:xfrm>
          <a:prstGeom prst="rect">
            <a:avLst/>
          </a:prstGeom>
          <a:solidFill>
            <a:srgbClr val="FFFF99"/>
          </a:solidFill>
          <a:ln w="9525" algn="ctr">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実行</a:t>
            </a:r>
          </a:p>
        </p:txBody>
      </p:sp>
      <p:sp>
        <p:nvSpPr>
          <p:cNvPr id="276513" name="Rectangle 34"/>
          <p:cNvSpPr>
            <a:spLocks noChangeArrowheads="1"/>
          </p:cNvSpPr>
          <p:nvPr/>
        </p:nvSpPr>
        <p:spPr bwMode="auto">
          <a:xfrm>
            <a:off x="2420045" y="4861966"/>
            <a:ext cx="425450"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Ｐ</a:t>
            </a:r>
          </a:p>
        </p:txBody>
      </p:sp>
      <p:sp>
        <p:nvSpPr>
          <p:cNvPr id="276514" name="Rectangle 35"/>
          <p:cNvSpPr>
            <a:spLocks noChangeArrowheads="1"/>
          </p:cNvSpPr>
          <p:nvPr/>
        </p:nvSpPr>
        <p:spPr bwMode="auto">
          <a:xfrm>
            <a:off x="4212332" y="4861966"/>
            <a:ext cx="427038" cy="333375"/>
          </a:xfrm>
          <a:prstGeom prst="rect">
            <a:avLst/>
          </a:prstGeom>
          <a:solidFill>
            <a:srgbClr val="FFFF99"/>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ea typeface="HG丸ｺﾞｼｯｸM-PRO" panose="020F0600000000000000" pitchFamily="50" charset="-128"/>
              </a:rPr>
              <a:t>Ｄ</a:t>
            </a:r>
          </a:p>
        </p:txBody>
      </p:sp>
      <p:sp>
        <p:nvSpPr>
          <p:cNvPr id="276515" name="AutoShape 37"/>
          <p:cNvSpPr>
            <a:spLocks noChangeArrowheads="1"/>
          </p:cNvSpPr>
          <p:nvPr/>
        </p:nvSpPr>
        <p:spPr bwMode="auto">
          <a:xfrm>
            <a:off x="6317357" y="5512841"/>
            <a:ext cx="1301750" cy="646113"/>
          </a:xfrm>
          <a:prstGeom prst="homePlate">
            <a:avLst>
              <a:gd name="adj" fmla="val 31256"/>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0000"/>
                </a:solidFill>
                <a:ea typeface="HG丸ｺﾞｼｯｸM-PRO" panose="020F0600000000000000" pitchFamily="50" charset="-128"/>
              </a:rPr>
              <a:t>実施計画の</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有効性を</a:t>
            </a:r>
          </a:p>
          <a:p>
            <a:pPr algn="ctr" eaLnBrk="1" hangingPunct="1">
              <a:spcBef>
                <a:spcPct val="0"/>
              </a:spcBef>
              <a:buFontTx/>
              <a:buNone/>
            </a:pPr>
            <a:r>
              <a:rPr lang="ja-JP" altLang="en-US" sz="1400" b="1" dirty="0">
                <a:solidFill>
                  <a:srgbClr val="000000"/>
                </a:solidFill>
                <a:ea typeface="HG丸ｺﾞｼｯｸM-PRO" panose="020F0600000000000000" pitchFamily="50" charset="-128"/>
              </a:rPr>
              <a:t>ﾁｪｯｸ</a:t>
            </a:r>
          </a:p>
        </p:txBody>
      </p:sp>
      <p:sp>
        <p:nvSpPr>
          <p:cNvPr id="276516" name="AutoShape 38"/>
          <p:cNvSpPr>
            <a:spLocks noChangeArrowheads="1"/>
          </p:cNvSpPr>
          <p:nvPr/>
        </p:nvSpPr>
        <p:spPr bwMode="auto">
          <a:xfrm>
            <a:off x="8046145" y="5517604"/>
            <a:ext cx="1347787" cy="647700"/>
          </a:xfrm>
          <a:prstGeom prst="homePlate">
            <a:avLst>
              <a:gd name="adj" fmla="val 32523"/>
            </a:avLst>
          </a:prstGeom>
          <a:solidFill>
            <a:schemeClr val="bg1"/>
          </a:solidFill>
          <a:ln w="9525" algn="ctr">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ea typeface="HG丸ｺﾞｼｯｸM-PRO" panose="020F0600000000000000" pitchFamily="50" charset="-128"/>
              </a:rPr>
              <a:t>実施計画</a:t>
            </a:r>
          </a:p>
          <a:p>
            <a:pPr eaLnBrk="1" hangingPunct="1">
              <a:spcBef>
                <a:spcPct val="0"/>
              </a:spcBef>
              <a:buFontTx/>
              <a:buNone/>
            </a:pPr>
            <a:r>
              <a:rPr lang="ja-JP" altLang="en-US" sz="1400" b="1">
                <a:solidFill>
                  <a:srgbClr val="000000"/>
                </a:solidFill>
                <a:ea typeface="HG丸ｺﾞｼｯｸM-PRO" panose="020F0600000000000000" pitchFamily="50" charset="-128"/>
              </a:rPr>
              <a:t>の見直し</a:t>
            </a:r>
          </a:p>
        </p:txBody>
      </p:sp>
      <p:sp>
        <p:nvSpPr>
          <p:cNvPr id="276517" name="Rectangle 1"/>
          <p:cNvSpPr>
            <a:spLocks noChangeArrowheads="1"/>
          </p:cNvSpPr>
          <p:nvPr/>
        </p:nvSpPr>
        <p:spPr bwMode="auto">
          <a:xfrm>
            <a:off x="128588" y="115888"/>
            <a:ext cx="9648825" cy="433387"/>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参考</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Ｐ</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Ｄ</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Ｃ</a:t>
            </a:r>
            <a:r>
              <a:rPr lang="en-US" altLang="ja-JP" sz="2400" b="1" dirty="0">
                <a:solidFill>
                  <a:srgbClr val="000000"/>
                </a:solidFill>
                <a:latin typeface="ＭＳ Ｐゴシック" panose="020B0600070205080204" pitchFamily="50" charset="-128"/>
              </a:rPr>
              <a:t>.</a:t>
            </a:r>
            <a:r>
              <a:rPr lang="ja-JP" altLang="en-US" sz="2400" b="1" dirty="0">
                <a:solidFill>
                  <a:srgbClr val="000000"/>
                </a:solidFill>
                <a:latin typeface="ＭＳ Ｐゴシック" panose="020B0600070205080204" pitchFamily="50" charset="-128"/>
              </a:rPr>
              <a:t>Ａの前に自社の状況・リスク（脆弱性）等の把握</a:t>
            </a:r>
          </a:p>
        </p:txBody>
      </p:sp>
      <p:sp>
        <p:nvSpPr>
          <p:cNvPr id="2" name="スライド番号プレースホルダー 1"/>
          <p:cNvSpPr>
            <a:spLocks noGrp="1"/>
          </p:cNvSpPr>
          <p:nvPr>
            <p:ph type="sldNum" sz="quarter" idx="12"/>
          </p:nvPr>
        </p:nvSpPr>
        <p:spPr/>
        <p:txBody>
          <a:bodyPr/>
          <a:lstStyle/>
          <a:p>
            <a:pPr>
              <a:defRPr/>
            </a:pPr>
            <a:fld id="{6B656FD0-8EB7-42AF-B887-FEFF65ECCC2B}" type="slidenum">
              <a:rPr lang="en-US" altLang="ja-JP" sz="1400" b="0" smtClean="0">
                <a:latin typeface="Arial" panose="020B0604020202020204" pitchFamily="34" charset="0"/>
                <a:cs typeface="Arial" panose="020B0604020202020204" pitchFamily="34" charset="0"/>
              </a:rPr>
              <a:pPr>
                <a:defRPr/>
              </a:pPr>
              <a:t>42</a:t>
            </a:fld>
            <a:endParaRPr lang="en-US" altLang="ja-JP" sz="1400" b="0">
              <a:latin typeface="Arial" panose="020B0604020202020204" pitchFamily="34" charset="0"/>
              <a:cs typeface="Arial" panose="020B0604020202020204"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
          <p:cNvSpPr>
            <a:spLocks noChangeArrowheads="1"/>
          </p:cNvSpPr>
          <p:nvPr/>
        </p:nvSpPr>
        <p:spPr bwMode="auto">
          <a:xfrm>
            <a:off x="273050" y="-26988"/>
            <a:ext cx="9359900" cy="612776"/>
          </a:xfrm>
          <a:prstGeom prst="rect">
            <a:avLst/>
          </a:prstGeom>
          <a:solidFill>
            <a:schemeClr val="accent5">
              <a:lumMod val="20000"/>
              <a:lumOff val="80000"/>
              <a:alpha val="50000"/>
            </a:schemeClr>
          </a:solidFill>
          <a:ln w="28575" algn="ctr">
            <a:noFill/>
            <a:miter lim="800000"/>
            <a:headEnd/>
            <a:tailEnd/>
          </a:ln>
        </p:spPr>
        <p:txBody>
          <a:bodyPr anchor="ctr"/>
          <a:lstStyle/>
          <a:p>
            <a:pPr algn="ctr" eaLnBrk="1" hangingPunct="1">
              <a:lnSpc>
                <a:spcPct val="90000"/>
              </a:lnSpc>
              <a:spcBef>
                <a:spcPct val="50000"/>
              </a:spcBef>
              <a:buClr>
                <a:srgbClr val="EEECE1"/>
              </a:buClr>
              <a:buSzPct val="75000"/>
              <a:buFont typeface="Wingdings" pitchFamily="2" charset="2"/>
              <a:buNone/>
              <a:defRPr/>
            </a:pPr>
            <a:endParaRPr lang="ja-JP" altLang="en-US" sz="2800" b="1" dirty="0">
              <a:solidFill>
                <a:prstClr val="black"/>
              </a:solidFill>
              <a:latin typeface="ＭＳ Ｐゴシック"/>
              <a:ea typeface="ＭＳ Ｐゴシック"/>
            </a:endParaRPr>
          </a:p>
        </p:txBody>
      </p:sp>
      <p:pic>
        <p:nvPicPr>
          <p:cNvPr id="278531" name="Picture 2"/>
          <p:cNvPicPr>
            <a:picLocks noChangeAspect="1" noChangeArrowheads="1"/>
          </p:cNvPicPr>
          <p:nvPr/>
        </p:nvPicPr>
        <p:blipFill>
          <a:blip r:embed="rId3">
            <a:extLst>
              <a:ext uri="{28A0092B-C50C-407E-A947-70E740481C1C}">
                <a14:useLocalDpi xmlns:a14="http://schemas.microsoft.com/office/drawing/2010/main" val="0"/>
              </a:ext>
            </a:extLst>
          </a:blip>
          <a:srcRect l="42816" t="59348" r="42509" b="36459"/>
          <a:stretch>
            <a:fillRect/>
          </a:stretch>
        </p:blipFill>
        <p:spPr bwMode="auto">
          <a:xfrm>
            <a:off x="6248400" y="3778250"/>
            <a:ext cx="12969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2" name="テキスト ボックス 4"/>
          <p:cNvSpPr txBox="1">
            <a:spLocks noChangeArrowheads="1"/>
          </p:cNvSpPr>
          <p:nvPr/>
        </p:nvSpPr>
        <p:spPr bwMode="auto">
          <a:xfrm>
            <a:off x="1497013" y="765175"/>
            <a:ext cx="6480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u="sng" dirty="0">
                <a:solidFill>
                  <a:srgbClr val="000000"/>
                </a:solidFill>
                <a:latin typeface="ＭＳ Ｐゴシック" panose="020B0600070205080204" pitchFamily="50" charset="-128"/>
              </a:rPr>
              <a:t>令和５年度　安全目標の取組計画表</a:t>
            </a:r>
          </a:p>
        </p:txBody>
      </p:sp>
      <p:grpSp>
        <p:nvGrpSpPr>
          <p:cNvPr id="278533" name="グループ化 7"/>
          <p:cNvGrpSpPr>
            <a:grpSpLocks/>
          </p:cNvGrpSpPr>
          <p:nvPr/>
        </p:nvGrpSpPr>
        <p:grpSpPr bwMode="auto">
          <a:xfrm>
            <a:off x="312738" y="1484313"/>
            <a:ext cx="9451975" cy="4198937"/>
            <a:chOff x="181709" y="1881554"/>
            <a:chExt cx="8581291" cy="4363671"/>
          </a:xfrm>
        </p:grpSpPr>
        <p:sp>
          <p:nvSpPr>
            <p:cNvPr id="9" name="Rectangle 85"/>
            <p:cNvSpPr>
              <a:spLocks noChangeArrowheads="1"/>
            </p:cNvSpPr>
            <p:nvPr/>
          </p:nvSpPr>
          <p:spPr bwMode="auto">
            <a:xfrm>
              <a:off x="181709" y="2120772"/>
              <a:ext cx="1114097" cy="884283"/>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b="1" kern="0" dirty="0">
                  <a:solidFill>
                    <a:srgbClr val="000000"/>
                  </a:solidFill>
                  <a:latin typeface="Times New Roman" pitchFamily="18" charset="0"/>
                  <a:ea typeface="ＭＳ Ｐゴシック" charset="-128"/>
                </a:rPr>
                <a:t>安全目標</a:t>
              </a:r>
            </a:p>
          </p:txBody>
        </p:sp>
        <p:sp>
          <p:nvSpPr>
            <p:cNvPr id="10" name="Rectangle 86"/>
            <p:cNvSpPr>
              <a:spLocks noChangeArrowheads="1"/>
            </p:cNvSpPr>
            <p:nvPr/>
          </p:nvSpPr>
          <p:spPr bwMode="auto">
            <a:xfrm>
              <a:off x="1298689" y="2125722"/>
              <a:ext cx="3777556" cy="879333"/>
            </a:xfrm>
            <a:prstGeom prst="rect">
              <a:avLst/>
            </a:prstGeom>
            <a:noFill/>
            <a:ln w="9525">
              <a:solidFill>
                <a:srgbClr val="000000"/>
              </a:solidFill>
              <a:miter lim="800000"/>
              <a:headEnd/>
              <a:tailEnd/>
            </a:ln>
          </p:spPr>
          <p:txBody>
            <a:bodyPr wrap="none" anchor="ctr"/>
            <a:lstStyle/>
            <a:p>
              <a:pPr algn="ctr" fontAlgn="auto">
                <a:spcBef>
                  <a:spcPts val="0"/>
                </a:spcBef>
                <a:spcAft>
                  <a:spcPts val="0"/>
                </a:spcAft>
                <a:defRPr/>
              </a:pPr>
              <a:endParaRPr kumimoji="0" lang="ja-JP" altLang="ja-JP" sz="1292" kern="0">
                <a:solidFill>
                  <a:srgbClr val="000000"/>
                </a:solidFill>
                <a:latin typeface="Times New Roman" pitchFamily="18" charset="0"/>
                <a:ea typeface="ＭＳ Ｐゴシック" charset="-128"/>
              </a:endParaRPr>
            </a:p>
          </p:txBody>
        </p:sp>
        <p:sp>
          <p:nvSpPr>
            <p:cNvPr id="11" name="Rectangle 88"/>
            <p:cNvSpPr>
              <a:spLocks noChangeArrowheads="1"/>
            </p:cNvSpPr>
            <p:nvPr/>
          </p:nvSpPr>
          <p:spPr bwMode="auto">
            <a:xfrm>
              <a:off x="6857648" y="1881554"/>
              <a:ext cx="1905352" cy="282112"/>
            </a:xfrm>
            <a:prstGeom prst="rect">
              <a:avLst/>
            </a:prstGeom>
            <a:solidFill>
              <a:srgbClr val="FFFFCC"/>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令和５年１月２０日</a:t>
              </a:r>
            </a:p>
          </p:txBody>
        </p:sp>
        <p:sp>
          <p:nvSpPr>
            <p:cNvPr id="12" name="Rectangle 89"/>
            <p:cNvSpPr>
              <a:spLocks noChangeArrowheads="1"/>
            </p:cNvSpPr>
            <p:nvPr/>
          </p:nvSpPr>
          <p:spPr bwMode="auto">
            <a:xfrm>
              <a:off x="5943886" y="2163666"/>
              <a:ext cx="913762" cy="491635"/>
            </a:xfrm>
            <a:prstGeom prst="rect">
              <a:avLst/>
            </a:prstGeom>
            <a:solidFill>
              <a:srgbClr val="CCFFFF"/>
            </a:solidFill>
            <a:ln w="9525">
              <a:solidFill>
                <a:srgbClr val="000000"/>
              </a:solidFill>
              <a:miter lim="800000"/>
              <a:headEnd/>
              <a:tailEnd/>
            </a:ln>
          </p:spPr>
          <p:txBody>
            <a:bodyPr wrap="none" anchor="ctr"/>
            <a:lstStyle/>
            <a:p>
              <a:pPr algn="ctr" fontAlgn="auto">
                <a:lnSpc>
                  <a:spcPct val="90000"/>
                </a:lnSpc>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作成者</a:t>
              </a:r>
            </a:p>
          </p:txBody>
        </p:sp>
        <p:sp>
          <p:nvSpPr>
            <p:cNvPr id="13" name="Rectangle 90"/>
            <p:cNvSpPr>
              <a:spLocks noChangeArrowheads="1"/>
            </p:cNvSpPr>
            <p:nvPr/>
          </p:nvSpPr>
          <p:spPr bwMode="auto">
            <a:xfrm>
              <a:off x="5943886" y="2937414"/>
              <a:ext cx="913762" cy="491635"/>
            </a:xfrm>
            <a:prstGeom prst="rect">
              <a:avLst/>
            </a:prstGeom>
            <a:solidFill>
              <a:srgbClr val="CCFFFF"/>
            </a:solidFill>
            <a:ln w="9525">
              <a:solidFill>
                <a:srgbClr val="000000"/>
              </a:solidFill>
              <a:miter lim="800000"/>
              <a:headEnd/>
              <a:tailEnd/>
            </a:ln>
          </p:spPr>
          <p:txBody>
            <a:bodyPr wrap="none" anchor="ctr"/>
            <a:lstStyle/>
            <a:p>
              <a:pPr algn="ctr" fontAlgn="auto">
                <a:lnSpc>
                  <a:spcPct val="90000"/>
                </a:lnSpc>
                <a:spcBef>
                  <a:spcPts val="0"/>
                </a:spcBef>
                <a:spcAft>
                  <a:spcPts val="0"/>
                </a:spcAft>
                <a:defRPr/>
              </a:pPr>
              <a:r>
                <a:rPr kumimoji="0" lang="ja-JP" altLang="en-US" sz="1477" kern="0">
                  <a:solidFill>
                    <a:srgbClr val="000000"/>
                  </a:solidFill>
                  <a:latin typeface="Times New Roman" pitchFamily="18" charset="0"/>
                  <a:ea typeface="ＭＳ Ｐゴシック" charset="-128"/>
                </a:rPr>
                <a:t>承認者</a:t>
              </a:r>
            </a:p>
          </p:txBody>
        </p:sp>
        <p:sp>
          <p:nvSpPr>
            <p:cNvPr id="14" name="Rectangle 91"/>
            <p:cNvSpPr>
              <a:spLocks noChangeArrowheads="1"/>
            </p:cNvSpPr>
            <p:nvPr/>
          </p:nvSpPr>
          <p:spPr bwMode="auto">
            <a:xfrm>
              <a:off x="6857648" y="2163666"/>
              <a:ext cx="1905352" cy="491635"/>
            </a:xfrm>
            <a:prstGeom prst="rect">
              <a:avLst/>
            </a:prstGeom>
            <a:noFill/>
            <a:ln w="9525">
              <a:solidFill>
                <a:srgbClr val="000000"/>
              </a:solidFill>
              <a:miter lim="800000"/>
              <a:headEnd/>
              <a:tailEnd/>
            </a:ln>
          </p:spPr>
          <p:txBody>
            <a:bodyPr wrap="none" anchor="ctr"/>
            <a:lstStyle/>
            <a:p>
              <a:pPr algn="r" fontAlgn="auto">
                <a:spcBef>
                  <a:spcPts val="0"/>
                </a:spcBef>
                <a:spcAft>
                  <a:spcPts val="0"/>
                </a:spcAft>
                <a:defRPr/>
              </a:pPr>
              <a:endParaRPr kumimoji="0" lang="en-US" altLang="ja-JP" sz="1477" kern="0" dirty="0">
                <a:solidFill>
                  <a:srgbClr val="000000"/>
                </a:solidFill>
                <a:latin typeface="Times New Roman" pitchFamily="18" charset="0"/>
                <a:ea typeface="ＭＳ Ｐゴシック" charset="-128"/>
              </a:endParaRPr>
            </a:p>
            <a:p>
              <a:pPr algn="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印</a:t>
              </a:r>
            </a:p>
          </p:txBody>
        </p:sp>
        <p:sp>
          <p:nvSpPr>
            <p:cNvPr id="15" name="Rectangle 92"/>
            <p:cNvSpPr>
              <a:spLocks noChangeArrowheads="1"/>
            </p:cNvSpPr>
            <p:nvPr/>
          </p:nvSpPr>
          <p:spPr bwMode="auto">
            <a:xfrm>
              <a:off x="6857648" y="2937414"/>
              <a:ext cx="1905352" cy="491635"/>
            </a:xfrm>
            <a:prstGeom prst="rect">
              <a:avLst/>
            </a:prstGeom>
            <a:noFill/>
            <a:ln w="9525">
              <a:solidFill>
                <a:srgbClr val="000000"/>
              </a:solidFill>
              <a:miter lim="800000"/>
              <a:headEnd/>
              <a:tailEnd/>
            </a:ln>
          </p:spPr>
          <p:txBody>
            <a:bodyPr wrap="none" anchor="ctr"/>
            <a:lstStyle/>
            <a:p>
              <a:pPr algn="r" fontAlgn="auto">
                <a:spcBef>
                  <a:spcPts val="0"/>
                </a:spcBef>
                <a:spcAft>
                  <a:spcPts val="0"/>
                </a:spcAft>
                <a:defRPr/>
              </a:pPr>
              <a:endParaRPr kumimoji="0" lang="en-US" altLang="ja-JP" sz="1477" kern="0">
                <a:solidFill>
                  <a:srgbClr val="000000"/>
                </a:solidFill>
                <a:latin typeface="Times New Roman" pitchFamily="18" charset="0"/>
                <a:ea typeface="ＭＳ Ｐゴシック" charset="-128"/>
              </a:endParaRPr>
            </a:p>
            <a:p>
              <a:pPr algn="r" fontAlgn="auto">
                <a:spcBef>
                  <a:spcPts val="0"/>
                </a:spcBef>
                <a:spcAft>
                  <a:spcPts val="0"/>
                </a:spcAft>
                <a:defRPr/>
              </a:pPr>
              <a:r>
                <a:rPr kumimoji="0" lang="ja-JP" altLang="en-US" sz="1477" kern="0">
                  <a:solidFill>
                    <a:srgbClr val="000000"/>
                  </a:solidFill>
                  <a:latin typeface="Times New Roman" pitchFamily="18" charset="0"/>
                  <a:ea typeface="ＭＳ Ｐゴシック" charset="-128"/>
                </a:rPr>
                <a:t>印</a:t>
              </a:r>
            </a:p>
          </p:txBody>
        </p:sp>
        <p:sp>
          <p:nvSpPr>
            <p:cNvPr id="16" name="Rectangle 93"/>
            <p:cNvSpPr>
              <a:spLocks noChangeArrowheads="1"/>
            </p:cNvSpPr>
            <p:nvPr/>
          </p:nvSpPr>
          <p:spPr bwMode="auto">
            <a:xfrm>
              <a:off x="6857648" y="2655301"/>
              <a:ext cx="1905352" cy="282113"/>
            </a:xfrm>
            <a:prstGeom prst="rect">
              <a:avLst/>
            </a:prstGeom>
            <a:solidFill>
              <a:srgbClr val="FFFFCC"/>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令和５年２月１５日</a:t>
              </a:r>
            </a:p>
          </p:txBody>
        </p:sp>
        <p:sp>
          <p:nvSpPr>
            <p:cNvPr id="17" name="Rectangle 97"/>
            <p:cNvSpPr>
              <a:spLocks noChangeArrowheads="1"/>
            </p:cNvSpPr>
            <p:nvPr/>
          </p:nvSpPr>
          <p:spPr bwMode="auto">
            <a:xfrm>
              <a:off x="5943886" y="2655301"/>
              <a:ext cx="913762" cy="282113"/>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a:solidFill>
                    <a:srgbClr val="000000"/>
                  </a:solidFill>
                  <a:latin typeface="Times New Roman" pitchFamily="18" charset="0"/>
                  <a:ea typeface="ＭＳ Ｐゴシック" charset="-128"/>
                </a:rPr>
                <a:t>承認日</a:t>
              </a:r>
            </a:p>
          </p:txBody>
        </p:sp>
        <p:sp>
          <p:nvSpPr>
            <p:cNvPr id="18" name="Rectangle 98"/>
            <p:cNvSpPr>
              <a:spLocks noChangeArrowheads="1"/>
            </p:cNvSpPr>
            <p:nvPr/>
          </p:nvSpPr>
          <p:spPr bwMode="auto">
            <a:xfrm>
              <a:off x="5943886" y="1881554"/>
              <a:ext cx="913762" cy="282112"/>
            </a:xfrm>
            <a:prstGeom prst="rect">
              <a:avLst/>
            </a:prstGeom>
            <a:solidFill>
              <a:srgbClr val="CCFFFF"/>
            </a:solidFill>
            <a:ln w="9525">
              <a:solidFill>
                <a:srgbClr val="000000"/>
              </a:solidFill>
              <a:miter lim="800000"/>
              <a:headEnd/>
              <a:tailEnd/>
            </a:ln>
          </p:spPr>
          <p:txBody>
            <a:bodyPr wrap="none" anchor="ctr"/>
            <a:lstStyle/>
            <a:p>
              <a:pPr algn="ctr"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作成日</a:t>
              </a:r>
            </a:p>
          </p:txBody>
        </p:sp>
        <p:sp>
          <p:nvSpPr>
            <p:cNvPr id="19" name="テキスト ボックス 18"/>
            <p:cNvSpPr txBox="1"/>
            <p:nvPr/>
          </p:nvSpPr>
          <p:spPr>
            <a:xfrm>
              <a:off x="1491818" y="2317096"/>
              <a:ext cx="3835206" cy="480086"/>
            </a:xfrm>
            <a:prstGeom prst="rect">
              <a:avLst/>
            </a:prstGeom>
            <a:noFill/>
          </p:spPr>
          <p:txBody>
            <a:bodyPr>
              <a:spAutoFit/>
            </a:bodyPr>
            <a:lstStyle/>
            <a:p>
              <a:pPr eaLnBrk="1" fontAlgn="auto" hangingPunct="1">
                <a:spcBef>
                  <a:spcPts val="0"/>
                </a:spcBef>
                <a:spcAft>
                  <a:spcPts val="0"/>
                </a:spcAft>
                <a:defRPr/>
              </a:pPr>
              <a:r>
                <a:rPr kumimoji="0" lang="ja-JP" altLang="en-US" sz="2400" b="1" kern="0" dirty="0">
                  <a:solidFill>
                    <a:srgbClr val="000000"/>
                  </a:solidFill>
                  <a:latin typeface="ＭＳ Ｐゴシック" charset="-128"/>
                  <a:ea typeface="ＭＳ Ｐゴシック" charset="-128"/>
                </a:rPr>
                <a:t>バック事故の削減（</a:t>
              </a:r>
              <a:r>
                <a:rPr kumimoji="0" lang="en-US" altLang="ja-JP" sz="2400" b="1" kern="0" dirty="0">
                  <a:solidFill>
                    <a:srgbClr val="000000"/>
                  </a:solidFill>
                  <a:latin typeface="ＭＳ Ｐゴシック" charset="-128"/>
                  <a:ea typeface="ＭＳ Ｐゴシック" charset="-128"/>
                </a:rPr>
                <a:t>5</a:t>
              </a:r>
              <a:r>
                <a:rPr kumimoji="0" lang="ja-JP" altLang="en-US" sz="2400" b="1" kern="0" dirty="0">
                  <a:solidFill>
                    <a:srgbClr val="000000"/>
                  </a:solidFill>
                  <a:latin typeface="ＭＳ Ｐゴシック" charset="-128"/>
                  <a:ea typeface="ＭＳ Ｐゴシック" charset="-128"/>
                </a:rPr>
                <a:t>件以下）</a:t>
              </a:r>
            </a:p>
          </p:txBody>
        </p:sp>
        <p:pic>
          <p:nvPicPr>
            <p:cNvPr id="278547" name="図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09" y="3742709"/>
              <a:ext cx="8581291" cy="250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129"/>
            <p:cNvSpPr>
              <a:spLocks noChangeArrowheads="1"/>
            </p:cNvSpPr>
            <p:nvPr/>
          </p:nvSpPr>
          <p:spPr bwMode="auto">
            <a:xfrm rot="-1849048">
              <a:off x="1911227" y="3524736"/>
              <a:ext cx="609655" cy="452040"/>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292" kern="0" dirty="0">
                  <a:solidFill>
                    <a:srgbClr val="000000"/>
                  </a:solidFill>
                  <a:latin typeface="Times New Roman" pitchFamily="18" charset="0"/>
                  <a:ea typeface="ＭＳ Ｐゴシック" charset="-128"/>
                </a:rPr>
                <a:t>何を</a:t>
              </a:r>
            </a:p>
          </p:txBody>
        </p:sp>
        <p:sp>
          <p:nvSpPr>
            <p:cNvPr id="22" name="AutoShape 130"/>
            <p:cNvSpPr>
              <a:spLocks noChangeArrowheads="1"/>
            </p:cNvSpPr>
            <p:nvPr/>
          </p:nvSpPr>
          <p:spPr bwMode="auto">
            <a:xfrm rot="-1849048">
              <a:off x="3268898" y="3511538"/>
              <a:ext cx="609655" cy="465238"/>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292" kern="0" dirty="0">
                  <a:solidFill>
                    <a:srgbClr val="000000"/>
                  </a:solidFill>
                  <a:latin typeface="Times New Roman" pitchFamily="18" charset="0"/>
                  <a:ea typeface="ＭＳ Ｐゴシック" charset="-128"/>
                </a:rPr>
                <a:t>誰が</a:t>
              </a:r>
            </a:p>
          </p:txBody>
        </p:sp>
        <p:sp>
          <p:nvSpPr>
            <p:cNvPr id="23" name="AutoShape 116"/>
            <p:cNvSpPr>
              <a:spLocks noChangeArrowheads="1"/>
            </p:cNvSpPr>
            <p:nvPr/>
          </p:nvSpPr>
          <p:spPr bwMode="auto">
            <a:xfrm rot="-1849048">
              <a:off x="5835791" y="3369657"/>
              <a:ext cx="609655" cy="588971"/>
            </a:xfrm>
            <a:prstGeom prst="leftArrow">
              <a:avLst>
                <a:gd name="adj1" fmla="val 61667"/>
                <a:gd name="adj2" fmla="val 51872"/>
              </a:avLst>
            </a:prstGeom>
            <a:solidFill>
              <a:srgbClr val="FFFF99"/>
            </a:solidFill>
            <a:ln w="9525">
              <a:solidFill>
                <a:srgbClr val="000000"/>
              </a:solidFill>
              <a:miter lim="800000"/>
              <a:headEnd/>
              <a:tailEnd/>
            </a:ln>
          </p:spPr>
          <p:txBody>
            <a:bodyPr wrap="none" anchor="ctr"/>
            <a:lstStyle/>
            <a:p>
              <a:pPr algn="ctr" defTabSz="703402" fontAlgn="auto">
                <a:spcBef>
                  <a:spcPts val="0"/>
                </a:spcBef>
                <a:spcAft>
                  <a:spcPts val="0"/>
                </a:spcAft>
                <a:defRPr/>
              </a:pPr>
              <a:r>
                <a:rPr kumimoji="0" lang="ja-JP" altLang="en-US" sz="1477" kern="0" dirty="0">
                  <a:solidFill>
                    <a:srgbClr val="000000"/>
                  </a:solidFill>
                  <a:latin typeface="Times New Roman" pitchFamily="18" charset="0"/>
                  <a:ea typeface="ＭＳ Ｐゴシック" charset="-128"/>
                </a:rPr>
                <a:t>いつ</a:t>
              </a:r>
            </a:p>
          </p:txBody>
        </p:sp>
      </p:grpSp>
      <p:sp>
        <p:nvSpPr>
          <p:cNvPr id="278534" name="Rectangle 1"/>
          <p:cNvSpPr>
            <a:spLocks noChangeArrowheads="1"/>
          </p:cNvSpPr>
          <p:nvPr/>
        </p:nvSpPr>
        <p:spPr bwMode="auto">
          <a:xfrm>
            <a:off x="128588" y="115888"/>
            <a:ext cx="9648825" cy="433387"/>
          </a:xfrm>
          <a:prstGeom prst="rect">
            <a:avLst/>
          </a:prstGeom>
          <a:solidFill>
            <a:srgbClr val="45E4F5">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ＭＳ Ｐゴシック" panose="020B0600070205080204" pitchFamily="50" charset="-128"/>
              </a:rPr>
              <a:t>【</a:t>
            </a:r>
            <a:r>
              <a:rPr lang="ja-JP" altLang="en-US" sz="2400" b="1">
                <a:solidFill>
                  <a:srgbClr val="000000"/>
                </a:solidFill>
                <a:latin typeface="ＭＳ Ｐゴシック" panose="020B0600070205080204" pitchFamily="50" charset="-128"/>
              </a:rPr>
              <a:t>参考</a:t>
            </a:r>
            <a:r>
              <a:rPr lang="en-US" altLang="ja-JP" sz="2400" b="1">
                <a:solidFill>
                  <a:srgbClr val="000000"/>
                </a:solidFill>
                <a:latin typeface="ＭＳ Ｐゴシック" panose="020B0600070205080204" pitchFamily="50" charset="-128"/>
              </a:rPr>
              <a:t>】</a:t>
            </a:r>
            <a:r>
              <a:rPr lang="ja-JP" altLang="en-US" sz="2400" b="1">
                <a:solidFill>
                  <a:srgbClr val="000000"/>
                </a:solidFill>
                <a:latin typeface="ＭＳ Ｐゴシック" panose="020B0600070205080204" pitchFamily="50" charset="-128"/>
              </a:rPr>
              <a:t>安全目標の取組計画表（具体例）</a:t>
            </a:r>
            <a:endParaRPr lang="zh-CN" altLang="en-US" sz="2400" b="1">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97A6BF9D-CAB9-4B4F-9823-284F5254687B}" type="slidenum">
              <a:rPr lang="en-US" altLang="ja-JP" sz="1400" b="0" smtClean="0">
                <a:latin typeface="Arial" panose="020B0604020202020204" pitchFamily="34" charset="0"/>
                <a:cs typeface="Arial" panose="020B0604020202020204" pitchFamily="34" charset="0"/>
              </a:rPr>
              <a:pPr>
                <a:defRPr/>
              </a:pPr>
              <a:t>43</a:t>
            </a:fld>
            <a:endParaRPr lang="en-US" altLang="ja-JP" sz="1400" b="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369899762"/>
              </p:ext>
            </p:extLst>
          </p:nvPr>
        </p:nvGraphicFramePr>
        <p:xfrm>
          <a:off x="229543" y="707976"/>
          <a:ext cx="9404199" cy="5673773"/>
        </p:xfrm>
        <a:graphic>
          <a:graphicData uri="http://schemas.openxmlformats.org/drawingml/2006/table">
            <a:tbl>
              <a:tblPr firstRow="1" bandRow="1">
                <a:tableStyleId>{5C22544A-7EE6-4342-B048-85BDC9FD1C3A}</a:tableStyleId>
              </a:tblPr>
              <a:tblGrid>
                <a:gridCol w="2131169">
                  <a:extLst>
                    <a:ext uri="{9D8B030D-6E8A-4147-A177-3AD203B41FA5}">
                      <a16:colId xmlns:a16="http://schemas.microsoft.com/office/drawing/2014/main" val="2298847262"/>
                    </a:ext>
                  </a:extLst>
                </a:gridCol>
                <a:gridCol w="3636515">
                  <a:extLst>
                    <a:ext uri="{9D8B030D-6E8A-4147-A177-3AD203B41FA5}">
                      <a16:colId xmlns:a16="http://schemas.microsoft.com/office/drawing/2014/main" val="1377993413"/>
                    </a:ext>
                  </a:extLst>
                </a:gridCol>
                <a:gridCol w="3636515">
                  <a:extLst>
                    <a:ext uri="{9D8B030D-6E8A-4147-A177-3AD203B41FA5}">
                      <a16:colId xmlns:a16="http://schemas.microsoft.com/office/drawing/2014/main" val="4170420667"/>
                    </a:ext>
                  </a:extLst>
                </a:gridCol>
              </a:tblGrid>
              <a:tr h="101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tx1"/>
                          </a:solidFill>
                        </a:rPr>
                        <a:t>リスク（脆弱性）把握</a:t>
                      </a:r>
                      <a:endParaRPr kumimoji="1" lang="ja-JP" altLang="en-US" sz="1800" dirty="0">
                        <a:solidFill>
                          <a:schemeClr val="tx1"/>
                        </a:solidFill>
                      </a:endParaRPr>
                    </a:p>
                  </a:txBody>
                  <a:tcPr anchor="ctr"/>
                </a:tc>
                <a:tc>
                  <a:txBody>
                    <a:bodyPr/>
                    <a:lstStyle/>
                    <a:p>
                      <a:pPr marL="342900" marR="0" lvl="0" indent="-342900" algn="ctr" defTabSz="914400" rtl="0" eaLnBrk="1" fontAlgn="auto" latinLnBrk="0" hangingPunct="1">
                        <a:lnSpc>
                          <a:spcPct val="100000"/>
                        </a:lnSpc>
                        <a:spcBef>
                          <a:spcPts val="0"/>
                        </a:spcBef>
                        <a:spcAft>
                          <a:spcPts val="0"/>
                        </a:spcAft>
                        <a:buClrTx/>
                        <a:buSzTx/>
                        <a:buFontTx/>
                        <a:buAutoNum type="arabicPeriod"/>
                        <a:tabLst/>
                        <a:defRPr/>
                      </a:pPr>
                      <a:r>
                        <a:rPr kumimoji="1" lang="ja-JP" altLang="ja-JP" sz="1800" kern="1200" dirty="0">
                          <a:solidFill>
                            <a:schemeClr val="tx1"/>
                          </a:solidFill>
                        </a:rPr>
                        <a:t>後退事故</a:t>
                      </a:r>
                      <a:endParaRPr kumimoji="1" lang="ja-JP" altLang="en-US" sz="1800" kern="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rgbClr val="FF0000"/>
                          </a:solidFill>
                          <a:effectLst/>
                          <a:latin typeface="Arial" charset="0"/>
                          <a:ea typeface="ＭＳ Ｐゴシック" pitchFamily="50" charset="-128"/>
                        </a:rPr>
                        <a:t>（短期のリスク）</a:t>
                      </a:r>
                    </a:p>
                  </a:txBody>
                  <a:tcPr marL="144000" marR="144000"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tx1"/>
                          </a:solidFill>
                        </a:rPr>
                        <a:t>2.</a:t>
                      </a:r>
                      <a:r>
                        <a:rPr kumimoji="1" lang="ja-JP" altLang="en-US" sz="1800" kern="1200" dirty="0">
                          <a:solidFill>
                            <a:schemeClr val="tx1"/>
                          </a:solidFill>
                        </a:rPr>
                        <a:t>　</a:t>
                      </a:r>
                      <a:r>
                        <a:rPr kumimoji="1" lang="ja-JP" altLang="ja-JP" sz="1800" kern="1200" dirty="0">
                          <a:solidFill>
                            <a:schemeClr val="tx1"/>
                          </a:solidFill>
                        </a:rPr>
                        <a:t>経営管理部門の要員育成</a:t>
                      </a:r>
                      <a:endParaRPr kumimoji="1" lang="en-US" altLang="ja-JP" sz="1800" kern="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rgbClr val="FF0000"/>
                          </a:solidFill>
                          <a:effectLst/>
                          <a:latin typeface="Arial" charset="0"/>
                          <a:ea typeface="ＭＳ Ｐゴシック" pitchFamily="50" charset="-128"/>
                        </a:rPr>
                        <a:t>（長期のリスク）</a:t>
                      </a:r>
                    </a:p>
                  </a:txBody>
                  <a:tcPr marL="144000" marR="144000" anchor="ctr">
                    <a:solidFill>
                      <a:schemeClr val="accent6">
                        <a:lumMod val="20000"/>
                        <a:lumOff val="80000"/>
                      </a:schemeClr>
                    </a:solidFill>
                  </a:tcPr>
                </a:tc>
                <a:extLst>
                  <a:ext uri="{0D108BD9-81ED-4DB2-BD59-A6C34878D82A}">
                    <a16:rowId xmlns:a16="http://schemas.microsoft.com/office/drawing/2014/main" val="2833729452"/>
                  </a:ext>
                </a:extLst>
              </a:tr>
              <a:tr h="1110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a:solidFill>
                            <a:schemeClr val="tx1"/>
                          </a:solidFill>
                        </a:rPr>
                        <a:t>対策事業計画</a:t>
                      </a:r>
                      <a:endParaRPr kumimoji="1" lang="ja-JP" altLang="en-US" sz="1800" b="1" dirty="0">
                        <a:solidFill>
                          <a:schemeClr val="tx1"/>
                        </a:solidFill>
                      </a:endParaRPr>
                    </a:p>
                  </a:txBody>
                  <a:tcPr anchor="ctr"/>
                </a:tc>
                <a:tc>
                  <a:txBody>
                    <a:bodyPr/>
                    <a:lstStyle/>
                    <a:p>
                      <a:pPr algn="just"/>
                      <a:r>
                        <a:rPr kumimoji="1" lang="ja-JP" altLang="ja-JP" sz="1800" kern="1200" dirty="0"/>
                        <a:t>バックセンサー</a:t>
                      </a:r>
                      <a:r>
                        <a:rPr kumimoji="1" lang="ja-JP" altLang="en-US" sz="1800" kern="1200" dirty="0"/>
                        <a:t>表示と実距離との違いを体感する</a:t>
                      </a:r>
                      <a:r>
                        <a:rPr kumimoji="1" lang="ja-JP" altLang="ja-JP" sz="1800" kern="1200" dirty="0"/>
                        <a:t>全営業社員向け安全運転勉強会</a:t>
                      </a:r>
                      <a:endParaRPr kumimoji="1" lang="ja-JP" altLang="en-US" dirty="0"/>
                    </a:p>
                  </a:txBody>
                  <a:tcPr marL="144000" marR="144000" anchor="ctr">
                    <a:solidFill>
                      <a:schemeClr val="bg2">
                        <a:lumMod val="20000"/>
                        <a:lumOff val="80000"/>
                      </a:schemeClr>
                    </a:solidFill>
                  </a:tcPr>
                </a:tc>
                <a:tc>
                  <a:txBody>
                    <a:bodyPr/>
                    <a:lstStyle/>
                    <a:p>
                      <a:pPr marL="342900" indent="-342900" algn="just">
                        <a:buFont typeface="+mj-lt"/>
                        <a:buAutoNum type="arabicPeriod"/>
                      </a:pPr>
                      <a:r>
                        <a:rPr kumimoji="1" lang="ja-JP" altLang="ja-JP" sz="1800" kern="1200" dirty="0"/>
                        <a:t>各人に半期の目標設定</a:t>
                      </a:r>
                      <a:endParaRPr kumimoji="1" lang="ja-JP" altLang="en-US" sz="1800" kern="1200" dirty="0"/>
                    </a:p>
                    <a:p>
                      <a:pPr marL="342900" indent="-342900" algn="just">
                        <a:buFont typeface="+mj-lt"/>
                        <a:buAutoNum type="arabicPeriod"/>
                      </a:pPr>
                      <a:r>
                        <a:rPr kumimoji="1" lang="ja-JP" altLang="ja-JP" sz="1800" kern="1200" dirty="0"/>
                        <a:t>達成度合い報告会の実施</a:t>
                      </a:r>
                      <a:endParaRPr kumimoji="1" lang="ja-JP" altLang="en-US" sz="1800" kern="1200" dirty="0"/>
                    </a:p>
                    <a:p>
                      <a:pPr marL="342900" indent="-342900" algn="just">
                        <a:buFont typeface="+mj-lt"/>
                        <a:buAutoNum type="arabicPeriod"/>
                      </a:pPr>
                      <a:r>
                        <a:rPr kumimoji="1" lang="ja-JP" altLang="ja-JP" sz="1800" kern="1200" dirty="0"/>
                        <a:t>一人一提案制度</a:t>
                      </a:r>
                      <a:endParaRPr kumimoji="1" lang="ja-JP" altLang="en-US" sz="1800" dirty="0"/>
                    </a:p>
                  </a:txBody>
                  <a:tcPr marL="144000" marR="144000" anchor="ctr">
                    <a:solidFill>
                      <a:schemeClr val="accent3">
                        <a:lumMod val="95000"/>
                      </a:schemeClr>
                    </a:solidFill>
                  </a:tcPr>
                </a:tc>
                <a:extLst>
                  <a:ext uri="{0D108BD9-81ED-4DB2-BD59-A6C34878D82A}">
                    <a16:rowId xmlns:a16="http://schemas.microsoft.com/office/drawing/2014/main" val="1302575189"/>
                  </a:ext>
                </a:extLst>
              </a:tr>
              <a:tr h="533291">
                <a:tc>
                  <a:txBody>
                    <a:bodyPr/>
                    <a:lstStyle/>
                    <a:p>
                      <a:r>
                        <a:rPr kumimoji="1" lang="ja-JP" altLang="ja-JP" sz="1800" b="1" kern="1200" dirty="0">
                          <a:solidFill>
                            <a:schemeClr val="tx1"/>
                          </a:solidFill>
                        </a:rPr>
                        <a:t>計画年度</a:t>
                      </a:r>
                      <a:endParaRPr kumimoji="1" lang="ja-JP" altLang="en-US" b="1" dirty="0"/>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t>R4</a:t>
                      </a:r>
                      <a:r>
                        <a:rPr kumimoji="1" lang="ja-JP" altLang="en-US" sz="1800" kern="1200" dirty="0"/>
                        <a:t>～</a:t>
                      </a:r>
                      <a:r>
                        <a:rPr kumimoji="1" lang="en-US" altLang="ja-JP" sz="1800" kern="1200" dirty="0"/>
                        <a:t>R5</a:t>
                      </a:r>
                      <a:endParaRPr kumimoji="1" lang="ja-JP" altLang="en-US" sz="1800" dirty="0"/>
                    </a:p>
                  </a:txBody>
                  <a:tcPr marL="144000" marR="144000"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t>R5</a:t>
                      </a:r>
                      <a:endParaRPr kumimoji="1" lang="ja-JP" altLang="en-US" sz="1800" dirty="0"/>
                    </a:p>
                  </a:txBody>
                  <a:tcPr marL="144000" marR="144000" anchor="ctr">
                    <a:solidFill>
                      <a:schemeClr val="accent6">
                        <a:lumMod val="20000"/>
                        <a:lumOff val="80000"/>
                      </a:schemeClr>
                    </a:solidFill>
                  </a:tcPr>
                </a:tc>
                <a:extLst>
                  <a:ext uri="{0D108BD9-81ED-4DB2-BD59-A6C34878D82A}">
                    <a16:rowId xmlns:a16="http://schemas.microsoft.com/office/drawing/2014/main" val="1309110688"/>
                  </a:ext>
                </a:extLst>
              </a:tr>
              <a:tr h="1081237">
                <a:tc>
                  <a:txBody>
                    <a:bodyPr/>
                    <a:lstStyle/>
                    <a:p>
                      <a:r>
                        <a:rPr kumimoji="1" lang="ja-JP" altLang="ja-JP" sz="1800" b="1" kern="1200" dirty="0">
                          <a:solidFill>
                            <a:schemeClr val="tx1"/>
                          </a:solidFill>
                        </a:rPr>
                        <a:t>効果把握の指標</a:t>
                      </a:r>
                      <a:endParaRPr kumimoji="1" lang="ja-JP" altLang="en-US" b="1" dirty="0"/>
                    </a:p>
                  </a:txBody>
                  <a:tcPr anchor="ctr"/>
                </a:tc>
                <a:tc>
                  <a:txBody>
                    <a:bodyPr/>
                    <a:lstStyle/>
                    <a:p>
                      <a:r>
                        <a:rPr kumimoji="1" lang="ja-JP" altLang="en-US" sz="1800" kern="1200" dirty="0"/>
                        <a:t>後退</a:t>
                      </a:r>
                      <a:r>
                        <a:rPr kumimoji="1" lang="ja-JP" altLang="ja-JP" sz="1800" kern="1200" dirty="0"/>
                        <a:t>事故件数</a:t>
                      </a:r>
                      <a:endParaRPr kumimoji="1" lang="en-US" altLang="ja-JP" sz="1800" kern="1200" dirty="0"/>
                    </a:p>
                    <a:p>
                      <a:r>
                        <a:rPr kumimoji="1" lang="en-US" altLang="ja-JP" sz="1800" kern="1200" dirty="0"/>
                        <a:t>R3</a:t>
                      </a:r>
                      <a:r>
                        <a:rPr kumimoji="1" lang="ja-JP" altLang="ja-JP" sz="1800" kern="1200" dirty="0"/>
                        <a:t>：</a:t>
                      </a:r>
                      <a:r>
                        <a:rPr kumimoji="1" lang="en-US" altLang="ja-JP" sz="1800" kern="1200" dirty="0"/>
                        <a:t>150</a:t>
                      </a:r>
                      <a:r>
                        <a:rPr kumimoji="1" lang="ja-JP" altLang="ja-JP" sz="1800" kern="1200" dirty="0"/>
                        <a:t>件</a:t>
                      </a:r>
                      <a:endParaRPr kumimoji="1" lang="en-US" altLang="ja-JP" sz="1800" kern="1200" dirty="0"/>
                    </a:p>
                    <a:p>
                      <a:r>
                        <a:rPr kumimoji="1" lang="en-US" altLang="ja-JP" sz="1800" kern="1200" dirty="0"/>
                        <a:t>R4</a:t>
                      </a:r>
                      <a:r>
                        <a:rPr kumimoji="1" lang="ja-JP" altLang="ja-JP" sz="1800" kern="1200" dirty="0"/>
                        <a:t>：</a:t>
                      </a:r>
                      <a:r>
                        <a:rPr kumimoji="1" lang="ja-JP" altLang="en-US" sz="1800" kern="1200" dirty="0"/>
                        <a:t>  </a:t>
                      </a:r>
                      <a:r>
                        <a:rPr kumimoji="1" lang="en-US" altLang="ja-JP" sz="1800" kern="1200" dirty="0"/>
                        <a:t>87</a:t>
                      </a:r>
                      <a:r>
                        <a:rPr kumimoji="1" lang="ja-JP" altLang="ja-JP" sz="1800" kern="1200" dirty="0"/>
                        <a:t>件</a:t>
                      </a:r>
                      <a:r>
                        <a:rPr kumimoji="1" lang="ja-JP" altLang="en-US" sz="1800" kern="1200" dirty="0"/>
                        <a:t>（前年から</a:t>
                      </a:r>
                      <a:r>
                        <a:rPr kumimoji="1" lang="en-US" altLang="ja-JP" sz="1800" kern="1200" dirty="0"/>
                        <a:t>63</a:t>
                      </a:r>
                      <a:r>
                        <a:rPr kumimoji="1" lang="ja-JP" altLang="en-US" sz="1800" kern="1200" dirty="0"/>
                        <a:t>件減少</a:t>
                      </a:r>
                      <a:r>
                        <a:rPr kumimoji="1" lang="ja-JP" altLang="ja-JP" sz="1800" kern="1200" dirty="0"/>
                        <a:t>）</a:t>
                      </a:r>
                      <a:endParaRPr kumimoji="1" lang="ja-JP" altLang="en-US" sz="1800" dirty="0"/>
                    </a:p>
                  </a:txBody>
                  <a:tcPr marL="144000" marR="144000"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t>社長</a:t>
                      </a:r>
                      <a:r>
                        <a:rPr kumimoji="1" lang="ja-JP" altLang="en-US" sz="1800" kern="1200" dirty="0"/>
                        <a:t>による</a:t>
                      </a:r>
                      <a:r>
                        <a:rPr kumimoji="1" lang="ja-JP" altLang="ja-JP" sz="1800" kern="1200" dirty="0"/>
                        <a:t>定性的評価</a:t>
                      </a:r>
                      <a:endParaRPr kumimoji="1" lang="ja-JP" altLang="en-US" sz="1800" dirty="0"/>
                    </a:p>
                  </a:txBody>
                  <a:tcPr marL="144000" marR="144000" anchor="ctr">
                    <a:solidFill>
                      <a:schemeClr val="accent3">
                        <a:lumMod val="95000"/>
                      </a:schemeClr>
                    </a:solidFill>
                  </a:tcPr>
                </a:tc>
                <a:extLst>
                  <a:ext uri="{0D108BD9-81ED-4DB2-BD59-A6C34878D82A}">
                    <a16:rowId xmlns:a16="http://schemas.microsoft.com/office/drawing/2014/main" val="3808937418"/>
                  </a:ext>
                </a:extLst>
              </a:tr>
              <a:tr h="703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a:solidFill>
                            <a:schemeClr val="tx1"/>
                          </a:solidFill>
                        </a:rPr>
                        <a:t>継続性の判断</a:t>
                      </a:r>
                      <a:endParaRPr kumimoji="1" lang="ja-JP" altLang="en-US" sz="1800" b="1" dirty="0">
                        <a:solidFill>
                          <a:schemeClr val="tx1"/>
                        </a:solidFill>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△（見直し継続）</a:t>
                      </a:r>
                    </a:p>
                  </a:txBody>
                  <a:tcPr marL="144000" marR="144000"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○（継続）</a:t>
                      </a:r>
                    </a:p>
                  </a:txBody>
                  <a:tcPr marL="144000" marR="144000" anchor="ctr">
                    <a:solidFill>
                      <a:schemeClr val="accent6">
                        <a:lumMod val="20000"/>
                        <a:lumOff val="80000"/>
                      </a:schemeClr>
                    </a:solidFill>
                  </a:tcPr>
                </a:tc>
                <a:extLst>
                  <a:ext uri="{0D108BD9-81ED-4DB2-BD59-A6C34878D82A}">
                    <a16:rowId xmlns:a16="http://schemas.microsoft.com/office/drawing/2014/main" val="3544022492"/>
                  </a:ext>
                </a:extLst>
              </a:tr>
              <a:tr h="1227635">
                <a:tc>
                  <a:txBody>
                    <a:bodyPr/>
                    <a:lstStyle/>
                    <a:p>
                      <a:r>
                        <a:rPr kumimoji="1" lang="ja-JP" altLang="ja-JP" sz="1800" b="1" kern="1200" dirty="0">
                          <a:solidFill>
                            <a:schemeClr val="tx1"/>
                          </a:solidFill>
                        </a:rPr>
                        <a:t>見直し事項</a:t>
                      </a:r>
                      <a:endParaRPr kumimoji="1" lang="ja-JP" altLang="en-US" b="1" dirty="0"/>
                    </a:p>
                  </a:txBody>
                  <a:tcPr anchor="ctr"/>
                </a:tc>
                <a:tc>
                  <a:txBody>
                    <a:bodyPr/>
                    <a:lstStyle/>
                    <a:p>
                      <a:pPr marL="342900" indent="-342900" algn="just">
                        <a:buFont typeface="+mj-lt"/>
                        <a:buAutoNum type="arabicPeriod"/>
                      </a:pPr>
                      <a:r>
                        <a:rPr kumimoji="1" lang="ja-JP" altLang="en-US" sz="1800" kern="1200" dirty="0"/>
                        <a:t>令和</a:t>
                      </a:r>
                      <a:r>
                        <a:rPr kumimoji="1" lang="en-US" altLang="ja-JP" sz="1800" kern="1200" dirty="0"/>
                        <a:t>4</a:t>
                      </a:r>
                      <a:r>
                        <a:rPr kumimoji="1" lang="ja-JP" altLang="ja-JP" sz="1800" kern="1200" dirty="0"/>
                        <a:t>年度早期、営業所毎に実施</a:t>
                      </a:r>
                      <a:r>
                        <a:rPr kumimoji="1" lang="ja-JP" altLang="en-US" sz="1800" kern="1200" dirty="0"/>
                        <a:t>計画</a:t>
                      </a:r>
                    </a:p>
                    <a:p>
                      <a:pPr marL="342900" indent="-342900" algn="just">
                        <a:buFont typeface="+mj-lt"/>
                        <a:buAutoNum type="arabicPeriod"/>
                      </a:pPr>
                      <a:r>
                        <a:rPr kumimoji="1" lang="ja-JP" altLang="ja-JP" sz="1800" kern="1200" dirty="0"/>
                        <a:t>新規採用者には、</a:t>
                      </a:r>
                      <a:r>
                        <a:rPr kumimoji="1" lang="en-US" altLang="ja-JP" sz="1800" kern="1200" dirty="0"/>
                        <a:t>2</a:t>
                      </a:r>
                      <a:r>
                        <a:rPr kumimoji="1" lang="ja-JP" altLang="ja-JP" sz="1800" kern="1200" dirty="0"/>
                        <a:t>回実施して刷り込み強化</a:t>
                      </a:r>
                      <a:r>
                        <a:rPr kumimoji="1" lang="ja-JP" altLang="en-US" sz="1800" kern="1200" dirty="0"/>
                        <a:t>。</a:t>
                      </a:r>
                      <a:endParaRPr kumimoji="1" lang="ja-JP" altLang="en-US" sz="1800" dirty="0"/>
                    </a:p>
                  </a:txBody>
                  <a:tcPr marL="144000" marR="144000" anchor="ctr">
                    <a:solidFill>
                      <a:schemeClr val="bg2">
                        <a:lumMod val="20000"/>
                        <a:lumOff val="80000"/>
                      </a:schemeClr>
                    </a:solidFill>
                  </a:tcPr>
                </a:tc>
                <a:tc>
                  <a:txBody>
                    <a:bodyPr/>
                    <a:lstStyle/>
                    <a:p>
                      <a:pPr marL="342900" indent="-342900">
                        <a:buFont typeface="+mj-lt"/>
                        <a:buAutoNum type="arabicPeriod"/>
                      </a:pPr>
                      <a:r>
                        <a:rPr kumimoji="1" lang="en-US" altLang="ja-JP" sz="1800" dirty="0"/>
                        <a:t>1</a:t>
                      </a:r>
                      <a:r>
                        <a:rPr kumimoji="1" lang="ja-JP" altLang="en-US" sz="1800" dirty="0"/>
                        <a:t>年だけでは効果把握できず</a:t>
                      </a:r>
                      <a:br>
                        <a:rPr kumimoji="1" lang="ja-JP" altLang="en-US" sz="1800" dirty="0"/>
                      </a:br>
                      <a:endParaRPr kumimoji="1" lang="ja-JP" altLang="en-US" sz="1800" dirty="0"/>
                    </a:p>
                    <a:p>
                      <a:pPr marL="342900" indent="-342900">
                        <a:buFont typeface="+mj-lt"/>
                        <a:buAutoNum type="arabicPeriod"/>
                      </a:pPr>
                      <a:r>
                        <a:rPr kumimoji="1" lang="en-US" altLang="ja-JP" sz="1800" dirty="0"/>
                        <a:t>3</a:t>
                      </a:r>
                      <a:r>
                        <a:rPr kumimoji="1" lang="ja-JP" altLang="en-US" sz="1800" dirty="0"/>
                        <a:t>ヶ年計画に変更</a:t>
                      </a:r>
                    </a:p>
                    <a:p>
                      <a:endParaRPr kumimoji="1" lang="ja-JP" altLang="en-US" dirty="0"/>
                    </a:p>
                  </a:txBody>
                  <a:tcPr marL="144000" marR="144000" anchor="ctr">
                    <a:solidFill>
                      <a:schemeClr val="accent3">
                        <a:lumMod val="95000"/>
                      </a:schemeClr>
                    </a:solidFill>
                  </a:tcPr>
                </a:tc>
                <a:extLst>
                  <a:ext uri="{0D108BD9-81ED-4DB2-BD59-A6C34878D82A}">
                    <a16:rowId xmlns:a16="http://schemas.microsoft.com/office/drawing/2014/main" val="1670800276"/>
                  </a:ext>
                </a:extLst>
              </a:tr>
            </a:tbl>
          </a:graphicData>
        </a:graphic>
      </p:graphicFrame>
      <p:sp>
        <p:nvSpPr>
          <p:cNvPr id="5" name="Rectangle 115"/>
          <p:cNvSpPr txBox="1">
            <a:spLocks noChangeArrowheads="1"/>
          </p:cNvSpPr>
          <p:nvPr/>
        </p:nvSpPr>
        <p:spPr bwMode="auto">
          <a:xfrm>
            <a:off x="128588" y="142851"/>
            <a:ext cx="9577387" cy="477837"/>
          </a:xfrm>
          <a:prstGeom prst="rect">
            <a:avLst/>
          </a:prstGeom>
          <a:solidFill>
            <a:srgbClr val="45E4F5">
              <a:alpha val="30000"/>
            </a:srgbClr>
          </a:solidFill>
        </p:spPr>
        <p:txBody>
          <a:bodyPr/>
          <a:lstStyle/>
          <a:p>
            <a:pPr algn="ctr">
              <a:defRPr/>
            </a:pPr>
            <a:r>
              <a:rPr kumimoji="0" lang="en-US" altLang="ja-JP" sz="2400" b="1" kern="0" dirty="0">
                <a:solidFill>
                  <a:srgbClr val="000000"/>
                </a:solidFill>
                <a:latin typeface="Arial"/>
                <a:ea typeface="ＭＳ Ｐゴシック"/>
              </a:rPr>
              <a:t>【</a:t>
            </a:r>
            <a:r>
              <a:rPr kumimoji="0" lang="ja-JP" altLang="en-US" sz="2400" b="1" kern="0" dirty="0">
                <a:solidFill>
                  <a:srgbClr val="000000"/>
                </a:solidFill>
                <a:latin typeface="Arial"/>
                <a:ea typeface="ＭＳ Ｐゴシック"/>
              </a:rPr>
              <a:t>参考</a:t>
            </a:r>
            <a:r>
              <a:rPr kumimoji="0" lang="en-US" altLang="ja-JP" sz="2400" b="1" kern="0" dirty="0">
                <a:solidFill>
                  <a:srgbClr val="000000"/>
                </a:solidFill>
                <a:latin typeface="Arial"/>
                <a:ea typeface="ＭＳ Ｐゴシック"/>
              </a:rPr>
              <a:t>】</a:t>
            </a:r>
            <a:r>
              <a:rPr kumimoji="0" lang="ja-JP" altLang="en-US" sz="2400" b="1" kern="0" dirty="0">
                <a:solidFill>
                  <a:srgbClr val="000000"/>
                </a:solidFill>
                <a:latin typeface="Arial"/>
                <a:ea typeface="ＭＳ Ｐゴシック"/>
              </a:rPr>
              <a:t>自社のリスク（脆弱性）とその対応イメージ</a:t>
            </a:r>
          </a:p>
        </p:txBody>
      </p:sp>
      <p:sp>
        <p:nvSpPr>
          <p:cNvPr id="3" name="スライド番号プレースホルダー 2"/>
          <p:cNvSpPr>
            <a:spLocks noGrp="1"/>
          </p:cNvSpPr>
          <p:nvPr>
            <p:ph type="sldNum" sz="quarter" idx="12"/>
          </p:nvPr>
        </p:nvSpPr>
        <p:spPr/>
        <p:txBody>
          <a:bodyPr/>
          <a:lstStyle/>
          <a:p>
            <a:pPr>
              <a:defRPr/>
            </a:pPr>
            <a:fld id="{9655A32E-0A7E-4240-A9B6-A64477F89535}" type="slidenum">
              <a:rPr lang="en-US" altLang="ja-JP" sz="1400" b="0" smtClean="0">
                <a:latin typeface="Arial" panose="020B0604020202020204" pitchFamily="34" charset="0"/>
                <a:cs typeface="Arial" panose="020B0604020202020204" pitchFamily="34" charset="0"/>
              </a:rPr>
              <a:pPr>
                <a:defRPr/>
              </a:pPr>
              <a:t>44</a:t>
            </a:fld>
            <a:endParaRPr lang="en-US" altLang="ja-JP" sz="1400" b="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a:spLocks noChangeArrowheads="1"/>
          </p:cNvSpPr>
          <p:nvPr/>
        </p:nvSpPr>
        <p:spPr bwMode="auto">
          <a:xfrm>
            <a:off x="4161631" y="3173568"/>
            <a:ext cx="1655762" cy="574675"/>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82629" name="テキスト ボックス 2"/>
          <p:cNvSpPr txBox="1">
            <a:spLocks noChangeArrowheads="1"/>
          </p:cNvSpPr>
          <p:nvPr/>
        </p:nvSpPr>
        <p:spPr bwMode="auto">
          <a:xfrm>
            <a:off x="220055" y="660989"/>
            <a:ext cx="953891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rgbClr val="000000"/>
                </a:solidFill>
                <a:latin typeface="ＭＳ Ｐゴシック" panose="020B0600070205080204" pitchFamily="50" charset="-128"/>
              </a:rPr>
              <a:t>令和４年度の事故件数は</a:t>
            </a:r>
            <a:r>
              <a:rPr lang="en-US" altLang="ja-JP" sz="2000" b="1" dirty="0">
                <a:solidFill>
                  <a:srgbClr val="000000"/>
                </a:solidFill>
                <a:latin typeface="ＭＳ Ｐゴシック" panose="020B0600070205080204" pitchFamily="50" charset="-128"/>
              </a:rPr>
              <a:t>58</a:t>
            </a:r>
            <a:r>
              <a:rPr lang="ja-JP" altLang="en-US" sz="2000" b="1" dirty="0">
                <a:solidFill>
                  <a:srgbClr val="000000"/>
                </a:solidFill>
                <a:latin typeface="ＭＳ Ｐゴシック" panose="020B0600070205080204" pitchFamily="50" charset="-128"/>
              </a:rPr>
              <a:t>件でした。</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令和５年度の</a:t>
            </a:r>
            <a:r>
              <a:rPr lang="ja-JP" altLang="en-US" sz="2000" b="1" u="sng" dirty="0">
                <a:solidFill>
                  <a:srgbClr val="0000FF"/>
                </a:solidFill>
                <a:latin typeface="ＭＳ Ｐゴシック" panose="020B0600070205080204" pitchFamily="50" charset="-128"/>
              </a:rPr>
              <a:t>安全重点施策を「安全第一・事故０」</a:t>
            </a:r>
            <a:r>
              <a:rPr lang="ja-JP" altLang="en-US" sz="2000" b="1" dirty="0">
                <a:solidFill>
                  <a:srgbClr val="000000"/>
                </a:solidFill>
                <a:latin typeface="ＭＳ Ｐゴシック" panose="020B0600070205080204" pitchFamily="50" charset="-128"/>
              </a:rPr>
              <a:t>と定めました。</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年度末に、安全重点施策の達成状況を確認する時に、確認できるでしょうか？</a:t>
            </a:r>
          </a:p>
          <a:p>
            <a:pPr eaLnBrk="1" hangingPunct="1">
              <a:spcBef>
                <a:spcPct val="0"/>
              </a:spcBef>
              <a:buFontTx/>
              <a:buNone/>
            </a:pPr>
            <a:endParaRPr lang="en-US" altLang="ja-JP" sz="2000" b="1" dirty="0">
              <a:solidFill>
                <a:srgbClr val="000000"/>
              </a:solidFill>
              <a:latin typeface="ＭＳ Ｐゴシック" panose="020B0600070205080204" pitchFamily="50" charset="-128"/>
            </a:endParaRPr>
          </a:p>
          <a:p>
            <a:pPr eaLnBrk="1" hangingPunct="1">
              <a:spcBef>
                <a:spcPct val="0"/>
              </a:spcBef>
              <a:buNone/>
            </a:pPr>
            <a:endParaRPr lang="ja-JP" altLang="en-US" sz="2000" b="1" dirty="0">
              <a:solidFill>
                <a:srgbClr val="000000"/>
              </a:solidFill>
            </a:endParaRPr>
          </a:p>
          <a:p>
            <a:pPr eaLnBrk="1" hangingPunct="1">
              <a:spcBef>
                <a:spcPct val="0"/>
              </a:spcBef>
              <a:buNone/>
            </a:pPr>
            <a:endParaRPr lang="ja-JP" altLang="en-US" sz="2000" b="1" dirty="0">
              <a:solidFill>
                <a:srgbClr val="000000"/>
              </a:solidFill>
            </a:endParaRPr>
          </a:p>
          <a:p>
            <a:pPr algn="just" eaLnBrk="1" hangingPunct="1">
              <a:spcBef>
                <a:spcPct val="0"/>
              </a:spcBef>
              <a:buNone/>
            </a:pPr>
            <a:r>
              <a:rPr lang="ja-JP" altLang="en-US" sz="2000" b="1" dirty="0">
                <a:solidFill>
                  <a:srgbClr val="000000"/>
                </a:solidFill>
              </a:rPr>
              <a:t>「安全第一・事故０」は</a:t>
            </a:r>
            <a:r>
              <a:rPr lang="ja-JP" altLang="en-US" sz="2000" b="1" dirty="0">
                <a:solidFill>
                  <a:srgbClr val="FF0000"/>
                </a:solidFill>
              </a:rPr>
              <a:t>スローガンであって、施策ではない</a:t>
            </a:r>
            <a:r>
              <a:rPr lang="ja-JP" altLang="en-US" sz="2000" b="1" dirty="0">
                <a:solidFill>
                  <a:srgbClr val="000000"/>
                </a:solidFill>
              </a:rPr>
              <a:t>（安全運動論としては正論。否定はしない）。</a:t>
            </a:r>
            <a:endParaRPr lang="en-US" altLang="ja-JP" sz="2000" b="1" dirty="0">
              <a:solidFill>
                <a:srgbClr val="000000"/>
              </a:solidFill>
            </a:endParaRPr>
          </a:p>
          <a:p>
            <a:pPr eaLnBrk="1" hangingPunct="1">
              <a:spcBef>
                <a:spcPct val="0"/>
              </a:spcBef>
              <a:buFontTx/>
              <a:buNone/>
            </a:pPr>
            <a:endParaRPr lang="ja-JP" altLang="en-US" sz="2000" b="1" dirty="0">
              <a:solidFill>
                <a:srgbClr val="000000"/>
              </a:solidFill>
              <a:latin typeface="ＭＳ Ｐゴシック" panose="020B0600070205080204" pitchFamily="50" charset="-128"/>
            </a:endParaRPr>
          </a:p>
          <a:p>
            <a:pPr eaLnBrk="1" hangingPunct="1">
              <a:spcBef>
                <a:spcPct val="0"/>
              </a:spcBef>
              <a:buFontTx/>
              <a:buNone/>
            </a:pPr>
            <a:endParaRPr lang="ja-JP" altLang="en-US"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例えば・・・・、</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a:t>
            </a:r>
            <a:r>
              <a:rPr lang="ja-JP" altLang="en-US" sz="2000" b="1" u="sng" dirty="0">
                <a:solidFill>
                  <a:srgbClr val="FF0000"/>
                </a:solidFill>
                <a:latin typeface="ＭＳ Ｐゴシック" panose="020B0600070205080204" pitchFamily="50" charset="-128"/>
              </a:rPr>
              <a:t>安全目標</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事故削減目標</a:t>
            </a:r>
            <a:r>
              <a:rPr lang="en-US" altLang="ja-JP" sz="2000" b="1" dirty="0">
                <a:solidFill>
                  <a:srgbClr val="000000"/>
                </a:solidFill>
                <a:latin typeface="ＭＳ Ｐゴシック" panose="020B0600070205080204" pitchFamily="50" charset="-128"/>
              </a:rPr>
              <a:t>10</a:t>
            </a:r>
            <a:r>
              <a:rPr lang="ja-JP" altLang="en-US" sz="2000" b="1" dirty="0">
                <a:solidFill>
                  <a:srgbClr val="000000"/>
                </a:solidFill>
                <a:latin typeface="ＭＳ Ｐゴシック" panose="020B0600070205080204" pitchFamily="50" charset="-128"/>
              </a:rPr>
              <a:t>件（対前年比</a:t>
            </a:r>
            <a:r>
              <a:rPr lang="en-US" altLang="ja-JP" sz="2000" b="1" dirty="0">
                <a:solidFill>
                  <a:srgbClr val="000000"/>
                </a:solidFill>
                <a:latin typeface="ＭＳ Ｐゴシック" panose="020B0600070205080204" pitchFamily="50" charset="-128"/>
              </a:rPr>
              <a:t>10</a:t>
            </a:r>
            <a:r>
              <a:rPr lang="ja-JP" altLang="en-US" sz="2000" b="1" dirty="0">
                <a:solidFill>
                  <a:srgbClr val="000000"/>
                </a:solidFill>
                <a:latin typeface="ＭＳ Ｐゴシック" panose="020B0600070205080204" pitchFamily="50" charset="-128"/>
              </a:rPr>
              <a:t>件減の</a:t>
            </a:r>
            <a:r>
              <a:rPr lang="en-US" altLang="ja-JP" sz="2000" b="1" dirty="0">
                <a:solidFill>
                  <a:srgbClr val="000000"/>
                </a:solidFill>
                <a:latin typeface="ＭＳ Ｐゴシック" panose="020B0600070205080204" pitchFamily="50" charset="-128"/>
              </a:rPr>
              <a:t>48</a:t>
            </a:r>
            <a:r>
              <a:rPr lang="ja-JP" altLang="en-US" sz="2000" b="1" dirty="0">
                <a:solidFill>
                  <a:srgbClr val="000000"/>
                </a:solidFill>
                <a:latin typeface="ＭＳ Ｐゴシック" panose="020B0600070205080204" pitchFamily="50" charset="-128"/>
              </a:rPr>
              <a:t>件）（</a:t>
            </a:r>
            <a:r>
              <a:rPr lang="ja-JP" altLang="en-US" sz="2000" b="1" u="sng" dirty="0">
                <a:solidFill>
                  <a:srgbClr val="FF0000"/>
                </a:solidFill>
                <a:latin typeface="ＭＳ Ｐゴシック" panose="020B0600070205080204" pitchFamily="50" charset="-128"/>
              </a:rPr>
              <a:t>定量評価できる数値目標</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a:t>
            </a:r>
            <a:r>
              <a:rPr lang="ja-JP" altLang="en-US" sz="2000" b="1" u="sng" dirty="0">
                <a:solidFill>
                  <a:srgbClr val="FF0000"/>
                </a:solidFill>
                <a:latin typeface="ＭＳ Ｐゴシック" panose="020B0600070205080204" pitchFamily="50" charset="-128"/>
              </a:rPr>
              <a:t>行動計画</a:t>
            </a:r>
            <a:r>
              <a:rPr lang="ja-JP" altLang="en-US" sz="2000" b="1" dirty="0">
                <a:solidFill>
                  <a:srgbClr val="000000"/>
                </a:solidFill>
                <a:latin typeface="ＭＳ Ｐゴシック" panose="020B0600070205080204" pitchFamily="50" charset="-128"/>
              </a:rPr>
              <a:t>：</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①　ドライブレコーダー導入によるドライバー表彰制度の導入</a:t>
            </a:r>
            <a:endParaRPr lang="en-US" altLang="ja-JP"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　　　②　新人教育の強化（教育期間：</a:t>
            </a:r>
            <a:r>
              <a:rPr lang="en-US" altLang="ja-JP" sz="2000" b="1" dirty="0">
                <a:solidFill>
                  <a:srgbClr val="000000"/>
                </a:solidFill>
                <a:latin typeface="ＭＳ Ｐゴシック" panose="020B0600070205080204" pitchFamily="50" charset="-128"/>
              </a:rPr>
              <a:t>2</a:t>
            </a:r>
            <a:r>
              <a:rPr lang="ja-JP" altLang="en-US" sz="2000" b="1" dirty="0">
                <a:solidFill>
                  <a:srgbClr val="000000"/>
                </a:solidFill>
                <a:latin typeface="ＭＳ Ｐゴシック" panose="020B0600070205080204" pitchFamily="50" charset="-128"/>
              </a:rPr>
              <a:t>週間→</a:t>
            </a:r>
            <a:r>
              <a:rPr lang="en-US" altLang="ja-JP" sz="2000" b="1" dirty="0">
                <a:solidFill>
                  <a:srgbClr val="000000"/>
                </a:solidFill>
                <a:latin typeface="ＭＳ Ｐゴシック" panose="020B0600070205080204" pitchFamily="50" charset="-128"/>
              </a:rPr>
              <a:t>3</a:t>
            </a:r>
            <a:r>
              <a:rPr lang="ja-JP" altLang="en-US" sz="2000" b="1" dirty="0">
                <a:solidFill>
                  <a:srgbClr val="000000"/>
                </a:solidFill>
                <a:latin typeface="ＭＳ Ｐゴシック" panose="020B0600070205080204" pitchFamily="50" charset="-128"/>
              </a:rPr>
              <a:t>週間に改正）</a:t>
            </a:r>
          </a:p>
          <a:p>
            <a:pPr eaLnBrk="1" hangingPunct="1">
              <a:spcBef>
                <a:spcPct val="0"/>
              </a:spcBef>
              <a:buFontTx/>
              <a:buNone/>
            </a:pPr>
            <a:endParaRPr lang="ja-JP" altLang="en-US" sz="2000" b="1" dirty="0">
              <a:solidFill>
                <a:srgbClr val="000000"/>
              </a:solidFill>
              <a:latin typeface="ＭＳ Ｐゴシック" panose="020B0600070205080204" pitchFamily="50" charset="-128"/>
            </a:endParaRPr>
          </a:p>
          <a:p>
            <a:pPr eaLnBrk="1" hangingPunct="1">
              <a:spcBef>
                <a:spcPct val="0"/>
              </a:spcBef>
              <a:buFontTx/>
              <a:buNone/>
            </a:pPr>
            <a:r>
              <a:rPr lang="ja-JP" altLang="en-US" sz="2000" b="1" dirty="0">
                <a:solidFill>
                  <a:srgbClr val="000000"/>
                </a:solidFill>
                <a:latin typeface="ＭＳ Ｐゴシック" panose="020B0600070205080204" pitchFamily="50" charset="-128"/>
              </a:rPr>
              <a:t>数値目標設定が困難ならば・・・・・・</a:t>
            </a:r>
            <a:r>
              <a:rPr lang="ja-JP" altLang="en-US" sz="2000" b="1" dirty="0">
                <a:solidFill>
                  <a:srgbClr val="FF0000"/>
                </a:solidFill>
                <a:latin typeface="ＭＳ Ｐゴシック" panose="020B0600070205080204" pitchFamily="50" charset="-128"/>
              </a:rPr>
              <a:t>管理指標（経営管理部門のみ把握）の設定</a:t>
            </a:r>
          </a:p>
        </p:txBody>
      </p:sp>
      <p:sp>
        <p:nvSpPr>
          <p:cNvPr id="8" name="下矢印 7"/>
          <p:cNvSpPr>
            <a:spLocks noChangeArrowheads="1"/>
          </p:cNvSpPr>
          <p:nvPr/>
        </p:nvSpPr>
        <p:spPr bwMode="auto">
          <a:xfrm>
            <a:off x="4161631" y="1772816"/>
            <a:ext cx="1655762" cy="576263"/>
          </a:xfrm>
          <a:prstGeom prst="downArrow">
            <a:avLst>
              <a:gd name="adj1" fmla="val 50000"/>
              <a:gd name="adj2" fmla="val 50000"/>
            </a:avLst>
          </a:prstGeom>
          <a:solidFill>
            <a:srgbClr val="3366FF"/>
          </a:solidFill>
          <a:ln w="38100" algn="ctr">
            <a:solidFill>
              <a:schemeClr val="bg1"/>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endParaRPr lang="ja-JP" altLang="en-US">
              <a:solidFill>
                <a:srgbClr val="FFFFFF"/>
              </a:solidFill>
              <a:latin typeface="Arial"/>
              <a:ea typeface="ＭＳ Ｐゴシック"/>
            </a:endParaRPr>
          </a:p>
        </p:txBody>
      </p:sp>
      <p:sp>
        <p:nvSpPr>
          <p:cNvPr id="282631" name="Rectangle 2"/>
          <p:cNvSpPr txBox="1">
            <a:spLocks noChangeArrowheads="1"/>
          </p:cNvSpPr>
          <p:nvPr/>
        </p:nvSpPr>
        <p:spPr bwMode="auto">
          <a:xfrm>
            <a:off x="93663" y="101600"/>
            <a:ext cx="9791700" cy="4572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solidFill>
                  <a:srgbClr val="000000"/>
                </a:solidFill>
                <a:latin typeface="ＭＳ Ｐゴシック" panose="020B0600070205080204" pitchFamily="50" charset="-128"/>
              </a:rPr>
              <a:t>５． </a:t>
            </a:r>
            <a:r>
              <a:rPr lang="ja-JP" altLang="en-US" sz="2400" b="1">
                <a:solidFill>
                  <a:srgbClr val="000000"/>
                </a:solidFill>
                <a:latin typeface="ＭＳ Ｐゴシック" panose="020B0600070205080204" pitchFamily="50" charset="-128"/>
              </a:rPr>
              <a:t>（３）安全重点施策　取組み事例</a:t>
            </a:r>
          </a:p>
        </p:txBody>
      </p:sp>
      <p:pic>
        <p:nvPicPr>
          <p:cNvPr id="2826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45</a:t>
            </a:fld>
            <a:endParaRPr lang="en-US" altLang="ja-JP"/>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2B59754-2F71-490F-9424-4478C5DEA943}"/>
              </a:ext>
            </a:extLst>
          </p:cNvPr>
          <p:cNvGrpSpPr/>
          <p:nvPr/>
        </p:nvGrpSpPr>
        <p:grpSpPr>
          <a:xfrm>
            <a:off x="512853" y="1556792"/>
            <a:ext cx="9001476" cy="1735794"/>
            <a:chOff x="32057" y="2062239"/>
            <a:chExt cx="9001476" cy="2058830"/>
          </a:xfrm>
        </p:grpSpPr>
        <p:sp>
          <p:nvSpPr>
            <p:cNvPr id="20" name="右矢印 21">
              <a:extLst>
                <a:ext uri="{FF2B5EF4-FFF2-40B4-BE49-F238E27FC236}">
                  <a16:creationId xmlns:a16="http://schemas.microsoft.com/office/drawing/2014/main" id="{9E0A104C-1F2A-4E24-A6D7-C19CEF4D4E71}"/>
                </a:ext>
              </a:extLst>
            </p:cNvPr>
            <p:cNvSpPr/>
            <p:nvPr/>
          </p:nvSpPr>
          <p:spPr>
            <a:xfrm rot="5400000">
              <a:off x="4461483" y="1271131"/>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472B923-8C69-4823-8C95-3A891A698F5C}"/>
                </a:ext>
              </a:extLst>
            </p:cNvPr>
            <p:cNvSpPr/>
            <p:nvPr/>
          </p:nvSpPr>
          <p:spPr>
            <a:xfrm>
              <a:off x="32057" y="2319738"/>
              <a:ext cx="9001476" cy="1801331"/>
            </a:xfrm>
            <a:prstGeom prst="rect">
              <a:avLst/>
            </a:prstGeom>
            <a:solidFill>
              <a:schemeClr val="bg1"/>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pPr algn="just"/>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STEP 2</a:t>
              </a:r>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chemeClr val="tx1"/>
                  </a:solidFill>
                </a:rPr>
                <a:t>　事業者及び社会インフラの被害を想定・</a:t>
              </a:r>
              <a:r>
                <a:rPr lang="ja-JP" altLang="en-US" b="1" u="sng" dirty="0">
                  <a:solidFill>
                    <a:srgbClr val="FF0000"/>
                  </a:solidFill>
                </a:rPr>
                <a:t>事業への影響度</a:t>
              </a:r>
              <a:r>
                <a:rPr lang="ja-JP" altLang="en-US" b="1" dirty="0">
                  <a:solidFill>
                    <a:schemeClr val="tx1"/>
                  </a:solidFill>
                </a:rPr>
                <a:t>を見積る</a:t>
              </a:r>
              <a:endParaRPr kumimoji="1" lang="en-US" altLang="ja-JP" b="1" dirty="0">
                <a:solidFill>
                  <a:schemeClr val="tx1"/>
                </a:solidFill>
              </a:endParaRPr>
            </a:p>
            <a:p>
              <a:pPr algn="just"/>
              <a:r>
                <a:rPr lang="ja-JP" altLang="en-US" sz="1600" b="1" u="sng" dirty="0">
                  <a:solidFill>
                    <a:srgbClr val="FF0000"/>
                  </a:solidFill>
                </a:rPr>
                <a:t>ハザードマップ、耐震基準</a:t>
              </a:r>
              <a:r>
                <a:rPr lang="ja-JP" altLang="en-US" sz="1600" dirty="0"/>
                <a:t>等の情報を活用して事業者の本社、営業所、施設、車両・船舶・機材等に対するハザードを整理し、発生する被害（規模・程度・額）を想定し、</a:t>
              </a:r>
              <a:r>
                <a:rPr lang="ja-JP" altLang="en-US" sz="1600" b="1" u="sng" dirty="0">
                  <a:solidFill>
                    <a:srgbClr val="0000CC"/>
                  </a:solidFill>
                </a:rPr>
                <a:t>事業への影響度を見積もる</a:t>
              </a:r>
              <a:r>
                <a:rPr lang="ja-JP" altLang="en-US" sz="1600" dirty="0"/>
                <a:t>。</a:t>
              </a:r>
              <a:endParaRPr lang="en-US" altLang="ja-JP" sz="1600" dirty="0"/>
            </a:p>
            <a:p>
              <a:pPr algn="just"/>
              <a:r>
                <a:rPr lang="ja-JP" altLang="en-US" sz="1400" dirty="0"/>
                <a:t>　・営業所、施設等の耐震基準、地盤の強さ、想定浸水深、海面の高さ、がけ崩れの恐れ等を確認。</a:t>
              </a:r>
              <a:endParaRPr lang="en-US" altLang="ja-JP" sz="1400" dirty="0"/>
            </a:p>
            <a:p>
              <a:pPr algn="just"/>
              <a:r>
                <a:rPr lang="ja-JP" altLang="en-US" sz="1400" dirty="0"/>
                <a:t>　・ハザードマップは、地方自治体、国土交通省等が公表しているものを活用。過去の被災経験の内容も再確認。</a:t>
              </a:r>
              <a:endParaRPr lang="en-US" altLang="ja-JP" sz="1400" dirty="0"/>
            </a:p>
            <a:p>
              <a:pPr algn="just"/>
              <a:r>
                <a:rPr lang="ja-JP" altLang="en-US" sz="1400" dirty="0"/>
                <a:t>　・事業者の被害としては、人的被害及び物的被害に分けて整理。　</a:t>
              </a:r>
              <a:endParaRPr lang="en-US" altLang="ja-JP" sz="1400" dirty="0"/>
            </a:p>
          </p:txBody>
        </p:sp>
      </p:grpSp>
      <p:sp>
        <p:nvSpPr>
          <p:cNvPr id="7" name="正方形/長方形 6">
            <a:extLst>
              <a:ext uri="{FF2B5EF4-FFF2-40B4-BE49-F238E27FC236}">
                <a16:creationId xmlns:a16="http://schemas.microsoft.com/office/drawing/2014/main" id="{0B6D63DC-6CEF-4B00-942A-B2654AB27979}"/>
              </a:ext>
            </a:extLst>
          </p:cNvPr>
          <p:cNvSpPr/>
          <p:nvPr/>
        </p:nvSpPr>
        <p:spPr>
          <a:xfrm>
            <a:off x="512853" y="614815"/>
            <a:ext cx="9021980" cy="861774"/>
          </a:xfrm>
          <a:prstGeom prst="rect">
            <a:avLst/>
          </a:prstGeom>
          <a:solidFill>
            <a:schemeClr val="bg1"/>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spAutoFit/>
          </a:bodyPr>
          <a:lstStyle/>
          <a:p>
            <a:r>
              <a:rPr lang="ja-JP" altLang="en-US" kern="100" dirty="0">
                <a:solidFill>
                  <a:srgbClr val="FFFFFF"/>
                </a:solidFill>
                <a:highlight>
                  <a:srgbClr val="0000FF"/>
                </a:highlight>
                <a:latin typeface="+mn-ea"/>
              </a:rPr>
              <a:t>　</a:t>
            </a:r>
            <a:r>
              <a:rPr lang="en-US" altLang="ja-JP" b="1" kern="100" dirty="0">
                <a:solidFill>
                  <a:srgbClr val="FFFFFF"/>
                </a:solidFill>
                <a:highlight>
                  <a:srgbClr val="0000FF"/>
                </a:highlight>
                <a:latin typeface="+mn-ea"/>
              </a:rPr>
              <a:t>STEP 1</a:t>
            </a:r>
            <a:r>
              <a:rPr lang="ja-JP" altLang="en-US" kern="100" dirty="0">
                <a:solidFill>
                  <a:srgbClr val="FFFFFF"/>
                </a:solidFill>
                <a:highlight>
                  <a:srgbClr val="0000FF"/>
                </a:highlight>
                <a:latin typeface="+mn-ea"/>
              </a:rPr>
              <a:t>　</a:t>
            </a:r>
            <a:r>
              <a:rPr lang="ja-JP" altLang="en-US" b="1" dirty="0"/>
              <a:t>　自然</a:t>
            </a:r>
            <a:r>
              <a:rPr kumimoji="1" lang="ja-JP" altLang="en-US" b="1" dirty="0"/>
              <a:t>災害の種類・規模を想定</a:t>
            </a:r>
            <a:endParaRPr kumimoji="1" lang="en-US" altLang="ja-JP" b="1" dirty="0"/>
          </a:p>
          <a:p>
            <a:pPr algn="just"/>
            <a:r>
              <a:rPr lang="ja-JP" altLang="en-US" sz="1600" dirty="0"/>
              <a:t>事業者（本社、営業所等）の地理的位置、立地、運行（航）エリア等から自社が遭遇する恐れのある自然災害の種類・規模をハザードマップ等の情報を活用して特定　</a:t>
            </a:r>
            <a:endParaRPr lang="en-US" altLang="ja-JP" sz="1200" dirty="0"/>
          </a:p>
        </p:txBody>
      </p:sp>
      <p:grpSp>
        <p:nvGrpSpPr>
          <p:cNvPr id="8" name="グループ化 7">
            <a:extLst>
              <a:ext uri="{FF2B5EF4-FFF2-40B4-BE49-F238E27FC236}">
                <a16:creationId xmlns:a16="http://schemas.microsoft.com/office/drawing/2014/main" id="{B0C98ADE-D560-422E-B437-96FCD8061AE0}"/>
              </a:ext>
            </a:extLst>
          </p:cNvPr>
          <p:cNvGrpSpPr/>
          <p:nvPr/>
        </p:nvGrpSpPr>
        <p:grpSpPr>
          <a:xfrm>
            <a:off x="488504" y="3429001"/>
            <a:ext cx="9001476" cy="1671367"/>
            <a:chOff x="203205" y="-953505"/>
            <a:chExt cx="9001476" cy="1671367"/>
          </a:xfrm>
        </p:grpSpPr>
        <p:sp>
          <p:nvSpPr>
            <p:cNvPr id="16" name="正方形/長方形 15">
              <a:extLst>
                <a:ext uri="{FF2B5EF4-FFF2-40B4-BE49-F238E27FC236}">
                  <a16:creationId xmlns:a16="http://schemas.microsoft.com/office/drawing/2014/main" id="{E1869D5E-B6FD-46AC-B9D2-14A8E83FB251}"/>
                </a:ext>
              </a:extLst>
            </p:cNvPr>
            <p:cNvSpPr/>
            <p:nvPr/>
          </p:nvSpPr>
          <p:spPr>
            <a:xfrm>
              <a:off x="203205" y="-650304"/>
              <a:ext cx="9001476" cy="1368166"/>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STEP 3</a:t>
              </a:r>
              <a:r>
                <a:rPr lang="ja-JP" altLang="en-US"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rgbClr val="0000CC"/>
                  </a:solidFill>
                </a:rPr>
                <a:t>　</a:t>
              </a:r>
              <a:r>
                <a:rPr lang="ja-JP" altLang="en-US" b="1" dirty="0">
                  <a:solidFill>
                    <a:schemeClr val="tx1"/>
                  </a:solidFill>
                </a:rPr>
                <a:t>事前の備えから事後の対応までの対策検討</a:t>
              </a:r>
              <a:r>
                <a:rPr lang="en-US" altLang="ja-JP" b="1" dirty="0">
                  <a:solidFill>
                    <a:schemeClr val="tx1"/>
                  </a:solidFill>
                </a:rPr>
                <a:t>(</a:t>
              </a:r>
              <a:r>
                <a:rPr lang="ja-JP" altLang="en-US" b="1" dirty="0">
                  <a:solidFill>
                    <a:schemeClr val="tx1"/>
                  </a:solidFill>
                </a:rPr>
                <a:t>対応すべき課題を特定</a:t>
              </a:r>
              <a:r>
                <a:rPr lang="en-US" altLang="ja-JP" b="1" dirty="0">
                  <a:solidFill>
                    <a:schemeClr val="tx1"/>
                  </a:solidFill>
                </a:rPr>
                <a:t>)</a:t>
              </a:r>
            </a:p>
            <a:p>
              <a:r>
                <a:rPr lang="en-US" altLang="ja-JP" sz="1600" dirty="0">
                  <a:solidFill>
                    <a:schemeClr val="tx1"/>
                  </a:solidFill>
                </a:rPr>
                <a:t>STEP</a:t>
              </a:r>
              <a:r>
                <a:rPr lang="ja-JP" altLang="en-US" sz="1600" b="1" dirty="0">
                  <a:solidFill>
                    <a:schemeClr val="tx1"/>
                  </a:solidFill>
                </a:rPr>
                <a:t>２</a:t>
              </a:r>
              <a:r>
                <a:rPr lang="ja-JP" altLang="en-US" sz="1600" dirty="0"/>
                <a:t>の結果に基づき</a:t>
              </a:r>
              <a:r>
                <a:rPr lang="ja-JP" altLang="en-US" sz="1600" b="1" u="sng" dirty="0">
                  <a:solidFill>
                    <a:srgbClr val="FF0000"/>
                  </a:solidFill>
                </a:rPr>
                <a:t>事前の備えから事後の対応まで対策</a:t>
              </a:r>
              <a:r>
                <a:rPr lang="en-US" altLang="ja-JP" sz="1600" dirty="0"/>
                <a:t>(</a:t>
              </a:r>
              <a:r>
                <a:rPr lang="ja-JP" altLang="en-US" sz="1600" dirty="0"/>
                <a:t>内容・レベル、ハード面、ソフト面の両面</a:t>
              </a:r>
              <a:r>
                <a:rPr lang="en-US" altLang="ja-JP" sz="1600" dirty="0"/>
                <a:t>)</a:t>
              </a:r>
              <a:r>
                <a:rPr lang="ja-JP" altLang="en-US" sz="1600" dirty="0"/>
                <a:t>を検討。</a:t>
              </a:r>
              <a:r>
                <a:rPr lang="ja-JP" altLang="en-US" sz="1600" b="1" u="sng" dirty="0">
                  <a:solidFill>
                    <a:srgbClr val="0000CC"/>
                  </a:solidFill>
                </a:rPr>
                <a:t>事前の備えは、①計画的装備、②緊急連絡網、③防災マニュアル、④事業継続計画、⑤タイムライン</a:t>
              </a:r>
              <a:r>
                <a:rPr lang="ja-JP" altLang="en-US" sz="1600" dirty="0"/>
                <a:t>を検討・決定。</a:t>
              </a:r>
              <a:r>
                <a:rPr lang="ja-JP" altLang="en-US" sz="1600" b="1" u="sng" dirty="0">
                  <a:solidFill>
                    <a:srgbClr val="0000CC"/>
                  </a:solidFill>
                </a:rPr>
                <a:t>事後の対応は、初動対応と再開・復旧等</a:t>
              </a:r>
              <a:r>
                <a:rPr lang="ja-JP" altLang="en-US" sz="1600" dirty="0"/>
                <a:t>を検討・決定</a:t>
              </a:r>
              <a:endParaRPr lang="en-US" altLang="ja-JP" sz="1400" dirty="0"/>
            </a:p>
            <a:p>
              <a:r>
                <a:rPr lang="ja-JP" altLang="en-US" sz="1400" dirty="0"/>
                <a:t>　・事業への影響度（重要度）、費用多効果等を考慮して短期的、中長期的な計画に分けて検討。</a:t>
              </a:r>
              <a:endParaRPr lang="en-US" altLang="ja-JP" sz="1400" dirty="0"/>
            </a:p>
          </p:txBody>
        </p:sp>
        <p:sp>
          <p:nvSpPr>
            <p:cNvPr id="19" name="右矢印 21">
              <a:extLst>
                <a:ext uri="{FF2B5EF4-FFF2-40B4-BE49-F238E27FC236}">
                  <a16:creationId xmlns:a16="http://schemas.microsoft.com/office/drawing/2014/main" id="{D03A9433-6FB1-47D5-BE07-10A4AB715985}"/>
                </a:ext>
              </a:extLst>
            </p:cNvPr>
            <p:cNvSpPr/>
            <p:nvPr/>
          </p:nvSpPr>
          <p:spPr>
            <a:xfrm rot="5400000">
              <a:off x="4594713" y="-1744613"/>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0924A9DF-AE04-46E6-B6D5-2E6C3E72FA2C}"/>
              </a:ext>
            </a:extLst>
          </p:cNvPr>
          <p:cNvGrpSpPr/>
          <p:nvPr/>
        </p:nvGrpSpPr>
        <p:grpSpPr>
          <a:xfrm>
            <a:off x="488504" y="5149774"/>
            <a:ext cx="9001476" cy="912750"/>
            <a:chOff x="48253" y="5862549"/>
            <a:chExt cx="9001476" cy="912750"/>
          </a:xfrm>
        </p:grpSpPr>
        <p:sp>
          <p:nvSpPr>
            <p:cNvPr id="15" name="正方形/長方形 14">
              <a:extLst>
                <a:ext uri="{FF2B5EF4-FFF2-40B4-BE49-F238E27FC236}">
                  <a16:creationId xmlns:a16="http://schemas.microsoft.com/office/drawing/2014/main" id="{C589BB8D-0D38-411A-BCD1-CC5439430B50}"/>
                </a:ext>
              </a:extLst>
            </p:cNvPr>
            <p:cNvSpPr/>
            <p:nvPr/>
          </p:nvSpPr>
          <p:spPr>
            <a:xfrm>
              <a:off x="48253" y="6127227"/>
              <a:ext cx="9001476" cy="648072"/>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STEP</a:t>
              </a:r>
              <a:r>
                <a:rPr lang="ja-JP" altLang="en-US"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en-US" altLang="ja-JP" b="1"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4</a:t>
              </a:r>
              <a:r>
                <a:rPr lang="ja-JP" altLang="en-US" kern="100" dirty="0">
                  <a:solidFill>
                    <a:srgbClr val="FFFFFF"/>
                  </a:solidFill>
                  <a:highlight>
                    <a:srgbClr val="0000FF"/>
                  </a:highlight>
                  <a:latin typeface="ＭＳ Ｐゴシック" panose="020B0600070205080204" pitchFamily="50" charset="-128"/>
                  <a:ea typeface="ＭＳ Ｐゴシック" panose="020B0600070205080204" pitchFamily="50" charset="-128"/>
                </a:rPr>
                <a:t>　</a:t>
              </a:r>
              <a:r>
                <a:rPr lang="ja-JP" altLang="en-US" b="1" dirty="0">
                  <a:solidFill>
                    <a:srgbClr val="0000CC"/>
                  </a:solidFill>
                </a:rPr>
                <a:t>　</a:t>
              </a:r>
              <a:r>
                <a:rPr lang="ja-JP" altLang="en-US" b="1" dirty="0">
                  <a:solidFill>
                    <a:schemeClr val="tx1"/>
                  </a:solidFill>
                </a:rPr>
                <a:t>対策を実行</a:t>
              </a:r>
              <a:endParaRPr lang="en-US" altLang="ja-JP" b="1" dirty="0">
                <a:solidFill>
                  <a:schemeClr val="tx1"/>
                </a:solidFill>
              </a:endParaRPr>
            </a:p>
            <a:p>
              <a:r>
                <a:rPr lang="en-US" altLang="ja-JP" sz="1600" dirty="0">
                  <a:solidFill>
                    <a:schemeClr val="tx1"/>
                  </a:solidFill>
                </a:rPr>
                <a:t>STEP</a:t>
              </a:r>
              <a:r>
                <a:rPr lang="ja-JP" altLang="en-US" sz="1600" b="1" dirty="0">
                  <a:solidFill>
                    <a:schemeClr val="tx1"/>
                  </a:solidFill>
                  <a:latin typeface="Segoe UI" panose="020B0502040204020203" pitchFamily="34" charset="0"/>
                  <a:cs typeface="Segoe UI" panose="020B0502040204020203" pitchFamily="34" charset="0"/>
                </a:rPr>
                <a:t>３</a:t>
              </a:r>
              <a:r>
                <a:rPr lang="ja-JP" altLang="en-US" sz="1600" dirty="0"/>
                <a:t>の結果に基づき事前の備え、事後の対応を実行　　　　　訓練等を通して検証し見直し・改善 </a:t>
              </a:r>
              <a:endParaRPr lang="en-US" altLang="ja-JP" dirty="0"/>
            </a:p>
          </p:txBody>
        </p:sp>
        <p:sp>
          <p:nvSpPr>
            <p:cNvPr id="21" name="右矢印 21">
              <a:extLst>
                <a:ext uri="{FF2B5EF4-FFF2-40B4-BE49-F238E27FC236}">
                  <a16:creationId xmlns:a16="http://schemas.microsoft.com/office/drawing/2014/main" id="{623A503B-ED31-4206-AB32-5DBFB79FC2F9}"/>
                </a:ext>
              </a:extLst>
            </p:cNvPr>
            <p:cNvSpPr/>
            <p:nvPr/>
          </p:nvSpPr>
          <p:spPr>
            <a:xfrm rot="5400000">
              <a:off x="4497178" y="5071441"/>
              <a:ext cx="216024" cy="1798239"/>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Picture 2">
            <a:extLst>
              <a:ext uri="{FF2B5EF4-FFF2-40B4-BE49-F238E27FC236}">
                <a16:creationId xmlns:a16="http://schemas.microsoft.com/office/drawing/2014/main" id="{1EF78195-9FD6-4272-8B71-B05FA0416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614" y="5749612"/>
            <a:ext cx="232776" cy="187252"/>
          </a:xfrm>
          <a:prstGeom prst="rect">
            <a:avLst/>
          </a:prstGeom>
          <a:noFill/>
          <a:extLst>
            <a:ext uri="{909E8E84-426E-40DD-AFC4-6F175D3DCCD1}">
              <a14:hiddenFill xmlns:a14="http://schemas.microsoft.com/office/drawing/2010/main">
                <a:solidFill>
                  <a:srgbClr val="FFFFFF"/>
                </a:solidFill>
              </a14:hiddenFill>
            </a:ext>
          </a:extLst>
        </p:spPr>
      </p:pic>
      <p:sp>
        <p:nvSpPr>
          <p:cNvPr id="24" name="タイトル 1">
            <a:extLst>
              <a:ext uri="{FF2B5EF4-FFF2-40B4-BE49-F238E27FC236}">
                <a16:creationId xmlns:a16="http://schemas.microsoft.com/office/drawing/2014/main" id="{7CD407E8-66F2-419F-A980-3D03BC35C97F}"/>
              </a:ext>
            </a:extLst>
          </p:cNvPr>
          <p:cNvSpPr txBox="1">
            <a:spLocks/>
          </p:cNvSpPr>
          <p:nvPr/>
        </p:nvSpPr>
        <p:spPr bwMode="auto">
          <a:xfrm>
            <a:off x="117130" y="-27384"/>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自然災害リスク評価の一般的な手順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防マネ指針３．（２）</a:t>
            </a:r>
          </a:p>
        </p:txBody>
      </p:sp>
      <p:pic>
        <p:nvPicPr>
          <p:cNvPr id="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 name="グループ化 2"/>
          <p:cNvGrpSpPr/>
          <p:nvPr/>
        </p:nvGrpSpPr>
        <p:grpSpPr>
          <a:xfrm>
            <a:off x="227583" y="538834"/>
            <a:ext cx="9549953" cy="5903897"/>
            <a:chOff x="227583" y="538834"/>
            <a:chExt cx="9549953" cy="5903897"/>
          </a:xfrm>
        </p:grpSpPr>
        <p:grpSp>
          <p:nvGrpSpPr>
            <p:cNvPr id="2" name="グループ化 1"/>
            <p:cNvGrpSpPr/>
            <p:nvPr/>
          </p:nvGrpSpPr>
          <p:grpSpPr>
            <a:xfrm>
              <a:off x="227583" y="538834"/>
              <a:ext cx="9549953" cy="5903897"/>
              <a:chOff x="227583" y="538834"/>
              <a:chExt cx="9549953" cy="5903897"/>
            </a:xfrm>
          </p:grpSpPr>
          <p:sp>
            <p:nvSpPr>
              <p:cNvPr id="14" name="テキスト ボックス 13"/>
              <p:cNvSpPr txBox="1"/>
              <p:nvPr/>
            </p:nvSpPr>
            <p:spPr>
              <a:xfrm>
                <a:off x="490707" y="6042621"/>
                <a:ext cx="9286829" cy="400110"/>
              </a:xfrm>
              <a:prstGeom prst="rect">
                <a:avLst/>
              </a:prstGeom>
              <a:noFill/>
            </p:spPr>
            <p:txBody>
              <a:bodyPr wrap="square" rtlCol="0">
                <a:spAutoFit/>
              </a:bodyPr>
              <a:lstStyle/>
              <a:p>
                <a:r>
                  <a:rPr kumimoji="1" lang="ja-JP" altLang="en-US" sz="2000" b="1" dirty="0">
                    <a:solidFill>
                      <a:srgbClr val="FF0000"/>
                    </a:solidFill>
                  </a:rPr>
                  <a:t>自社の現状を把握したうえで、必要な取組を検討し、優先度を勘案し取組計画へ反映</a:t>
                </a:r>
              </a:p>
            </p:txBody>
          </p:sp>
          <p:sp>
            <p:nvSpPr>
              <p:cNvPr id="18" name="正方形/長方形 17"/>
              <p:cNvSpPr/>
              <p:nvPr/>
            </p:nvSpPr>
            <p:spPr bwMode="auto">
              <a:xfrm>
                <a:off x="373348" y="538834"/>
                <a:ext cx="9365743" cy="2825602"/>
              </a:xfrm>
              <a:prstGeom prst="rect">
                <a:avLst/>
              </a:prstGeom>
              <a:noFill/>
              <a:ln w="50800">
                <a:solidFill>
                  <a:srgbClr val="FF0000"/>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cxnSp>
            <p:nvCxnSpPr>
              <p:cNvPr id="31" name="カギ線コネクタ 30"/>
              <p:cNvCxnSpPr/>
              <p:nvPr/>
            </p:nvCxnSpPr>
            <p:spPr>
              <a:xfrm rot="16200000" flipH="1">
                <a:off x="-1882164" y="3811639"/>
                <a:ext cx="4552423" cy="332929"/>
              </a:xfrm>
              <a:prstGeom prst="bentConnector3">
                <a:avLst>
                  <a:gd name="adj1" fmla="val 98905"/>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grpSp>
        <p:cxnSp>
          <p:nvCxnSpPr>
            <p:cNvPr id="38" name="直線コネクタ 37"/>
            <p:cNvCxnSpPr/>
            <p:nvPr/>
          </p:nvCxnSpPr>
          <p:spPr>
            <a:xfrm>
              <a:off x="227583" y="1701893"/>
              <a:ext cx="145765" cy="0"/>
            </a:xfrm>
            <a:prstGeom prst="line">
              <a:avLst/>
            </a:prstGeom>
            <a:ln w="50800">
              <a:solidFill>
                <a:srgbClr val="FF0000"/>
              </a:solidFill>
            </a:ln>
          </p:spPr>
          <p:style>
            <a:lnRef idx="1">
              <a:schemeClr val="dk1"/>
            </a:lnRef>
            <a:fillRef idx="0">
              <a:schemeClr val="dk1"/>
            </a:fillRef>
            <a:effectRef idx="0">
              <a:schemeClr val="dk1"/>
            </a:effectRef>
            <a:fontRef idx="minor">
              <a:schemeClr val="tx1"/>
            </a:fontRef>
          </p:style>
        </p:cxnSp>
      </p:grpSp>
      <p:sp>
        <p:nvSpPr>
          <p:cNvPr id="5" name="スライド番号プレースホルダー 4"/>
          <p:cNvSpPr>
            <a:spLocks noGrp="1"/>
          </p:cNvSpPr>
          <p:nvPr>
            <p:ph type="sldNum" sz="quarter" idx="12"/>
          </p:nvPr>
        </p:nvSpPr>
        <p:spPr>
          <a:xfrm>
            <a:off x="7594600" y="6310363"/>
            <a:ext cx="2311400" cy="476250"/>
          </a:xfrm>
        </p:spPr>
        <p:txBody>
          <a:bodyPr/>
          <a:lstStyle/>
          <a:p>
            <a:pPr>
              <a:defRPr/>
            </a:pPr>
            <a:fld id="{21461733-3FA3-47F5-BFDE-E5F734D5D3FD}" type="slidenum">
              <a:rPr lang="en-US" altLang="ja-JP" smtClean="0"/>
              <a:pPr>
                <a:defRPr/>
              </a:pPr>
              <a:t>46</a:t>
            </a:fld>
            <a:endParaRPr lang="en-US" altLang="ja-JP"/>
          </a:p>
        </p:txBody>
      </p:sp>
    </p:spTree>
    <p:extLst>
      <p:ext uri="{BB962C8B-B14F-4D97-AF65-F5344CB8AC3E}">
        <p14:creationId xmlns:p14="http://schemas.microsoft.com/office/powerpoint/2010/main" val="11525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2"/>
          <p:cNvSpPr txBox="1"/>
          <p:nvPr/>
        </p:nvSpPr>
        <p:spPr>
          <a:xfrm>
            <a:off x="67151" y="5805265"/>
            <a:ext cx="9732249" cy="947289"/>
          </a:xfrm>
          <a:prstGeom prst="rect">
            <a:avLst/>
          </a:prstGeom>
          <a:noFill/>
          <a:ln w="28575">
            <a:solidFill>
              <a:srgbClr val="00B0F0"/>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defTabSz="2724891" fontAlgn="auto">
              <a:spcBef>
                <a:spcPts val="0"/>
              </a:spcBef>
              <a:spcAft>
                <a:spcPts val="0"/>
              </a:spcAft>
            </a:pPr>
            <a:r>
              <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身のまわりの災害リスクを簡単に調べることができます！</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p:cNvSpPr txBox="1"/>
          <p:nvPr/>
        </p:nvSpPr>
        <p:spPr>
          <a:xfrm>
            <a:off x="56456" y="531572"/>
            <a:ext cx="4819995" cy="1399166"/>
          </a:xfrm>
          <a:prstGeom prst="rect">
            <a:avLst/>
          </a:prstGeom>
          <a:noFill/>
          <a:ln w="28575">
            <a:solidFill>
              <a:srgbClr val="800000"/>
            </a:solidFill>
          </a:ln>
        </p:spPr>
        <p:txBody>
          <a:bodyPr wrap="square" rtlCol="0">
            <a:spAutoFit/>
          </a:bodyPr>
          <a:lstStyle/>
          <a:p>
            <a:pPr algn="ctr" defTabSz="844083"/>
            <a:r>
              <a:rPr lang="ja-JP" altLang="en-US" sz="2215" b="1" u="sng" dirty="0">
                <a:solidFill>
                  <a:srgbClr val="800000"/>
                </a:solidFill>
                <a:latin typeface="Meiryo UI" panose="020B0604030504040204" pitchFamily="50" charset="-128"/>
                <a:ea typeface="Meiryo UI" panose="020B0604030504040204" pitchFamily="50" charset="-128"/>
              </a:rPr>
              <a:t>重ねるハザードマップ</a:t>
            </a:r>
            <a:endParaRPr lang="en-US" altLang="ja-JP" sz="2215" b="1" u="sng" dirty="0">
              <a:solidFill>
                <a:srgbClr val="800000"/>
              </a:solidFill>
              <a:latin typeface="Meiryo UI" panose="020B0604030504040204" pitchFamily="50" charset="-128"/>
              <a:ea typeface="Meiryo UI" panose="020B0604030504040204" pitchFamily="50" charset="-128"/>
            </a:endParaRPr>
          </a:p>
          <a:p>
            <a:pPr algn="ctr" defTabSz="844083"/>
            <a:r>
              <a:rPr lang="ja-JP" altLang="en-US" sz="1477" b="1" dirty="0">
                <a:solidFill>
                  <a:srgbClr val="800000"/>
                </a:solidFill>
                <a:latin typeface="Meiryo UI" panose="020B0604030504040204" pitchFamily="50" charset="-128"/>
                <a:ea typeface="Meiryo UI" panose="020B0604030504040204" pitchFamily="50" charset="-128"/>
              </a:rPr>
              <a:t>～災害リスク情報などを地図に重ねて表示～</a:t>
            </a:r>
            <a:endParaRPr lang="en-US" altLang="ja-JP" sz="1477" b="1" dirty="0">
              <a:solidFill>
                <a:srgbClr val="8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○洪水・土砂災害・高潮・津波のリスク情報、道路防</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災情報、土地の特徴・成り立ちなどを地図や写真に</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自由に重ねて表示できます。</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4988420" y="531572"/>
            <a:ext cx="4825070" cy="1399166"/>
          </a:xfrm>
          <a:prstGeom prst="rect">
            <a:avLst/>
          </a:prstGeom>
          <a:noFill/>
          <a:ln w="28575">
            <a:solidFill>
              <a:schemeClr val="bg2"/>
            </a:solidFill>
          </a:ln>
        </p:spPr>
        <p:txBody>
          <a:bodyPr wrap="square" rtlCol="0">
            <a:spAutoFit/>
          </a:bodyPr>
          <a:lstStyle/>
          <a:p>
            <a:pPr algn="ctr" defTabSz="844083"/>
            <a:r>
              <a:rPr lang="ja-JP" altLang="en-US" sz="2215" b="1" u="sng" dirty="0">
                <a:solidFill>
                  <a:srgbClr val="808080">
                    <a:lumMod val="50000"/>
                  </a:srgbClr>
                </a:solidFill>
                <a:latin typeface="Meiryo UI" panose="020B0604030504040204" pitchFamily="50" charset="-128"/>
                <a:ea typeface="Meiryo UI" panose="020B0604030504040204" pitchFamily="50" charset="-128"/>
              </a:rPr>
              <a:t>わがまちハザードマップ</a:t>
            </a:r>
            <a:endParaRPr lang="en-US" altLang="ja-JP" sz="2215" b="1" u="sng" dirty="0">
              <a:solidFill>
                <a:srgbClr val="808080">
                  <a:lumMod val="50000"/>
                </a:srgbClr>
              </a:solidFill>
              <a:latin typeface="Meiryo UI" panose="020B0604030504040204" pitchFamily="50" charset="-128"/>
              <a:ea typeface="Meiryo UI" panose="020B0604030504040204" pitchFamily="50" charset="-128"/>
            </a:endParaRPr>
          </a:p>
          <a:p>
            <a:pPr algn="ctr" defTabSz="844083"/>
            <a:r>
              <a:rPr lang="ja-JP" altLang="en-US" sz="1477" b="1" dirty="0">
                <a:solidFill>
                  <a:srgbClr val="808080">
                    <a:lumMod val="50000"/>
                  </a:srgbClr>
                </a:solidFill>
                <a:latin typeface="Meiryo UI" panose="020B0604030504040204" pitchFamily="50" charset="-128"/>
                <a:ea typeface="Meiryo UI" panose="020B0604030504040204" pitchFamily="50" charset="-128"/>
              </a:rPr>
              <a:t>～地域のハザードマップを入手する～</a:t>
            </a:r>
            <a:endParaRPr lang="en-US" altLang="ja-JP" sz="1477" b="1" dirty="0">
              <a:solidFill>
                <a:srgbClr val="808080">
                  <a:lumMod val="50000"/>
                </a:srgbClr>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○各市町村が作成したハザードマップへリンクします。</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地域ごとの様々な種類のハザードマップを閲覧できます。</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endParaRPr lang="en-US" altLang="ja-JP" sz="1600" dirty="0">
              <a:solidFill>
                <a:srgbClr val="000000"/>
              </a:solidFill>
              <a:latin typeface="Meiryo UI" panose="020B0604030504040204" pitchFamily="50" charset="-128"/>
              <a:ea typeface="Meiryo UI" panose="020B0604030504040204" pitchFamily="50" charset="-128"/>
            </a:endParaRPr>
          </a:p>
        </p:txBody>
      </p:sp>
      <p:pic>
        <p:nvPicPr>
          <p:cNvPr id="64" name="Picture 201"/>
          <p:cNvPicPr>
            <a:picLocks noChangeAspect="1" noChangeArrowheads="1"/>
          </p:cNvPicPr>
          <p:nvPr/>
        </p:nvPicPr>
        <p:blipFill>
          <a:blip r:embed="rId3" cstate="hqprint">
            <a:extLst>
              <a:ext uri="{28A0092B-C50C-407E-A947-70E740481C1C}">
                <a14:useLocalDpi xmlns:a14="http://schemas.microsoft.com/office/drawing/2010/main"/>
              </a:ext>
            </a:extLst>
          </a:blip>
          <a:srcRect t="9007" b="7603"/>
          <a:stretch>
            <a:fillRect/>
          </a:stretch>
        </p:blipFill>
        <p:spPr>
          <a:xfrm>
            <a:off x="8246077" y="5900859"/>
            <a:ext cx="849286" cy="688731"/>
          </a:xfrm>
          <a:prstGeom prst="rect">
            <a:avLst/>
          </a:prstGeom>
          <a:noFill/>
          <a:ln>
            <a:noFill/>
          </a:ln>
        </p:spPr>
      </p:pic>
      <p:grpSp>
        <p:nvGrpSpPr>
          <p:cNvPr id="65" name="グループ化 213"/>
          <p:cNvGrpSpPr/>
          <p:nvPr/>
        </p:nvGrpSpPr>
        <p:grpSpPr>
          <a:xfrm>
            <a:off x="5438198" y="6093296"/>
            <a:ext cx="2683154" cy="257124"/>
            <a:chOff x="4368" y="10878"/>
            <a:chExt cx="3677" cy="492"/>
          </a:xfrm>
        </p:grpSpPr>
        <p:sp>
          <p:nvSpPr>
            <p:cNvPr id="66" name="正方形/長方形 214"/>
            <p:cNvSpPr>
              <a:spLocks noChangeArrowheads="1"/>
            </p:cNvSpPr>
            <p:nvPr/>
          </p:nvSpPr>
          <p:spPr>
            <a:xfrm>
              <a:off x="4368" y="10878"/>
              <a:ext cx="3677" cy="492"/>
            </a:xfrm>
            <a:prstGeom prst="rect">
              <a:avLst/>
            </a:prstGeom>
            <a:solidFill>
              <a:srgbClr val="FFFFFF"/>
            </a:solidFill>
            <a:ln w="12700" algn="ctr">
              <a:solidFill>
                <a:srgbClr val="404040"/>
              </a:solidFill>
              <a:miter lim="800000"/>
              <a:headEnd/>
              <a:tailEnd/>
            </a:ln>
          </p:spPr>
          <p:txBody>
            <a:bodyPr rot="0" vert="horz" wrap="square" lIns="31237" tIns="32234" rIns="84406" bIns="42203" anchor="ctr" anchorCtr="0" upright="1">
              <a:noAutofit/>
            </a:bodyPr>
            <a:lstStyle/>
            <a:p>
              <a:pPr defTabSz="2724891" fontAlgn="auto">
                <a:spcBef>
                  <a:spcPts val="0"/>
                </a:spcBef>
                <a:spcAft>
                  <a:spcPts val="0"/>
                </a:spcAft>
              </a:pPr>
              <a:r>
                <a:rPr lang="ja-JP" altLang="en-US" sz="1662"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ハザードマップ</a:t>
              </a:r>
              <a:endParaRPr lang="ja-JP" altLang="en-US" sz="1662"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7" name="正方形/長方形 215"/>
            <p:cNvSpPr>
              <a:spLocks noChangeArrowheads="1"/>
            </p:cNvSpPr>
            <p:nvPr/>
          </p:nvSpPr>
          <p:spPr>
            <a:xfrm>
              <a:off x="6883" y="10878"/>
              <a:ext cx="1162" cy="492"/>
            </a:xfrm>
            <a:prstGeom prst="rect">
              <a:avLst/>
            </a:prstGeom>
            <a:solidFill>
              <a:srgbClr val="404040"/>
            </a:solidFill>
            <a:ln w="12700" algn="ctr">
              <a:solidFill>
                <a:srgbClr val="404040"/>
              </a:solidFill>
              <a:miter lim="800000"/>
              <a:headEnd/>
              <a:tailEnd/>
            </a:ln>
          </p:spPr>
          <p:txBody>
            <a:bodyPr rot="0" vert="horz" wrap="square" lIns="84406" tIns="32234" rIns="84406" bIns="42203" anchor="ctr" anchorCtr="0" upright="1">
              <a:noAutofit/>
            </a:bodyPr>
            <a:lstStyle/>
            <a:p>
              <a:pPr algn="ctr" defTabSz="2724891" fontAlgn="auto">
                <a:spcBef>
                  <a:spcPts val="0"/>
                </a:spcBef>
                <a:spcAft>
                  <a:spcPts val="0"/>
                </a:spcAft>
              </a:pPr>
              <a:r>
                <a:rPr lang="ja-JP" altLang="en-US" sz="1662"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検索</a:t>
              </a:r>
              <a:endParaRPr lang="ja-JP" altLang="en-US" sz="1662" dirty="0">
                <a:solidFill>
                  <a:prstClr val="black"/>
                </a:solidFill>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68" name="テキスト ボックス 2"/>
          <p:cNvSpPr txBox="1"/>
          <p:nvPr/>
        </p:nvSpPr>
        <p:spPr>
          <a:xfrm>
            <a:off x="433114" y="6101386"/>
            <a:ext cx="4555306" cy="257124"/>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defTabSz="2724891" fontAlgn="auto">
              <a:spcBef>
                <a:spcPts val="0"/>
              </a:spcBef>
              <a:spcAft>
                <a:spcPts val="0"/>
              </a:spcAft>
            </a:pPr>
            <a:r>
              <a:rPr lang="en-US" altLang="ja-JP" sz="16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hlinkClick r:id="rId4"/>
              </a:rPr>
              <a:t>https://disaportal.gsi.go.jp/</a:t>
            </a:r>
            <a:endPar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23498FA1-8D85-43BA-9534-62B82FA9E315}"/>
              </a:ext>
            </a:extLst>
          </p:cNvPr>
          <p:cNvPicPr>
            <a:picLocks noChangeAspect="1"/>
          </p:cNvPicPr>
          <p:nvPr/>
        </p:nvPicPr>
        <p:blipFill rotWithShape="1">
          <a:blip r:embed="rId5"/>
          <a:srcRect l="12201" t="25447" r="50777" b="29069"/>
          <a:stretch/>
        </p:blipFill>
        <p:spPr>
          <a:xfrm>
            <a:off x="67151" y="1977578"/>
            <a:ext cx="4819996" cy="3564461"/>
          </a:xfrm>
          <a:prstGeom prst="rect">
            <a:avLst/>
          </a:prstGeom>
        </p:spPr>
      </p:pic>
      <p:pic>
        <p:nvPicPr>
          <p:cNvPr id="9" name="図 8">
            <a:extLst>
              <a:ext uri="{FF2B5EF4-FFF2-40B4-BE49-F238E27FC236}">
                <a16:creationId xmlns:a16="http://schemas.microsoft.com/office/drawing/2014/main" id="{66E90028-A95E-404A-A408-A2ECA9FEE74F}"/>
              </a:ext>
            </a:extLst>
          </p:cNvPr>
          <p:cNvPicPr>
            <a:picLocks noChangeAspect="1"/>
          </p:cNvPicPr>
          <p:nvPr/>
        </p:nvPicPr>
        <p:blipFill rotWithShape="1">
          <a:blip r:embed="rId6"/>
          <a:srcRect l="49523" t="52585" r="4681" b="6062"/>
          <a:stretch/>
        </p:blipFill>
        <p:spPr>
          <a:xfrm>
            <a:off x="4993176" y="1988839"/>
            <a:ext cx="4806224" cy="3129885"/>
          </a:xfrm>
          <a:prstGeom prst="rect">
            <a:avLst/>
          </a:prstGeom>
        </p:spPr>
      </p:pic>
      <p:sp>
        <p:nvSpPr>
          <p:cNvPr id="10" name="テキスト ボックス 9">
            <a:extLst>
              <a:ext uri="{FF2B5EF4-FFF2-40B4-BE49-F238E27FC236}">
                <a16:creationId xmlns:a16="http://schemas.microsoft.com/office/drawing/2014/main" id="{08215C08-E938-4E69-B336-85899E4237FB}"/>
              </a:ext>
            </a:extLst>
          </p:cNvPr>
          <p:cNvSpPr txBox="1"/>
          <p:nvPr/>
        </p:nvSpPr>
        <p:spPr>
          <a:xfrm>
            <a:off x="128464" y="6405350"/>
            <a:ext cx="6120680" cy="584775"/>
          </a:xfrm>
          <a:prstGeom prst="rect">
            <a:avLst/>
          </a:prstGeom>
          <a:noFill/>
        </p:spPr>
        <p:txBody>
          <a:bodyPr wrap="square" rtlCol="0">
            <a:spAutoFit/>
          </a:bodyPr>
          <a:lstStyle/>
          <a:p>
            <a:pPr defTabSz="844083"/>
            <a:r>
              <a:rPr lang="en-US" altLang="ja-JP" sz="1600" u="sng" dirty="0">
                <a:solidFill>
                  <a:srgbClr val="FF0000"/>
                </a:solidFill>
                <a:latin typeface="Meiryo UI" panose="020B0604030504040204" pitchFamily="50" charset="-128"/>
                <a:ea typeface="Meiryo UI" panose="020B0604030504040204" pitchFamily="50" charset="-128"/>
              </a:rPr>
              <a:t>※</a:t>
            </a:r>
            <a:r>
              <a:rPr lang="ja-JP" altLang="en-US" sz="1600" u="sng"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ハザードマップポータルサイトホームページから登録なしで利用できます。</a:t>
            </a:r>
            <a:endParaRPr lang="en-US" altLang="ja-JP" sz="1600" u="sng" dirty="0">
              <a:solidFill>
                <a:srgbClr val="FF0000"/>
              </a:solidFill>
              <a:latin typeface="Meiryo UI" panose="020B0604030504040204" pitchFamily="50" charset="-128"/>
              <a:ea typeface="Meiryo UI" panose="020B0604030504040204" pitchFamily="50" charset="-128"/>
            </a:endParaRPr>
          </a:p>
          <a:p>
            <a:pPr defTabSz="844083"/>
            <a:endParaRPr lang="ja-JP" altLang="en-US" sz="1600" dirty="0">
              <a:solidFill>
                <a:srgbClr val="000000"/>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64335780-6B1E-4188-A04A-D75C17E6E598}"/>
              </a:ext>
            </a:extLst>
          </p:cNvPr>
          <p:cNvSpPr txBox="1"/>
          <p:nvPr/>
        </p:nvSpPr>
        <p:spPr>
          <a:xfrm>
            <a:off x="5087048" y="5212770"/>
            <a:ext cx="4712352" cy="584775"/>
          </a:xfrm>
          <a:prstGeom prst="rect">
            <a:avLst/>
          </a:prstGeom>
          <a:noFill/>
        </p:spPr>
        <p:txBody>
          <a:bodyPr wrap="square">
            <a:spAutoFit/>
          </a:bodyPr>
          <a:lstStyle/>
          <a:p>
            <a:pPr defTabSz="844083"/>
            <a:r>
              <a:rPr lang="en-US" altLang="ja-JP" sz="1600" dirty="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全国の市町村が作成したハザードマップを地図や災害</a:t>
            </a:r>
            <a:endParaRPr lang="en-US" altLang="ja-JP" sz="1600" dirty="0">
              <a:solidFill>
                <a:srgbClr val="000000"/>
              </a:solidFill>
              <a:latin typeface="Meiryo UI" panose="020B0604030504040204" pitchFamily="50" charset="-128"/>
              <a:ea typeface="Meiryo UI" panose="020B0604030504040204" pitchFamily="50" charset="-128"/>
            </a:endParaRPr>
          </a:p>
          <a:p>
            <a:pPr defTabSz="844083"/>
            <a:r>
              <a:rPr lang="ja-JP" altLang="en-US" sz="1600" dirty="0">
                <a:solidFill>
                  <a:srgbClr val="000000"/>
                </a:solidFill>
                <a:latin typeface="Meiryo UI" panose="020B0604030504040204" pitchFamily="50" charset="-128"/>
                <a:ea typeface="Meiryo UI" panose="020B0604030504040204" pitchFamily="50" charset="-128"/>
              </a:rPr>
              <a:t>　種別から簡単に検索することができます。</a:t>
            </a:r>
          </a:p>
        </p:txBody>
      </p:sp>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56457" y="46086"/>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重ねるハザードマップ、わがまちハザードマップ（国土交通省）</a:t>
            </a: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47</a:t>
            </a:fld>
            <a:endParaRPr lang="en-US" altLang="ja-JP"/>
          </a:p>
        </p:txBody>
      </p:sp>
    </p:spTree>
    <p:extLst>
      <p:ext uri="{BB962C8B-B14F-4D97-AF65-F5344CB8AC3E}">
        <p14:creationId xmlns:p14="http://schemas.microsoft.com/office/powerpoint/2010/main" val="1563595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24">
            <a:extLst>
              <a:ext uri="{FF2B5EF4-FFF2-40B4-BE49-F238E27FC236}">
                <a16:creationId xmlns:a16="http://schemas.microsoft.com/office/drawing/2014/main" id="{AB129694-B8BC-4472-B545-90C72FE26A08}"/>
              </a:ext>
            </a:extLst>
          </p:cNvPr>
          <p:cNvSpPr/>
          <p:nvPr/>
        </p:nvSpPr>
        <p:spPr>
          <a:xfrm>
            <a:off x="4952740" y="1762125"/>
            <a:ext cx="4680780" cy="2994303"/>
          </a:xfrm>
          <a:prstGeom prst="roundRect">
            <a:avLst>
              <a:gd name="adj" fmla="val 3743"/>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endParaRPr lang="ja-JP" altLang="en-US"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●津波警報・予報</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●地震情報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●推計震度分布図</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●長周期地震動に関する観測情報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●南海トラフ地震関連情報</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●北海道・三陸沖後発地震注意情報　　など</a:t>
            </a:r>
            <a:endParaRPr lang="ja-JP" altLang="en-US" dirty="0">
              <a:solidFill>
                <a:srgbClr val="FFFFFF"/>
              </a:solidFill>
              <a:latin typeface="Meiryo UI" panose="020B0604030504040204" pitchFamily="50" charset="-128"/>
              <a:ea typeface="Meiryo UI" panose="020B0604030504040204" pitchFamily="50" charset="-128"/>
            </a:endParaRPr>
          </a:p>
        </p:txBody>
      </p:sp>
      <p:pic>
        <p:nvPicPr>
          <p:cNvPr id="37" name="Picture 2">
            <a:extLst>
              <a:ext uri="{FF2B5EF4-FFF2-40B4-BE49-F238E27FC236}">
                <a16:creationId xmlns:a16="http://schemas.microsoft.com/office/drawing/2014/main" id="{E688769D-DD4F-41EB-99D8-F022A0F30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350" y="918011"/>
            <a:ext cx="844114" cy="844114"/>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56457" y="46086"/>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災害・防災関連情報の入手先（気象庁）</a:t>
            </a:r>
          </a:p>
        </p:txBody>
      </p:sp>
      <p:sp>
        <p:nvSpPr>
          <p:cNvPr id="20" name="フローチャート: データ 19">
            <a:extLst>
              <a:ext uri="{FF2B5EF4-FFF2-40B4-BE49-F238E27FC236}">
                <a16:creationId xmlns:a16="http://schemas.microsoft.com/office/drawing/2014/main" id="{BD99D5B8-5EE4-4B86-B7C6-41CD963BEBBF}"/>
              </a:ext>
            </a:extLst>
          </p:cNvPr>
          <p:cNvSpPr/>
          <p:nvPr/>
        </p:nvSpPr>
        <p:spPr>
          <a:xfrm flipH="1">
            <a:off x="7021943" y="1772482"/>
            <a:ext cx="2576669" cy="324881"/>
          </a:xfrm>
          <a:prstGeom prst="flowChartInputOutp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1" name="フローチャート: データ 20">
            <a:extLst>
              <a:ext uri="{FF2B5EF4-FFF2-40B4-BE49-F238E27FC236}">
                <a16:creationId xmlns:a16="http://schemas.microsoft.com/office/drawing/2014/main" id="{4FD07EFC-8938-4C21-8C01-2F3D2DDA7FA9}"/>
              </a:ext>
            </a:extLst>
          </p:cNvPr>
          <p:cNvSpPr/>
          <p:nvPr/>
        </p:nvSpPr>
        <p:spPr>
          <a:xfrm>
            <a:off x="145089" y="1772816"/>
            <a:ext cx="2592288" cy="324881"/>
          </a:xfrm>
          <a:prstGeom prst="flowChartInputOutput">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2" name="フローチャート: データ 21">
            <a:extLst>
              <a:ext uri="{FF2B5EF4-FFF2-40B4-BE49-F238E27FC236}">
                <a16:creationId xmlns:a16="http://schemas.microsoft.com/office/drawing/2014/main" id="{1B61CD06-7B1C-487B-853C-9525DAF95192}"/>
              </a:ext>
            </a:extLst>
          </p:cNvPr>
          <p:cNvSpPr/>
          <p:nvPr/>
        </p:nvSpPr>
        <p:spPr>
          <a:xfrm flipH="1">
            <a:off x="145089" y="6311436"/>
            <a:ext cx="2422019" cy="332157"/>
          </a:xfrm>
          <a:prstGeom prst="flowChartInputOutpu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3" name="フローチャート: データ 22">
            <a:extLst>
              <a:ext uri="{FF2B5EF4-FFF2-40B4-BE49-F238E27FC236}">
                <a16:creationId xmlns:a16="http://schemas.microsoft.com/office/drawing/2014/main" id="{1F2B1889-E370-4969-BBD2-F693A65A8B8D}"/>
              </a:ext>
            </a:extLst>
          </p:cNvPr>
          <p:cNvSpPr/>
          <p:nvPr/>
        </p:nvSpPr>
        <p:spPr>
          <a:xfrm>
            <a:off x="6795929" y="6302236"/>
            <a:ext cx="2802683" cy="324881"/>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endParaRPr lang="ja-JP" altLang="en-US">
              <a:solidFill>
                <a:srgbClr val="FFFFFF"/>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833320" y="6275827"/>
            <a:ext cx="2376264"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　海洋</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A00BF35-D413-4238-8C87-E1E0AB9F8ABB}"/>
              </a:ext>
            </a:extLst>
          </p:cNvPr>
          <p:cNvSpPr txBox="1"/>
          <p:nvPr/>
        </p:nvSpPr>
        <p:spPr>
          <a:xfrm>
            <a:off x="1024232" y="6300028"/>
            <a:ext cx="1738739"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火山</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03B4DF4-0B9F-4652-AAAB-273F85903B32}"/>
              </a:ext>
            </a:extLst>
          </p:cNvPr>
          <p:cNvSpPr txBox="1"/>
          <p:nvPr/>
        </p:nvSpPr>
        <p:spPr>
          <a:xfrm>
            <a:off x="7749810" y="1762289"/>
            <a:ext cx="1890210"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地震・津波</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74B46270-8D30-4FA2-B2C7-96BF82A4A4BF}"/>
              </a:ext>
            </a:extLst>
          </p:cNvPr>
          <p:cNvSpPr txBox="1"/>
          <p:nvPr/>
        </p:nvSpPr>
        <p:spPr>
          <a:xfrm>
            <a:off x="873606" y="1800968"/>
            <a:ext cx="1162675" cy="369332"/>
          </a:xfrm>
          <a:prstGeom prst="rect">
            <a:avLst/>
          </a:prstGeom>
          <a:noFill/>
        </p:spPr>
        <p:txBody>
          <a:bodyPr wrap="square" rtlCol="0">
            <a:spAutoFit/>
          </a:bodyPr>
          <a:lstStyle/>
          <a:p>
            <a:pPr eaLnBrk="1" hangingPunct="1">
              <a:defRPr/>
            </a:pPr>
            <a:r>
              <a:rPr lang="ja-JP" altLang="en-US" b="1" u="sng" dirty="0">
                <a:solidFill>
                  <a:srgbClr val="FFFFFF"/>
                </a:solidFill>
                <a:latin typeface="Meiryo UI" panose="020B0604030504040204" pitchFamily="50" charset="-128"/>
                <a:ea typeface="Meiryo UI" panose="020B0604030504040204" pitchFamily="50" charset="-128"/>
              </a:rPr>
              <a:t>気象防災</a:t>
            </a:r>
            <a:endParaRPr lang="en-US" altLang="ja-JP" b="1" u="sng" dirty="0">
              <a:solidFill>
                <a:srgbClr val="FFFFFF"/>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203AA9C-ED32-4A3B-B8E0-92596C2F1642}"/>
              </a:ext>
            </a:extLst>
          </p:cNvPr>
          <p:cNvSpPr txBox="1"/>
          <p:nvPr/>
        </p:nvSpPr>
        <p:spPr>
          <a:xfrm>
            <a:off x="128464" y="548679"/>
            <a:ext cx="9670937" cy="369332"/>
          </a:xfrm>
          <a:prstGeom prst="rect">
            <a:avLst/>
          </a:prstGeom>
          <a:noFill/>
          <a:ln w="19050">
            <a:solidFill>
              <a:schemeClr val="tx1"/>
            </a:solidFill>
          </a:ln>
        </p:spPr>
        <p:txBody>
          <a:bodyPr wrap="square" rtlCol="0">
            <a:spAutoFit/>
          </a:bodyPr>
          <a:lstStyle/>
          <a:p>
            <a:pPr marL="180000" indent="-457200" eaLnBrk="1" hangingPunct="1">
              <a:defRPr/>
            </a:pPr>
            <a:r>
              <a:rPr lang="ja-JP" altLang="en-US" dirty="0">
                <a:solidFill>
                  <a:srgbClr val="000000"/>
                </a:solidFill>
                <a:latin typeface="Meiryo UI" panose="020B0604030504040204" pitchFamily="50" charset="-128"/>
                <a:ea typeface="Meiryo UI" panose="020B0604030504040204" pitchFamily="50" charset="-128"/>
              </a:rPr>
              <a:t>〇気象庁にて、気象防災、地震・津波、火山、海洋等の様々な情報の提供が行われている。</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AF9EF38-27F6-468E-A0C8-A6B3E168D60D}"/>
              </a:ext>
            </a:extLst>
          </p:cNvPr>
          <p:cNvSpPr txBox="1"/>
          <p:nvPr/>
        </p:nvSpPr>
        <p:spPr>
          <a:xfrm>
            <a:off x="56457" y="1033572"/>
            <a:ext cx="5175177" cy="523220"/>
          </a:xfrm>
          <a:prstGeom prst="rect">
            <a:avLst/>
          </a:prstGeom>
          <a:noFill/>
        </p:spPr>
        <p:txBody>
          <a:bodyPr wrap="square" rtlCol="0">
            <a:spAutoFit/>
          </a:bodyPr>
          <a:lstStyle/>
          <a:p>
            <a:pPr eaLnBrk="1" hangingPunct="1">
              <a:defRPr/>
            </a:pP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気象庁ホームページ</a:t>
            </a:r>
            <a:endParaRPr lang="en-US" altLang="ja-JP" sz="1400"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hlinkClick r:id="rId4"/>
              </a:rPr>
              <a:t>http://www.jma.go.jp/jma/menu/menuflash.html</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27" name="四角形: 角を丸くする 39">
            <a:extLst>
              <a:ext uri="{FF2B5EF4-FFF2-40B4-BE49-F238E27FC236}">
                <a16:creationId xmlns:a16="http://schemas.microsoft.com/office/drawing/2014/main" id="{F8C2DB20-4E82-4211-A71D-74F36E0E0803}"/>
              </a:ext>
            </a:extLst>
          </p:cNvPr>
          <p:cNvSpPr/>
          <p:nvPr/>
        </p:nvSpPr>
        <p:spPr>
          <a:xfrm>
            <a:off x="128464" y="1762125"/>
            <a:ext cx="4704187" cy="2994303"/>
          </a:xfrm>
          <a:prstGeom prst="roundRect">
            <a:avLst>
              <a:gd name="adj" fmla="val 4776"/>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●気象警報・注意報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●大雨危険度</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chemeClr val="tx1"/>
                </a:solidFill>
                <a:latin typeface="Meiryo UI" panose="020B0604030504040204" pitchFamily="50" charset="-128"/>
                <a:ea typeface="Meiryo UI" panose="020B0604030504040204" pitchFamily="50" charset="-128"/>
              </a:rPr>
              <a:t>●キキクル（危険度分布） 土砂</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浸水</a:t>
            </a: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洪水</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●気象情報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●台風情報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●指定河川洪水予報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●土砂災害警戒情報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●熱中症警戒アラート　</a:t>
            </a: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　　　　　</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●今後の雪　　など</a:t>
            </a:r>
            <a:endParaRPr lang="ja-JP" altLang="en-US" dirty="0">
              <a:solidFill>
                <a:srgbClr val="FFFFFF"/>
              </a:solidFill>
              <a:latin typeface="Meiryo UI" panose="020B0604030504040204" pitchFamily="50" charset="-128"/>
              <a:ea typeface="Meiryo UI" panose="020B0604030504040204" pitchFamily="50" charset="-128"/>
            </a:endParaRPr>
          </a:p>
        </p:txBody>
      </p:sp>
      <p:sp>
        <p:nvSpPr>
          <p:cNvPr id="40" name="四角形: 角を丸くする 14">
            <a:extLst>
              <a:ext uri="{FF2B5EF4-FFF2-40B4-BE49-F238E27FC236}">
                <a16:creationId xmlns:a16="http://schemas.microsoft.com/office/drawing/2014/main" id="{C00E51C5-828C-4541-892B-71196599FBF3}"/>
              </a:ext>
            </a:extLst>
          </p:cNvPr>
          <p:cNvSpPr/>
          <p:nvPr/>
        </p:nvSpPr>
        <p:spPr>
          <a:xfrm>
            <a:off x="145090" y="4919251"/>
            <a:ext cx="4687392" cy="1747845"/>
          </a:xfrm>
          <a:prstGeom prst="roundRect">
            <a:avLst>
              <a:gd name="adj" fmla="val 4465"/>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●噴火速報・警報・予報　</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●降灰予報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●火山ガス予報　　など</a:t>
            </a:r>
          </a:p>
        </p:txBody>
      </p:sp>
      <p:sp>
        <p:nvSpPr>
          <p:cNvPr id="41" name="四角形: 角を丸くする 23">
            <a:extLst>
              <a:ext uri="{FF2B5EF4-FFF2-40B4-BE49-F238E27FC236}">
                <a16:creationId xmlns:a16="http://schemas.microsoft.com/office/drawing/2014/main" id="{73503C6A-25B9-4588-A0DB-6A2541E06EA8}"/>
              </a:ext>
            </a:extLst>
          </p:cNvPr>
          <p:cNvSpPr/>
          <p:nvPr/>
        </p:nvSpPr>
        <p:spPr>
          <a:xfrm>
            <a:off x="4952740" y="4919251"/>
            <a:ext cx="4680780" cy="1731370"/>
          </a:xfrm>
          <a:prstGeom prst="roundRect">
            <a:avLst>
              <a:gd name="adj" fmla="val 4973"/>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●海上警報・予報 </a:t>
            </a:r>
            <a:endParaRPr lang="en-US" altLang="ja-JP" dirty="0">
              <a:solidFill>
                <a:srgbClr val="000000"/>
              </a:solidFill>
              <a:latin typeface="Meiryo UI" panose="020B0604030504040204" pitchFamily="50" charset="-128"/>
              <a:ea typeface="Meiryo UI" panose="020B0604030504040204" pitchFamily="50" charset="-128"/>
            </a:endParaRP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●海上分布予報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●波浪実況・予想図</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●潮位観測情報</a:t>
            </a:r>
          </a:p>
          <a:p>
            <a:pPr eaLnBrk="1" hangingPunct="1">
              <a:defRPr/>
            </a:pPr>
            <a:r>
              <a:rPr lang="ja-JP" altLang="en-US" dirty="0">
                <a:solidFill>
                  <a:srgbClr val="000000"/>
                </a:solidFill>
                <a:latin typeface="Meiryo UI" panose="020B0604030504040204" pitchFamily="50" charset="-128"/>
                <a:ea typeface="Meiryo UI" panose="020B0604030504040204" pitchFamily="50" charset="-128"/>
              </a:rPr>
              <a:t>●波浪観測情報　　など</a:t>
            </a:r>
          </a:p>
        </p:txBody>
      </p:sp>
      <p:sp>
        <p:nvSpPr>
          <p:cNvPr id="5" name="スライド番号プレースホルダー 4"/>
          <p:cNvSpPr>
            <a:spLocks noGrp="1"/>
          </p:cNvSpPr>
          <p:nvPr>
            <p:ph type="sldNum" sz="quarter" idx="12"/>
          </p:nvPr>
        </p:nvSpPr>
        <p:spPr>
          <a:xfrm>
            <a:off x="7532715" y="6344259"/>
            <a:ext cx="2311400" cy="476250"/>
          </a:xfrm>
        </p:spPr>
        <p:txBody>
          <a:bodyPr/>
          <a:lstStyle/>
          <a:p>
            <a:pPr>
              <a:defRPr/>
            </a:pPr>
            <a:fld id="{D3296798-D5F8-44CD-B17E-A85690632780}" type="slidenum">
              <a:rPr lang="en-US" altLang="ja-JP" smtClean="0"/>
              <a:pPr>
                <a:defRPr/>
              </a:pPr>
              <a:t>48</a:t>
            </a:fld>
            <a:endParaRPr lang="en-US" altLang="ja-JP" dirty="0"/>
          </a:p>
        </p:txBody>
      </p:sp>
    </p:spTree>
    <p:extLst>
      <p:ext uri="{BB962C8B-B14F-4D97-AF65-F5344CB8AC3E}">
        <p14:creationId xmlns:p14="http://schemas.microsoft.com/office/powerpoint/2010/main" val="2230679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969BF476-60EC-4C1A-8EED-C9E7DD087FE9}"/>
              </a:ext>
            </a:extLst>
          </p:cNvPr>
          <p:cNvSpPr/>
          <p:nvPr/>
        </p:nvSpPr>
        <p:spPr>
          <a:xfrm>
            <a:off x="128464" y="1268760"/>
            <a:ext cx="9577064" cy="1754326"/>
          </a:xfrm>
          <a:prstGeom prst="roundRect">
            <a:avLst>
              <a:gd name="adj" fmla="val 83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accent3"/>
                </a:solidFill>
              </a:rPr>
              <a:t>　新</a:t>
            </a:r>
            <a:r>
              <a:rPr lang="ja-JP" altLang="en-US" b="1" dirty="0">
                <a:solidFill>
                  <a:schemeClr val="accent3"/>
                </a:solidFill>
              </a:rPr>
              <a:t>耐震基準</a:t>
            </a:r>
          </a:p>
        </p:txBody>
      </p:sp>
      <p:sp>
        <p:nvSpPr>
          <p:cNvPr id="7" name="四角形: 角を丸くする 6">
            <a:extLst>
              <a:ext uri="{FF2B5EF4-FFF2-40B4-BE49-F238E27FC236}">
                <a16:creationId xmlns:a16="http://schemas.microsoft.com/office/drawing/2014/main" id="{1722806D-022C-40B6-B35C-46F1F22BB869}"/>
              </a:ext>
            </a:extLst>
          </p:cNvPr>
          <p:cNvSpPr/>
          <p:nvPr/>
        </p:nvSpPr>
        <p:spPr>
          <a:xfrm>
            <a:off x="128464" y="720502"/>
            <a:ext cx="1892358"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基　準</a:t>
            </a:r>
          </a:p>
        </p:txBody>
      </p:sp>
      <p:sp>
        <p:nvSpPr>
          <p:cNvPr id="8" name="四角形: 角を丸くする 7">
            <a:extLst>
              <a:ext uri="{FF2B5EF4-FFF2-40B4-BE49-F238E27FC236}">
                <a16:creationId xmlns:a16="http://schemas.microsoft.com/office/drawing/2014/main" id="{AABD540B-5CA9-4A6D-AAC4-BDA7D57BE2FA}"/>
              </a:ext>
            </a:extLst>
          </p:cNvPr>
          <p:cNvSpPr/>
          <p:nvPr/>
        </p:nvSpPr>
        <p:spPr>
          <a:xfrm>
            <a:off x="2137487" y="720502"/>
            <a:ext cx="2534682"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時　期</a:t>
            </a:r>
          </a:p>
        </p:txBody>
      </p:sp>
      <p:sp>
        <p:nvSpPr>
          <p:cNvPr id="9" name="四角形: 角を丸くする 8">
            <a:extLst>
              <a:ext uri="{FF2B5EF4-FFF2-40B4-BE49-F238E27FC236}">
                <a16:creationId xmlns:a16="http://schemas.microsoft.com/office/drawing/2014/main" id="{730ADA06-D8B8-46A9-9E9F-866A1EB2403D}"/>
              </a:ext>
            </a:extLst>
          </p:cNvPr>
          <p:cNvSpPr/>
          <p:nvPr/>
        </p:nvSpPr>
        <p:spPr>
          <a:xfrm>
            <a:off x="4754979" y="720502"/>
            <a:ext cx="4950549" cy="476250"/>
          </a:xfrm>
          <a:prstGeom prst="roundRect">
            <a:avLst>
              <a:gd name="adj" fmla="val 1228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FFFF"/>
                </a:solidFill>
              </a:rPr>
              <a:t>内　容</a:t>
            </a:r>
          </a:p>
        </p:txBody>
      </p:sp>
      <p:sp>
        <p:nvSpPr>
          <p:cNvPr id="10" name="四角形: 角を丸くする 9">
            <a:extLst>
              <a:ext uri="{FF2B5EF4-FFF2-40B4-BE49-F238E27FC236}">
                <a16:creationId xmlns:a16="http://schemas.microsoft.com/office/drawing/2014/main" id="{F11AC1B6-967C-4842-869F-F6C719402F96}"/>
              </a:ext>
            </a:extLst>
          </p:cNvPr>
          <p:cNvSpPr/>
          <p:nvPr/>
        </p:nvSpPr>
        <p:spPr>
          <a:xfrm>
            <a:off x="128464" y="3153898"/>
            <a:ext cx="9577064" cy="1528322"/>
          </a:xfrm>
          <a:prstGeom prst="roundRect">
            <a:avLst>
              <a:gd name="adj" fmla="val 8396"/>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旧</a:t>
            </a:r>
            <a:r>
              <a:rPr lang="ja-JP" altLang="en-US" b="1" dirty="0">
                <a:solidFill>
                  <a:schemeClr val="tx1"/>
                </a:solidFill>
              </a:rPr>
              <a:t>耐震基準</a:t>
            </a:r>
          </a:p>
        </p:txBody>
      </p:sp>
      <p:sp>
        <p:nvSpPr>
          <p:cNvPr id="11" name="正方形/長方形 10">
            <a:extLst>
              <a:ext uri="{FF2B5EF4-FFF2-40B4-BE49-F238E27FC236}">
                <a16:creationId xmlns:a16="http://schemas.microsoft.com/office/drawing/2014/main" id="{C807E8EA-D37F-423C-9911-3B4DEA908592}"/>
              </a:ext>
            </a:extLst>
          </p:cNvPr>
          <p:cNvSpPr/>
          <p:nvPr/>
        </p:nvSpPr>
        <p:spPr>
          <a:xfrm>
            <a:off x="2216696" y="1480474"/>
            <a:ext cx="2376264" cy="134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a:solidFill>
                  <a:srgbClr val="000000"/>
                </a:solidFill>
              </a:rPr>
              <a:t>昭和</a:t>
            </a:r>
            <a:r>
              <a:rPr lang="en-US" altLang="ja-JP" sz="2000" dirty="0">
                <a:solidFill>
                  <a:srgbClr val="000000"/>
                </a:solidFill>
              </a:rPr>
              <a:t>56</a:t>
            </a:r>
            <a:r>
              <a:rPr lang="ja-JP" altLang="en-US" sz="2000" dirty="0">
                <a:solidFill>
                  <a:srgbClr val="000000"/>
                </a:solidFill>
              </a:rPr>
              <a:t>年（</a:t>
            </a:r>
            <a:r>
              <a:rPr lang="en-US" altLang="ja-JP" sz="2000" dirty="0">
                <a:solidFill>
                  <a:srgbClr val="000000"/>
                </a:solidFill>
              </a:rPr>
              <a:t>1981</a:t>
            </a:r>
            <a:r>
              <a:rPr lang="ja-JP" altLang="en-US" sz="2000" dirty="0">
                <a:solidFill>
                  <a:srgbClr val="000000"/>
                </a:solidFill>
              </a:rPr>
              <a:t>年）</a:t>
            </a:r>
            <a:r>
              <a:rPr lang="en-US" altLang="ja-JP" sz="2000" dirty="0">
                <a:solidFill>
                  <a:srgbClr val="000000"/>
                </a:solidFill>
              </a:rPr>
              <a:t>6</a:t>
            </a:r>
            <a:r>
              <a:rPr lang="ja-JP" altLang="en-US" sz="2000" dirty="0">
                <a:solidFill>
                  <a:srgbClr val="000000"/>
                </a:solidFill>
              </a:rPr>
              <a:t>月</a:t>
            </a:r>
            <a:r>
              <a:rPr lang="en-US" altLang="ja-JP" sz="2000" dirty="0">
                <a:solidFill>
                  <a:srgbClr val="000000"/>
                </a:solidFill>
              </a:rPr>
              <a:t>1</a:t>
            </a:r>
            <a:r>
              <a:rPr lang="ja-JP" altLang="en-US" sz="2000" dirty="0">
                <a:solidFill>
                  <a:srgbClr val="000000"/>
                </a:solidFill>
              </a:rPr>
              <a:t>日以降</a:t>
            </a:r>
          </a:p>
        </p:txBody>
      </p:sp>
      <p:sp>
        <p:nvSpPr>
          <p:cNvPr id="13" name="正方形/長方形 12">
            <a:extLst>
              <a:ext uri="{FF2B5EF4-FFF2-40B4-BE49-F238E27FC236}">
                <a16:creationId xmlns:a16="http://schemas.microsoft.com/office/drawing/2014/main" id="{9A10CB9B-556D-4341-8B19-1D0C98765F7E}"/>
              </a:ext>
            </a:extLst>
          </p:cNvPr>
          <p:cNvSpPr/>
          <p:nvPr/>
        </p:nvSpPr>
        <p:spPr>
          <a:xfrm>
            <a:off x="4664968" y="1480474"/>
            <a:ext cx="4896544" cy="1351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rgbClr val="000000"/>
                </a:solidFill>
              </a:rPr>
              <a:t>震度</a:t>
            </a:r>
            <a:r>
              <a:rPr lang="en-US" altLang="ja-JP" dirty="0">
                <a:solidFill>
                  <a:srgbClr val="000000"/>
                </a:solidFill>
              </a:rPr>
              <a:t>5</a:t>
            </a:r>
            <a:r>
              <a:rPr lang="ja-JP" altLang="en-US" dirty="0">
                <a:solidFill>
                  <a:srgbClr val="000000"/>
                </a:solidFill>
              </a:rPr>
              <a:t>強程度の地震でほとんど損傷しないことに加えて、</a:t>
            </a:r>
            <a:r>
              <a:rPr lang="ja-JP" altLang="en-US" b="1" u="sng" dirty="0">
                <a:solidFill>
                  <a:srgbClr val="0000CC"/>
                </a:solidFill>
              </a:rPr>
              <a:t>震度</a:t>
            </a:r>
            <a:r>
              <a:rPr lang="ja-JP" altLang="en-US" sz="2400" b="1" u="sng" dirty="0">
                <a:solidFill>
                  <a:srgbClr val="0000CC"/>
                </a:solidFill>
              </a:rPr>
              <a:t>６強～７</a:t>
            </a:r>
            <a:r>
              <a:rPr lang="ja-JP" altLang="en-US" dirty="0">
                <a:solidFill>
                  <a:schemeClr val="tx1"/>
                </a:solidFill>
              </a:rPr>
              <a:t>に達する程度の地震で倒壊・崩壊しないこと</a:t>
            </a:r>
            <a:r>
              <a:rPr lang="ja-JP" altLang="en-US" dirty="0">
                <a:solidFill>
                  <a:srgbClr val="000000"/>
                </a:solidFill>
              </a:rPr>
              <a:t>を検証</a:t>
            </a:r>
          </a:p>
        </p:txBody>
      </p:sp>
      <p:sp>
        <p:nvSpPr>
          <p:cNvPr id="14" name="正方形/長方形 13">
            <a:extLst>
              <a:ext uri="{FF2B5EF4-FFF2-40B4-BE49-F238E27FC236}">
                <a16:creationId xmlns:a16="http://schemas.microsoft.com/office/drawing/2014/main" id="{9BD4F34A-C62F-4B29-A9D2-D6B4C836312A}"/>
              </a:ext>
            </a:extLst>
          </p:cNvPr>
          <p:cNvSpPr/>
          <p:nvPr/>
        </p:nvSpPr>
        <p:spPr>
          <a:xfrm>
            <a:off x="2223016" y="3280674"/>
            <a:ext cx="2376264" cy="1221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a:solidFill>
                  <a:srgbClr val="000000"/>
                </a:solidFill>
              </a:rPr>
              <a:t>昭和</a:t>
            </a:r>
            <a:r>
              <a:rPr lang="en-US" altLang="ja-JP" sz="2000" dirty="0">
                <a:solidFill>
                  <a:srgbClr val="000000"/>
                </a:solidFill>
              </a:rPr>
              <a:t>56</a:t>
            </a:r>
            <a:r>
              <a:rPr lang="ja-JP" altLang="en-US" sz="2000" dirty="0">
                <a:solidFill>
                  <a:srgbClr val="000000"/>
                </a:solidFill>
              </a:rPr>
              <a:t>年（</a:t>
            </a:r>
            <a:r>
              <a:rPr lang="en-US" altLang="ja-JP" sz="2000" dirty="0">
                <a:solidFill>
                  <a:srgbClr val="000000"/>
                </a:solidFill>
              </a:rPr>
              <a:t>1981</a:t>
            </a:r>
            <a:r>
              <a:rPr lang="ja-JP" altLang="en-US" sz="2000" dirty="0">
                <a:solidFill>
                  <a:srgbClr val="000000"/>
                </a:solidFill>
              </a:rPr>
              <a:t>年）</a:t>
            </a:r>
            <a:r>
              <a:rPr lang="en-US" altLang="ja-JP" sz="2000" dirty="0">
                <a:solidFill>
                  <a:srgbClr val="000000"/>
                </a:solidFill>
              </a:rPr>
              <a:t>5</a:t>
            </a:r>
            <a:r>
              <a:rPr lang="ja-JP" altLang="en-US" sz="2000" dirty="0">
                <a:solidFill>
                  <a:srgbClr val="000000"/>
                </a:solidFill>
              </a:rPr>
              <a:t>月</a:t>
            </a:r>
            <a:r>
              <a:rPr lang="en-US" altLang="ja-JP" sz="2000" dirty="0">
                <a:solidFill>
                  <a:srgbClr val="000000"/>
                </a:solidFill>
              </a:rPr>
              <a:t>31</a:t>
            </a:r>
            <a:r>
              <a:rPr lang="ja-JP" altLang="en-US" sz="2000" dirty="0">
                <a:solidFill>
                  <a:srgbClr val="000000"/>
                </a:solidFill>
              </a:rPr>
              <a:t>日まで</a:t>
            </a:r>
          </a:p>
        </p:txBody>
      </p:sp>
      <p:sp>
        <p:nvSpPr>
          <p:cNvPr id="15" name="正方形/長方形 14">
            <a:extLst>
              <a:ext uri="{FF2B5EF4-FFF2-40B4-BE49-F238E27FC236}">
                <a16:creationId xmlns:a16="http://schemas.microsoft.com/office/drawing/2014/main" id="{9614FCDF-3A70-4E00-BE6F-F79ABBBB599A}"/>
              </a:ext>
            </a:extLst>
          </p:cNvPr>
          <p:cNvSpPr/>
          <p:nvPr/>
        </p:nvSpPr>
        <p:spPr>
          <a:xfrm>
            <a:off x="4686384" y="3280675"/>
            <a:ext cx="4875128" cy="1222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u="sng" dirty="0">
                <a:solidFill>
                  <a:srgbClr val="0000CC"/>
                </a:solidFill>
              </a:rPr>
              <a:t>震度</a:t>
            </a:r>
            <a:r>
              <a:rPr lang="ja-JP" altLang="en-US" sz="2400" b="1" u="sng" dirty="0">
                <a:solidFill>
                  <a:srgbClr val="0000CC"/>
                </a:solidFill>
              </a:rPr>
              <a:t>５強</a:t>
            </a:r>
            <a:r>
              <a:rPr lang="ja-JP" altLang="en-US" b="1" u="sng" dirty="0">
                <a:solidFill>
                  <a:srgbClr val="0000CC"/>
                </a:solidFill>
              </a:rPr>
              <a:t>程度</a:t>
            </a:r>
            <a:r>
              <a:rPr lang="ja-JP" altLang="en-US" dirty="0">
                <a:solidFill>
                  <a:srgbClr val="000000"/>
                </a:solidFill>
              </a:rPr>
              <a:t>の地震でほとんど損傷しないことを検証</a:t>
            </a:r>
          </a:p>
        </p:txBody>
      </p:sp>
      <p:sp>
        <p:nvSpPr>
          <p:cNvPr id="18" name="テキスト ボックス 17">
            <a:extLst>
              <a:ext uri="{FF2B5EF4-FFF2-40B4-BE49-F238E27FC236}">
                <a16:creationId xmlns:a16="http://schemas.microsoft.com/office/drawing/2014/main" id="{6340EA6F-47F9-4595-982A-BD401A80D3C1}"/>
              </a:ext>
            </a:extLst>
          </p:cNvPr>
          <p:cNvSpPr txBox="1"/>
          <p:nvPr/>
        </p:nvSpPr>
        <p:spPr>
          <a:xfrm>
            <a:off x="72610" y="4844038"/>
            <a:ext cx="9747245" cy="1877437"/>
          </a:xfrm>
          <a:prstGeom prst="rect">
            <a:avLst/>
          </a:prstGeom>
          <a:noFill/>
        </p:spPr>
        <p:txBody>
          <a:bodyPr wrap="square">
            <a:spAutoFit/>
          </a:bodyPr>
          <a:lstStyle/>
          <a:p>
            <a:pPr indent="252000" algn="just"/>
            <a:r>
              <a:rPr lang="ja-JP" altLang="en-US" sz="2000" dirty="0">
                <a:latin typeface="メイリオ" panose="020B0604030504040204" pitchFamily="50" charset="-128"/>
                <a:ea typeface="メイリオ" panose="020B0604030504040204" pitchFamily="50" charset="-128"/>
              </a:rPr>
              <a:t>日本全国で大地震発生が予測されている中、被害を最小限に食い止めるために住宅や建築物の</a:t>
            </a:r>
            <a:r>
              <a:rPr lang="ja-JP" altLang="en-US" sz="2000" b="1" u="sng" dirty="0">
                <a:solidFill>
                  <a:srgbClr val="FF0000"/>
                </a:solidFill>
                <a:latin typeface="メイリオ" panose="020B0604030504040204" pitchFamily="50" charset="-128"/>
                <a:ea typeface="メイリオ" panose="020B0604030504040204" pitchFamily="50" charset="-128"/>
              </a:rPr>
              <a:t>耐震化が重要</a:t>
            </a:r>
            <a:r>
              <a:rPr lang="ja-JP" altLang="en-US" sz="2000" dirty="0">
                <a:latin typeface="メイリオ" panose="020B0604030504040204" pitchFamily="50" charset="-128"/>
                <a:ea typeface="メイリオ" panose="020B0604030504040204" pitchFamily="50" charset="-128"/>
              </a:rPr>
              <a:t>となっています。</a:t>
            </a:r>
          </a:p>
          <a:p>
            <a:pPr indent="252000" algn="just"/>
            <a:r>
              <a:rPr lang="ja-JP" altLang="en-US" sz="2000" dirty="0">
                <a:latin typeface="メイリオ" panose="020B0604030504040204" pitchFamily="50" charset="-128"/>
                <a:ea typeface="メイリオ" panose="020B0604030504040204" pitchFamily="50" charset="-128"/>
              </a:rPr>
              <a:t>まずは耐震診断を受け、耐震性が不足していると判定されたら</a:t>
            </a:r>
            <a:r>
              <a:rPr lang="ja-JP" altLang="en-US" sz="2000" b="1" u="sng" dirty="0">
                <a:solidFill>
                  <a:srgbClr val="0000CC"/>
                </a:solidFill>
                <a:latin typeface="メイリオ" panose="020B0604030504040204" pitchFamily="50" charset="-128"/>
                <a:ea typeface="メイリオ" panose="020B0604030504040204" pitchFamily="50" charset="-128"/>
              </a:rPr>
              <a:t>耐震改修工事</a:t>
            </a:r>
            <a:r>
              <a:rPr lang="ja-JP" altLang="en-US" sz="2000" dirty="0">
                <a:latin typeface="メイリオ" panose="020B0604030504040204" pitchFamily="50" charset="-128"/>
                <a:ea typeface="メイリオ" panose="020B0604030504040204" pitchFamily="50" charset="-128"/>
              </a:rPr>
              <a:t>をしましょう。</a:t>
            </a:r>
            <a:r>
              <a:rPr lang="ja-JP" altLang="en-US" sz="1200" dirty="0">
                <a:latin typeface="メイリオ" panose="020B0604030504040204" pitchFamily="50" charset="-128"/>
                <a:ea typeface="メイリオ" panose="020B0604030504040204" pitchFamily="50" charset="-128"/>
              </a:rPr>
              <a:t>						</a:t>
            </a:r>
          </a:p>
          <a:p>
            <a:pPr indent="288000" algn="just"/>
            <a:endParaRPr lang="ja-JP" altLang="en-US" sz="1200" dirty="0">
              <a:latin typeface="メイリオ" panose="020B0604030504040204" pitchFamily="50" charset="-128"/>
              <a:ea typeface="メイリオ" panose="020B0604030504040204" pitchFamily="50" charset="-128"/>
            </a:endParaRPr>
          </a:p>
          <a:p>
            <a:pPr indent="288000" algn="just"/>
            <a:endParaRPr lang="ja-JP" altLang="en-US" sz="1200" dirty="0">
              <a:latin typeface="メイリオ" panose="020B0604030504040204" pitchFamily="50" charset="-128"/>
              <a:ea typeface="メイリオ" panose="020B0604030504040204" pitchFamily="50" charset="-128"/>
            </a:endParaRPr>
          </a:p>
          <a:p>
            <a:pPr indent="288000" algn="ctr"/>
            <a:r>
              <a:rPr lang="ja-JP" altLang="en-US" sz="1200" dirty="0">
                <a:latin typeface="メイリオ" panose="020B0604030504040204" pitchFamily="50" charset="-128"/>
                <a:ea typeface="メイリオ" panose="020B0604030504040204" pitchFamily="50" charset="-128"/>
              </a:rPr>
              <a:t>出典　内閣府政府広報オンライン</a:t>
            </a:r>
          </a:p>
        </p:txBody>
      </p:sp>
      <p:sp>
        <p:nvSpPr>
          <p:cNvPr id="17" name="タイトル 1">
            <a:extLst>
              <a:ext uri="{FF2B5EF4-FFF2-40B4-BE49-F238E27FC236}">
                <a16:creationId xmlns:a16="http://schemas.microsoft.com/office/drawing/2014/main" id="{7CD407E8-66F2-419F-A980-3D03BC35C97F}"/>
              </a:ext>
            </a:extLst>
          </p:cNvPr>
          <p:cNvSpPr txBox="1">
            <a:spLocks/>
          </p:cNvSpPr>
          <p:nvPr/>
        </p:nvSpPr>
        <p:spPr bwMode="auto">
          <a:xfrm>
            <a:off x="72610" y="44624"/>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建築基準法に基づく耐震基準</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49</a:t>
            </a:fld>
            <a:endParaRPr lang="en-US" altLang="ja-JP"/>
          </a:p>
        </p:txBody>
      </p:sp>
    </p:spTree>
    <p:extLst>
      <p:ext uri="{BB962C8B-B14F-4D97-AF65-F5344CB8AC3E}">
        <p14:creationId xmlns:p14="http://schemas.microsoft.com/office/powerpoint/2010/main" val="357879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marL="742950" indent="-742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dirty="0"/>
              <a:t>１．運輸安全マネジメント制度の概要</a:t>
            </a:r>
            <a:endParaRPr lang="en-US" altLang="ja-JP" sz="4800" dirty="0"/>
          </a:p>
        </p:txBody>
      </p:sp>
      <p:pic>
        <p:nvPicPr>
          <p:cNvPr id="2222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p:cNvSpPr txBox="1">
            <a:spLocks noChangeArrowheads="1"/>
          </p:cNvSpPr>
          <p:nvPr/>
        </p:nvSpPr>
        <p:spPr bwMode="auto">
          <a:xfrm>
            <a:off x="382588" y="123478"/>
            <a:ext cx="9023350" cy="857250"/>
          </a:xfrm>
          <a:prstGeom prst="rect">
            <a:avLst/>
          </a:prstGeom>
          <a:solidFill>
            <a:srgbClr val="FFFFCC"/>
          </a:solidFill>
          <a:ln w="9525">
            <a:noFill/>
            <a:miter lim="800000"/>
            <a:headEnd/>
            <a:tailEnd/>
          </a:ln>
          <a:effectLst/>
        </p:spPr>
        <p:txBody>
          <a:bodyPr anchor="ctr"/>
          <a:lstStyle/>
          <a:p>
            <a:pPr algn="ctr" eaLnBrk="1" hangingPunct="1">
              <a:defRPr/>
            </a:pPr>
            <a:r>
              <a:rPr lang="ja-JP" altLang="en-US" sz="4400" b="1" dirty="0">
                <a:latin typeface="+mj-ea"/>
                <a:ea typeface="+mj-ea"/>
              </a:rPr>
              <a:t>安全重点施策の管理</a:t>
            </a:r>
            <a:endParaRPr lang="ja-JP" altLang="en-US" sz="4400" b="1" kern="0" dirty="0">
              <a:solidFill>
                <a:schemeClr val="tx2"/>
              </a:solidFill>
              <a:latin typeface="+mj-ea"/>
              <a:ea typeface="+mj-ea"/>
              <a:cs typeface="+mj-cs"/>
            </a:endParaRPr>
          </a:p>
        </p:txBody>
      </p:sp>
      <p:pic>
        <p:nvPicPr>
          <p:cNvPr id="2846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p:cNvSpPr txBox="1"/>
          <p:nvPr/>
        </p:nvSpPr>
        <p:spPr>
          <a:xfrm>
            <a:off x="2360712" y="1124744"/>
            <a:ext cx="4926515" cy="1323439"/>
          </a:xfrm>
          <a:prstGeom prst="rect">
            <a:avLst/>
          </a:prstGeom>
          <a:solidFill>
            <a:schemeClr val="accent2">
              <a:lumMod val="20000"/>
              <a:lumOff val="80000"/>
            </a:schemeClr>
          </a:solidFill>
          <a:ln>
            <a:noFill/>
            <a:bevel/>
          </a:ln>
        </p:spPr>
        <p:txBody>
          <a:bodyPr wrap="square" lIns="36000" tIns="36000" rIns="36000" bIns="36000" rtlCol="0">
            <a:spAutoFit/>
          </a:bodyPr>
          <a:lstStyle/>
          <a:p>
            <a:pPr algn="ctr"/>
            <a:r>
              <a:rPr kumimoji="1" lang="ja-JP" altLang="en-US" sz="4400" dirty="0">
                <a:solidFill>
                  <a:srgbClr val="FF0000"/>
                </a:solidFill>
                <a:latin typeface="+mn-ea"/>
                <a:ea typeface="+mn-ea"/>
              </a:rPr>
              <a:t>Ｐ　</a:t>
            </a:r>
            <a:r>
              <a:rPr kumimoji="1" lang="ja-JP" altLang="en-US" dirty="0">
                <a:latin typeface="+mn-ea"/>
                <a:ea typeface="+mn-ea"/>
              </a:rPr>
              <a:t> </a:t>
            </a:r>
            <a:r>
              <a:rPr lang="ja-JP" altLang="en-US" sz="2400" b="1" kern="100" dirty="0">
                <a:highlight>
                  <a:srgbClr val="FFFF00"/>
                </a:highlight>
                <a:latin typeface="+mn-ea"/>
                <a:ea typeface="+mn-ea"/>
              </a:rPr>
              <a:t>安全重点施策の立案</a:t>
            </a:r>
            <a:endParaRPr lang="ja-JP" altLang="en-US" sz="2400" b="1" kern="100" dirty="0">
              <a:solidFill>
                <a:srgbClr val="FFFF00"/>
              </a:solidFill>
              <a:highlight>
                <a:srgbClr val="FFFF00"/>
              </a:highlight>
              <a:latin typeface="+mn-ea"/>
              <a:ea typeface="+mn-ea"/>
            </a:endParaRPr>
          </a:p>
          <a:p>
            <a:pPr eaLnBrk="1" hangingPunct="1">
              <a:spcBef>
                <a:spcPts val="0"/>
              </a:spcBef>
              <a:buFontTx/>
              <a:buNone/>
            </a:pPr>
            <a:r>
              <a:rPr lang="ja-JP" altLang="en-US" b="1" dirty="0">
                <a:latin typeface="+mn-ea"/>
                <a:ea typeface="+mn-ea"/>
              </a:rPr>
              <a:t>・「目標＋取組計画」</a:t>
            </a:r>
            <a:endParaRPr lang="en-US" altLang="ja-JP" b="1" dirty="0">
              <a:latin typeface="+mn-ea"/>
              <a:ea typeface="+mn-ea"/>
            </a:endParaRPr>
          </a:p>
          <a:p>
            <a:pPr eaLnBrk="1" hangingPunct="1">
              <a:spcBef>
                <a:spcPts val="0"/>
              </a:spcBef>
              <a:buFontTx/>
              <a:buNone/>
            </a:pPr>
            <a:r>
              <a:rPr lang="ja-JP" altLang="en-US" b="1" dirty="0">
                <a:latin typeface="+mn-ea"/>
                <a:ea typeface="+mn-ea"/>
              </a:rPr>
              <a:t>・（場合により）部門毎の個別設定</a:t>
            </a:r>
            <a:endParaRPr lang="ja-JP" altLang="en-US" kern="100" dirty="0">
              <a:highlight>
                <a:srgbClr val="FFFF00"/>
              </a:highlight>
              <a:latin typeface="+mn-ea"/>
              <a:ea typeface="+mn-ea"/>
            </a:endParaRPr>
          </a:p>
        </p:txBody>
      </p:sp>
      <p:sp>
        <p:nvSpPr>
          <p:cNvPr id="22" name="テキスト ボックス 21"/>
          <p:cNvSpPr txBox="1"/>
          <p:nvPr/>
        </p:nvSpPr>
        <p:spPr>
          <a:xfrm>
            <a:off x="2360712" y="4847381"/>
            <a:ext cx="4922284" cy="1461939"/>
          </a:xfrm>
          <a:prstGeom prst="rect">
            <a:avLst/>
          </a:prstGeom>
          <a:solidFill>
            <a:srgbClr val="CCFFCC"/>
          </a:solidFill>
          <a:ln>
            <a:noFill/>
          </a:ln>
        </p:spPr>
        <p:txBody>
          <a:bodyPr wrap="square" lIns="36000" tIns="36000" rIns="36000" bIns="36000" rtlCol="0">
            <a:spAutoFit/>
          </a:bodyPr>
          <a:lstStyle/>
          <a:p>
            <a:pPr algn="ctr"/>
            <a:r>
              <a:rPr kumimoji="1" lang="ja-JP" altLang="en-US" sz="4400" dirty="0">
                <a:solidFill>
                  <a:srgbClr val="FF0000"/>
                </a:solidFill>
              </a:rPr>
              <a:t>Ｃ　</a:t>
            </a:r>
            <a:r>
              <a:rPr lang="ja-JP" altLang="en-US" sz="2400" b="1" kern="100" dirty="0">
                <a:solidFill>
                  <a:srgbClr val="0070C0"/>
                </a:solidFill>
                <a:highlight>
                  <a:srgbClr val="FFFF00"/>
                </a:highlight>
                <a:latin typeface="+mn-ea"/>
                <a:ea typeface="+mn-ea"/>
              </a:rPr>
              <a:t>達成状況の確認</a:t>
            </a:r>
            <a:endParaRPr lang="ja-JP" altLang="en-US" sz="2400" b="1" kern="100" dirty="0">
              <a:solidFill>
                <a:srgbClr val="FFFF00"/>
              </a:solidFill>
              <a:highlight>
                <a:srgbClr val="FFFF00"/>
              </a:highlight>
              <a:latin typeface="+mn-ea"/>
              <a:ea typeface="+mn-ea"/>
            </a:endParaRPr>
          </a:p>
          <a:p>
            <a:pPr algn="just" eaLnBrk="1" hangingPunct="1">
              <a:spcBef>
                <a:spcPct val="50000"/>
              </a:spcBef>
              <a:buFontTx/>
              <a:buNone/>
            </a:pPr>
            <a:r>
              <a:rPr lang="ja-JP" altLang="en-US" b="1" dirty="0"/>
              <a:t>定めた時点（期末、期中）での達成状況、未達時に未達となった課題の洗い出し</a:t>
            </a:r>
          </a:p>
        </p:txBody>
      </p:sp>
      <p:sp>
        <p:nvSpPr>
          <p:cNvPr id="23" name="テキスト ボックス 22"/>
          <p:cNvSpPr txBox="1"/>
          <p:nvPr/>
        </p:nvSpPr>
        <p:spPr>
          <a:xfrm>
            <a:off x="41006" y="2842546"/>
            <a:ext cx="5344042" cy="1877437"/>
          </a:xfrm>
          <a:prstGeom prst="rect">
            <a:avLst/>
          </a:prstGeom>
          <a:solidFill>
            <a:srgbClr val="FFCCFF"/>
          </a:solidFill>
          <a:ln>
            <a:noFill/>
          </a:ln>
        </p:spPr>
        <p:txBody>
          <a:bodyPr wrap="square" lIns="36000" tIns="36000" rIns="36000" bIns="36000" rtlCol="0">
            <a:spAutoFit/>
          </a:bodyPr>
          <a:lstStyle/>
          <a:p>
            <a:pPr algn="ctr">
              <a:spcBef>
                <a:spcPts val="0"/>
              </a:spcBef>
            </a:pPr>
            <a:r>
              <a:rPr kumimoji="1" lang="ja-JP" altLang="en-US" sz="4400" dirty="0">
                <a:solidFill>
                  <a:srgbClr val="FF0000"/>
                </a:solidFill>
                <a:latin typeface="+mn-ea"/>
                <a:ea typeface="+mn-ea"/>
              </a:rPr>
              <a:t>Ａ　</a:t>
            </a:r>
            <a:r>
              <a:rPr lang="ja-JP" altLang="en-US" sz="2400" b="1" kern="100" dirty="0">
                <a:solidFill>
                  <a:srgbClr val="FF0000"/>
                </a:solidFill>
                <a:highlight>
                  <a:srgbClr val="FFFF00"/>
                </a:highlight>
                <a:latin typeface="+mn-ea"/>
                <a:ea typeface="+mn-ea"/>
              </a:rPr>
              <a:t>レビュー</a:t>
            </a:r>
          </a:p>
          <a:p>
            <a:pPr algn="just" eaLnBrk="1" hangingPunct="1">
              <a:spcBef>
                <a:spcPts val="0"/>
              </a:spcBef>
              <a:buFontTx/>
              <a:buNone/>
            </a:pPr>
            <a:r>
              <a:rPr lang="ja-JP" altLang="en-US" b="1" dirty="0"/>
              <a:t>・（期末時）</a:t>
            </a:r>
            <a:r>
              <a:rPr lang="ja-JP" altLang="en-US" b="1" dirty="0">
                <a:solidFill>
                  <a:srgbClr val="0000FF"/>
                </a:solidFill>
              </a:rPr>
              <a:t>次期の安全重点施策への反映</a:t>
            </a:r>
            <a:endParaRPr lang="en-US" altLang="ja-JP" b="1" dirty="0">
              <a:solidFill>
                <a:srgbClr val="0000FF"/>
              </a:solidFill>
            </a:endParaRPr>
          </a:p>
          <a:p>
            <a:pPr algn="just" eaLnBrk="1" hangingPunct="1">
              <a:spcBef>
                <a:spcPts val="0"/>
              </a:spcBef>
              <a:buFontTx/>
              <a:buNone/>
            </a:pPr>
            <a:r>
              <a:rPr lang="ja-JP" altLang="en-US" b="1" dirty="0"/>
              <a:t>・未達項目の取扱い（次期も取り組むか）</a:t>
            </a:r>
            <a:endParaRPr lang="en-US" altLang="ja-JP" b="1" dirty="0"/>
          </a:p>
          <a:p>
            <a:pPr algn="just" eaLnBrk="1" hangingPunct="1">
              <a:spcBef>
                <a:spcPts val="0"/>
              </a:spcBef>
              <a:buFontTx/>
              <a:buNone/>
            </a:pPr>
            <a:r>
              <a:rPr lang="ja-JP" altLang="en-US" b="1" dirty="0"/>
              <a:t>・未達課題を達成させるための改善</a:t>
            </a:r>
          </a:p>
          <a:p>
            <a:pPr algn="just" eaLnBrk="1" hangingPunct="1">
              <a:spcBef>
                <a:spcPts val="0"/>
              </a:spcBef>
              <a:buFontTx/>
              <a:buNone/>
            </a:pPr>
            <a:r>
              <a:rPr lang="ja-JP" altLang="en-US" b="1" dirty="0"/>
              <a:t>・（期中）未達項目に対する「目標＋取組計画」の修正</a:t>
            </a:r>
          </a:p>
        </p:txBody>
      </p:sp>
      <p:sp>
        <p:nvSpPr>
          <p:cNvPr id="24" name="テキスト ボックス 23"/>
          <p:cNvSpPr txBox="1"/>
          <p:nvPr/>
        </p:nvSpPr>
        <p:spPr>
          <a:xfrm>
            <a:off x="5457056" y="2835555"/>
            <a:ext cx="4376936" cy="1877437"/>
          </a:xfrm>
          <a:prstGeom prst="rect">
            <a:avLst/>
          </a:prstGeom>
          <a:solidFill>
            <a:srgbClr val="99CCFF"/>
          </a:solidFill>
          <a:ln>
            <a:noFill/>
          </a:ln>
        </p:spPr>
        <p:txBody>
          <a:bodyPr wrap="square" lIns="36000" tIns="36000" rIns="36000" bIns="36000" rtlCol="0">
            <a:spAutoFit/>
          </a:bodyPr>
          <a:lstStyle/>
          <a:p>
            <a:pPr algn="ctr"/>
            <a:r>
              <a:rPr kumimoji="1" lang="ja-JP" altLang="en-US" sz="4400" dirty="0">
                <a:solidFill>
                  <a:srgbClr val="FF0000"/>
                </a:solidFill>
              </a:rPr>
              <a:t>Ｄ </a:t>
            </a:r>
            <a:r>
              <a:rPr lang="ja-JP" altLang="en-US" sz="2400" b="1" kern="100" dirty="0">
                <a:highlight>
                  <a:srgbClr val="FFFF00"/>
                </a:highlight>
                <a:latin typeface="ＭＳ Ｐゴシック" panose="020B0600070205080204" pitchFamily="50" charset="-128"/>
              </a:rPr>
              <a:t>安全重点施策の実施</a:t>
            </a:r>
            <a:endParaRPr lang="ja-JP" altLang="en-US" sz="2400" b="1" kern="100" dirty="0">
              <a:solidFill>
                <a:srgbClr val="FFFF00"/>
              </a:solidFill>
              <a:highlight>
                <a:srgbClr val="FFFF00"/>
              </a:highlight>
              <a:latin typeface="ＭＳ Ｐゴシック" panose="020B0600070205080204" pitchFamily="50" charset="-128"/>
            </a:endParaRPr>
          </a:p>
          <a:p>
            <a:pPr eaLnBrk="1" hangingPunct="1">
              <a:spcBef>
                <a:spcPct val="50000"/>
              </a:spcBef>
              <a:buFontTx/>
              <a:buNone/>
            </a:pPr>
            <a:r>
              <a:rPr lang="ja-JP" altLang="en-US" b="1" dirty="0"/>
              <a:t>掲げた「目標＋取組計画」の推進、（場合により）部門毎で活動推進</a:t>
            </a:r>
          </a:p>
          <a:p>
            <a:pPr eaLnBrk="1" hangingPunct="1">
              <a:spcBef>
                <a:spcPct val="50000"/>
              </a:spcBef>
              <a:buFontTx/>
              <a:buNone/>
            </a:pPr>
            <a:endParaRPr lang="ja-JP" altLang="en-US" b="1" dirty="0"/>
          </a:p>
        </p:txBody>
      </p:sp>
      <p:sp>
        <p:nvSpPr>
          <p:cNvPr id="3" name="曲折矢印 2"/>
          <p:cNvSpPr/>
          <p:nvPr/>
        </p:nvSpPr>
        <p:spPr bwMode="auto">
          <a:xfrm>
            <a:off x="1208584" y="1566013"/>
            <a:ext cx="1008112" cy="1076075"/>
          </a:xfrm>
          <a:prstGeom prst="bentArrow">
            <a:avLst/>
          </a:prstGeom>
          <a:solidFill>
            <a:srgbClr val="0070C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6" name="曲折矢印 25"/>
          <p:cNvSpPr/>
          <p:nvPr/>
        </p:nvSpPr>
        <p:spPr bwMode="auto">
          <a:xfrm rot="5400000">
            <a:off x="7447313" y="1754727"/>
            <a:ext cx="1008112" cy="1076075"/>
          </a:xfrm>
          <a:prstGeom prst="bentArrow">
            <a:avLst/>
          </a:prstGeom>
          <a:solidFill>
            <a:srgbClr val="0070C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7" name="曲折矢印 26"/>
          <p:cNvSpPr/>
          <p:nvPr/>
        </p:nvSpPr>
        <p:spPr bwMode="auto">
          <a:xfrm rot="10800000">
            <a:off x="7405333" y="4776691"/>
            <a:ext cx="1008112" cy="1076075"/>
          </a:xfrm>
          <a:prstGeom prst="bentArrow">
            <a:avLst/>
          </a:prstGeom>
          <a:solidFill>
            <a:srgbClr val="0070C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8" name="曲折矢印 27"/>
          <p:cNvSpPr/>
          <p:nvPr/>
        </p:nvSpPr>
        <p:spPr bwMode="auto">
          <a:xfrm rot="16200000">
            <a:off x="1167252" y="4759475"/>
            <a:ext cx="1008112" cy="1076075"/>
          </a:xfrm>
          <a:prstGeom prst="bentArrow">
            <a:avLst/>
          </a:prstGeom>
          <a:solidFill>
            <a:srgbClr val="0070C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21461733-3FA3-47F5-BFDE-E5F734D5D3FD}" type="slidenum">
              <a:rPr lang="en-US" altLang="ja-JP" smtClean="0"/>
              <a:pPr>
                <a:defRPr/>
              </a:pPr>
              <a:t>50</a:t>
            </a:fld>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テキスト ボックス 5"/>
          <p:cNvSpPr txBox="1">
            <a:spLocks noChangeArrowheads="1"/>
          </p:cNvSpPr>
          <p:nvPr/>
        </p:nvSpPr>
        <p:spPr bwMode="auto">
          <a:xfrm>
            <a:off x="176213" y="419904"/>
            <a:ext cx="9529762" cy="617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0000"/>
              </a:lnSpc>
              <a:spcBef>
                <a:spcPct val="0"/>
              </a:spcBef>
              <a:buFontTx/>
              <a:buNone/>
            </a:pPr>
            <a:r>
              <a:rPr lang="ja-JP" altLang="en-US" sz="1800" b="1" u="sng" dirty="0">
                <a:solidFill>
                  <a:srgbClr val="000000"/>
                </a:solidFill>
                <a:latin typeface="ＭＳ ゴシック" panose="020B0609070205080204" pitchFamily="49" charset="-128"/>
                <a:ea typeface="ＭＳ ゴシック" panose="020B0609070205080204" pitchFamily="49" charset="-128"/>
              </a:rPr>
              <a:t>（４）安全統括管理者の責務</a:t>
            </a:r>
            <a:endParaRPr lang="ja-JP" altLang="en-US" sz="1800" b="1" dirty="0">
              <a:solidFill>
                <a:srgbClr val="000000"/>
              </a:solidFill>
              <a:latin typeface="ＭＳ ゴシック" panose="020B0609070205080204" pitchFamily="49" charset="-128"/>
              <a:ea typeface="ＭＳ ゴシック" panose="020B0609070205080204" pitchFamily="49" charset="-128"/>
            </a:endParaRPr>
          </a:p>
          <a:p>
            <a:pPr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　経営トップは、安全管理体制の適切な運営</a:t>
            </a:r>
            <a:r>
              <a:rPr lang="ja-JP" altLang="en-US" sz="1800" b="1" dirty="0">
                <a:latin typeface="ＭＳ ゴシック" panose="020B0609070205080204" pitchFamily="49" charset="-128"/>
                <a:ea typeface="ＭＳ ゴシック" panose="020B0609070205080204" pitchFamily="49" charset="-128"/>
              </a:rPr>
              <a:t>及び</a:t>
            </a:r>
            <a:r>
              <a:rPr lang="ja-JP" altLang="en-US" sz="1800" b="1" dirty="0">
                <a:solidFill>
                  <a:srgbClr val="000000"/>
                </a:solidFill>
                <a:latin typeface="ＭＳ ゴシック" panose="020B0609070205080204" pitchFamily="49" charset="-128"/>
                <a:ea typeface="ＭＳ ゴシック" panose="020B0609070205080204" pitchFamily="49" charset="-128"/>
              </a:rPr>
              <a:t>安全最優先</a:t>
            </a:r>
            <a:r>
              <a:rPr lang="ja-JP" altLang="en-US" sz="1800" b="1" dirty="0">
                <a:latin typeface="ＭＳ ゴシック" panose="020B0609070205080204" pitchFamily="49" charset="-128"/>
                <a:ea typeface="ＭＳ ゴシック" panose="020B0609070205080204" pitchFamily="49" charset="-128"/>
              </a:rPr>
              <a:t>の意識等</a:t>
            </a:r>
            <a:r>
              <a:rPr lang="ja-JP" altLang="en-US" sz="1800" b="1" dirty="0">
                <a:solidFill>
                  <a:srgbClr val="000000"/>
                </a:solidFill>
                <a:latin typeface="ＭＳ ゴシック" panose="020B0609070205080204" pitchFamily="49" charset="-128"/>
                <a:ea typeface="ＭＳ ゴシック" panose="020B0609070205080204" pitchFamily="49" charset="-128"/>
              </a:rPr>
              <a:t>の徹底を実効的</a:t>
            </a:r>
            <a:r>
              <a:rPr lang="ja-JP" altLang="en-US" sz="1800" b="1" dirty="0">
                <a:latin typeface="ＭＳ ゴシック" panose="020B0609070205080204" pitchFamily="49" charset="-128"/>
                <a:ea typeface="ＭＳ ゴシック" panose="020B0609070205080204" pitchFamily="49" charset="-128"/>
              </a:rPr>
              <a:t>なもの</a:t>
            </a:r>
            <a:r>
              <a:rPr lang="ja-JP" altLang="en-US" sz="1800" b="1" dirty="0">
                <a:solidFill>
                  <a:srgbClr val="000000"/>
                </a:solidFill>
                <a:latin typeface="ＭＳ ゴシック" panose="020B0609070205080204" pitchFamily="49" charset="-128"/>
                <a:ea typeface="ＭＳ ゴシック" panose="020B0609070205080204" pitchFamily="49" charset="-128"/>
              </a:rPr>
              <a:t>とする観点から、安全統括管理者に、次に掲げる責任・権限を具体的に与える。</a:t>
            </a:r>
          </a:p>
          <a:p>
            <a:pPr indent="-457200"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１）</a:t>
            </a:r>
            <a:r>
              <a:rPr lang="ja-JP" altLang="en-US" sz="1800" b="1" u="sng" dirty="0">
                <a:solidFill>
                  <a:srgbClr val="0000FF"/>
                </a:solidFill>
                <a:latin typeface="ＭＳ ゴシック" panose="020B0609070205080204" pitchFamily="49" charset="-128"/>
                <a:ea typeface="ＭＳ ゴシック" panose="020B0609070205080204" pitchFamily="49" charset="-128"/>
              </a:rPr>
              <a:t>安全管理体制に必要な手順及び方法を確立し、実施し、維持し、改善</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p>
          <a:p>
            <a:pPr marL="360000" indent="-457200"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２）</a:t>
            </a:r>
            <a:r>
              <a:rPr lang="ja-JP" altLang="en-US" sz="1800" b="1" u="sng" dirty="0">
                <a:solidFill>
                  <a:srgbClr val="0000FF"/>
                </a:solidFill>
                <a:latin typeface="ＭＳ ゴシック" panose="020B0609070205080204" pitchFamily="49" charset="-128"/>
                <a:ea typeface="ＭＳ ゴシック" panose="020B0609070205080204" pitchFamily="49" charset="-128"/>
              </a:rPr>
              <a:t>安全管理体制の課題又は問題点を的確に把握する</a:t>
            </a:r>
            <a:r>
              <a:rPr lang="ja-JP" altLang="en-US" sz="1800" b="1" dirty="0">
                <a:solidFill>
                  <a:srgbClr val="000000"/>
                </a:solidFill>
                <a:latin typeface="ＭＳ ゴシック" panose="020B0609070205080204" pitchFamily="49" charset="-128"/>
                <a:ea typeface="ＭＳ ゴシック" panose="020B0609070205080204" pitchFamily="49" charset="-128"/>
              </a:rPr>
              <a:t>立場として、以下の事項を</a:t>
            </a:r>
            <a:r>
              <a:rPr lang="ja-JP" altLang="en-US" sz="1800" b="1" u="sng" dirty="0">
                <a:solidFill>
                  <a:srgbClr val="FF0000"/>
                </a:solidFill>
                <a:latin typeface="ＭＳ ゴシック" panose="020B0609070205080204" pitchFamily="49" charset="-128"/>
                <a:ea typeface="ＭＳ ゴシック" panose="020B0609070205080204" pitchFamily="49" charset="-128"/>
              </a:rPr>
              <a:t>経営トップに適時、適切に報告又は意見上申</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endParaRPr lang="en-US" altLang="ja-JP" sz="1800" b="1" dirty="0">
              <a:solidFill>
                <a:srgbClr val="00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安全方針の浸透・定着の状況</a:t>
            </a:r>
          </a:p>
          <a:p>
            <a:pPr marL="684000" indent="-285750" algn="just" eaLnBrk="1" hangingPunct="1">
              <a:lnSpc>
                <a:spcPct val="110000"/>
              </a:lnSpc>
              <a:spcBef>
                <a:spcPct val="0"/>
              </a:spcBef>
              <a:buFont typeface="Arial" panose="020B0604020202020204" pitchFamily="34" charset="0"/>
              <a:buChar char="•"/>
            </a:pPr>
            <a:r>
              <a:rPr lang="ja-JP" altLang="ja-JP" sz="1800" b="1" dirty="0">
                <a:solidFill>
                  <a:srgbClr val="FF0000"/>
                </a:solidFill>
                <a:ea typeface="ＭＳ ゴシック" panose="020B0609070205080204" pitchFamily="49" charset="-128"/>
              </a:rPr>
              <a:t>★</a:t>
            </a:r>
            <a:r>
              <a:rPr lang="ja-JP" altLang="ja-JP" sz="1800" b="1" u="sng" dirty="0">
                <a:solidFill>
                  <a:srgbClr val="FF0000"/>
                </a:solidFill>
                <a:ea typeface="ＭＳ ゴシック" panose="020B0609070205080204" pitchFamily="49" charset="-128"/>
              </a:rPr>
              <a:t>自社を取り巻く環境の変化等に伴う新たな課題への対応状況</a:t>
            </a:r>
            <a:r>
              <a:rPr lang="ja-JP" altLang="ja-JP" sz="1800" b="1" dirty="0">
                <a:solidFill>
                  <a:srgbClr val="FF0000"/>
                </a:solidFill>
                <a:ea typeface="ＭＳ ゴシック" panose="020B0609070205080204" pitchFamily="49" charset="-128"/>
              </a:rPr>
              <a:t>★</a:t>
            </a:r>
            <a:endParaRPr lang="ja-JP" altLang="en-US" sz="1800" b="1" dirty="0">
              <a:solidFill>
                <a:srgbClr val="FF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安全重点施策の進捗・達成状況</a:t>
            </a:r>
            <a:endParaRPr lang="en-US" altLang="ja-JP" sz="1800" b="1" dirty="0">
              <a:solidFill>
                <a:srgbClr val="000000"/>
              </a:solidFill>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FF"/>
                </a:solidFill>
                <a:latin typeface="ＭＳ ゴシック" panose="020B0609070205080204" pitchFamily="49" charset="-128"/>
                <a:ea typeface="ＭＳ ゴシック" panose="020B0609070205080204" pitchFamily="49" charset="-128"/>
              </a:rPr>
              <a:t>★</a:t>
            </a:r>
            <a:r>
              <a:rPr lang="ja-JP" altLang="en-US" sz="1800" b="1" u="sng" dirty="0">
                <a:solidFill>
                  <a:srgbClr val="0000FF"/>
                </a:solidFill>
                <a:latin typeface="ＭＳ ゴシック" panose="020B0609070205080204" pitchFamily="49" charset="-128"/>
                <a:ea typeface="ＭＳ ゴシック" panose="020B0609070205080204" pitchFamily="49" charset="-128"/>
              </a:rPr>
              <a:t>自然災害、テロ、感染症等への備えと対応に係る取組状況</a:t>
            </a:r>
            <a:r>
              <a:rPr lang="ja-JP" altLang="en-US" sz="1800" b="1" dirty="0">
                <a:solidFill>
                  <a:srgbClr val="0000FF"/>
                </a:solidFill>
                <a:latin typeface="ＭＳ ゴシック" panose="020B0609070205080204" pitchFamily="49" charset="-128"/>
                <a:ea typeface="ＭＳ ゴシック" panose="020B0609070205080204" pitchFamily="49" charset="-128"/>
              </a:rPr>
              <a:t>★</a:t>
            </a:r>
            <a:endParaRPr lang="ja-JP" altLang="en-US" sz="1800" b="1" dirty="0">
              <a:latin typeface="ＭＳ ゴシック" panose="020B0609070205080204" pitchFamily="49" charset="-128"/>
              <a:ea typeface="ＭＳ ゴシック" panose="020B0609070205080204" pitchFamily="49" charset="-128"/>
            </a:endParaRP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情報伝達及びコミュニケーションの確保の状況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外部からの安全に関する要望、苦情</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事故等の発生状況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是正措置及び予防措置の実施状況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安全管理体制の実施状況及び改善の必要性の有無</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内部監査の結果</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改善提案</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過去のマネジメントレビューの結果に対する対応状況</a:t>
            </a:r>
          </a:p>
          <a:p>
            <a:pPr marL="684000" indent="-285750" algn="just" eaLnBrk="1" hangingPunct="1">
              <a:lnSpc>
                <a:spcPct val="110000"/>
              </a:lnSpc>
              <a:spcBef>
                <a:spcPct val="0"/>
              </a:spcBef>
              <a:buFont typeface="Arial" panose="020B0604020202020204" pitchFamily="34" charset="0"/>
              <a:buChar char="•"/>
            </a:pPr>
            <a:r>
              <a:rPr lang="ja-JP" altLang="en-US" sz="1800" b="1" dirty="0">
                <a:solidFill>
                  <a:srgbClr val="000000"/>
                </a:solidFill>
                <a:latin typeface="ＭＳ ゴシック" panose="020B0609070205080204" pitchFamily="49" charset="-128"/>
                <a:ea typeface="ＭＳ ゴシック" panose="020B0609070205080204" pitchFamily="49" charset="-128"/>
              </a:rPr>
              <a:t>その他必要と判断した情報</a:t>
            </a:r>
          </a:p>
          <a:p>
            <a:pPr algn="just" eaLnBrk="1" hangingPunct="1">
              <a:lnSpc>
                <a:spcPct val="110000"/>
              </a:lnSpc>
              <a:spcBef>
                <a:spcPct val="0"/>
              </a:spcBef>
              <a:buFontTx/>
              <a:buNone/>
            </a:pPr>
            <a:r>
              <a:rPr lang="ja-JP" altLang="en-US" sz="1800" b="1" dirty="0">
                <a:solidFill>
                  <a:srgbClr val="000000"/>
                </a:solidFill>
                <a:latin typeface="ＭＳ ゴシック" panose="020B0609070205080204" pitchFamily="49" charset="-128"/>
                <a:ea typeface="ＭＳ ゴシック" panose="020B0609070205080204" pitchFamily="49" charset="-128"/>
              </a:rPr>
              <a:t>３）</a:t>
            </a:r>
            <a:r>
              <a:rPr lang="ja-JP" altLang="en-US" sz="1800" b="1" u="sng" dirty="0">
                <a:solidFill>
                  <a:srgbClr val="FF0000"/>
                </a:solidFill>
                <a:latin typeface="ＭＳ ゴシック" panose="020B0609070205080204" pitchFamily="49" charset="-128"/>
                <a:ea typeface="ＭＳ ゴシック" panose="020B0609070205080204" pitchFamily="49" charset="-128"/>
              </a:rPr>
              <a:t>安全方針の周知を徹底</a:t>
            </a:r>
            <a:r>
              <a:rPr lang="ja-JP" altLang="en-US" sz="1800" b="1" dirty="0">
                <a:solidFill>
                  <a:srgbClr val="000000"/>
                </a:solidFill>
                <a:latin typeface="ＭＳ ゴシック" panose="020B0609070205080204" pitchFamily="49" charset="-128"/>
                <a:ea typeface="ＭＳ ゴシック" panose="020B0609070205080204" pitchFamily="49" charset="-128"/>
              </a:rPr>
              <a:t>する。</a:t>
            </a:r>
          </a:p>
        </p:txBody>
      </p:sp>
      <p:sp>
        <p:nvSpPr>
          <p:cNvPr id="287747" name="Rectangle 21"/>
          <p:cNvSpPr txBox="1">
            <a:spLocks noChangeArrowheads="1"/>
          </p:cNvSpPr>
          <p:nvPr/>
        </p:nvSpPr>
        <p:spPr bwMode="auto">
          <a:xfrm>
            <a:off x="0" y="0"/>
            <a:ext cx="9712325" cy="4953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（４）安全統括管理者の責務　ガイドライン本文</a:t>
            </a:r>
          </a:p>
        </p:txBody>
      </p:sp>
      <p:pic>
        <p:nvPicPr>
          <p:cNvPr id="2877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246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51</a:t>
            </a:fld>
            <a:endParaRPr lang="en-US" altLang="ja-JP"/>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9600" r="7107"/>
          <a:stretch/>
        </p:blipFill>
        <p:spPr>
          <a:xfrm>
            <a:off x="2655734" y="2265436"/>
            <a:ext cx="1224136" cy="2163569"/>
          </a:xfrm>
          <a:prstGeom prst="rect">
            <a:avLst/>
          </a:prstGeom>
        </p:spPr>
      </p:pic>
      <p:pic>
        <p:nvPicPr>
          <p:cNvPr id="13" name="図 12"/>
          <p:cNvPicPr>
            <a:picLocks noChangeAspect="1"/>
          </p:cNvPicPr>
          <p:nvPr/>
        </p:nvPicPr>
        <p:blipFill rotWithShape="1">
          <a:blip r:embed="rId4"/>
          <a:srcRect b="26651"/>
          <a:stretch/>
        </p:blipFill>
        <p:spPr>
          <a:xfrm>
            <a:off x="258900" y="775708"/>
            <a:ext cx="1981194" cy="1684866"/>
          </a:xfrm>
          <a:prstGeom prst="rect">
            <a:avLst/>
          </a:prstGeom>
        </p:spPr>
      </p:pic>
      <p:sp>
        <p:nvSpPr>
          <p:cNvPr id="289795" name="Rectangle 21"/>
          <p:cNvSpPr txBox="1">
            <a:spLocks noChangeArrowheads="1"/>
          </p:cNvSpPr>
          <p:nvPr/>
        </p:nvSpPr>
        <p:spPr bwMode="auto">
          <a:xfrm>
            <a:off x="49213" y="123825"/>
            <a:ext cx="9753600" cy="474663"/>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rgbClr val="000000"/>
                </a:solidFill>
                <a:latin typeface="ＭＳ Ｐゴシック" panose="020B0600070205080204" pitchFamily="50" charset="-128"/>
              </a:rPr>
              <a:t>５． （４）安全統括管理者の責務　イメージ</a:t>
            </a:r>
          </a:p>
        </p:txBody>
      </p:sp>
      <p:sp>
        <p:nvSpPr>
          <p:cNvPr id="6" name="テキスト ボックス 5"/>
          <p:cNvSpPr txBox="1"/>
          <p:nvPr/>
        </p:nvSpPr>
        <p:spPr>
          <a:xfrm>
            <a:off x="273050" y="2590800"/>
            <a:ext cx="198755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2800" dirty="0">
                <a:solidFill>
                  <a:srgbClr val="000000"/>
                </a:solidFill>
              </a:rPr>
              <a:t>経営トップ</a:t>
            </a:r>
          </a:p>
        </p:txBody>
      </p:sp>
      <p:sp>
        <p:nvSpPr>
          <p:cNvPr id="7" name="テキスト ボックス 6"/>
          <p:cNvSpPr txBox="1"/>
          <p:nvPr/>
        </p:nvSpPr>
        <p:spPr>
          <a:xfrm>
            <a:off x="2317378" y="4473674"/>
            <a:ext cx="1987550" cy="9715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2800" dirty="0">
                <a:solidFill>
                  <a:srgbClr val="000000"/>
                </a:solidFill>
              </a:rPr>
              <a:t>安全統括</a:t>
            </a:r>
            <a:endParaRPr lang="en-US" altLang="ja-JP" sz="2800" dirty="0">
              <a:solidFill>
                <a:srgbClr val="000000"/>
              </a:solidFill>
            </a:endParaRPr>
          </a:p>
          <a:p>
            <a:pPr algn="ctr" eaLnBrk="1" hangingPunct="1">
              <a:defRPr/>
            </a:pPr>
            <a:r>
              <a:rPr lang="ja-JP" altLang="en-US" sz="2800" dirty="0">
                <a:solidFill>
                  <a:srgbClr val="000000"/>
                </a:solidFill>
              </a:rPr>
              <a:t>管理者</a:t>
            </a:r>
          </a:p>
        </p:txBody>
      </p:sp>
      <p:sp>
        <p:nvSpPr>
          <p:cNvPr id="8" name="四角形吹き出し 7"/>
          <p:cNvSpPr/>
          <p:nvPr/>
        </p:nvSpPr>
        <p:spPr>
          <a:xfrm>
            <a:off x="2444751" y="692696"/>
            <a:ext cx="3084314" cy="984250"/>
          </a:xfrm>
          <a:prstGeom prst="wedgeRectCallout">
            <a:avLst>
              <a:gd name="adj1" fmla="val -79745"/>
              <a:gd name="adj2" fmla="val 31839"/>
            </a:avLst>
          </a:prstGeom>
        </p:spPr>
        <p:style>
          <a:lnRef idx="1">
            <a:schemeClr val="accent5"/>
          </a:lnRef>
          <a:fillRef idx="2">
            <a:schemeClr val="accent5"/>
          </a:fillRef>
          <a:effectRef idx="1">
            <a:schemeClr val="accent5"/>
          </a:effectRef>
          <a:fontRef idx="minor">
            <a:schemeClr val="dk1"/>
          </a:fontRef>
        </p:style>
        <p:txBody>
          <a:bodyPr anchor="ctr"/>
          <a:lstStyle/>
          <a:p>
            <a:pPr algn="just" eaLnBrk="1" hangingPunct="1">
              <a:defRPr/>
            </a:pPr>
            <a:r>
              <a:rPr lang="ja-JP" altLang="en-US" b="1" dirty="0">
                <a:solidFill>
                  <a:srgbClr val="000000"/>
                </a:solidFill>
              </a:rPr>
              <a:t>企業として存続するために、安全も大事だが、経営にも注力しなければならない。</a:t>
            </a:r>
            <a:endParaRPr lang="ja-JP" altLang="en-US" b="1" u="sng" dirty="0">
              <a:solidFill>
                <a:srgbClr val="000000"/>
              </a:solidFill>
            </a:endParaRPr>
          </a:p>
        </p:txBody>
      </p:sp>
      <p:sp>
        <p:nvSpPr>
          <p:cNvPr id="9" name="四角形吹き出し 8"/>
          <p:cNvSpPr/>
          <p:nvPr/>
        </p:nvSpPr>
        <p:spPr>
          <a:xfrm>
            <a:off x="4500883" y="1922090"/>
            <a:ext cx="4772598" cy="760959"/>
          </a:xfrm>
          <a:prstGeom prst="wedgeRectCallout">
            <a:avLst>
              <a:gd name="adj1" fmla="val -67508"/>
              <a:gd name="adj2" fmla="val 22030"/>
            </a:avLst>
          </a:prstGeom>
          <a:solidFill>
            <a:schemeClr val="accent5"/>
          </a:solidFill>
          <a:ln>
            <a:noFill/>
          </a:ln>
        </p:spPr>
        <p:style>
          <a:lnRef idx="1">
            <a:schemeClr val="accent2"/>
          </a:lnRef>
          <a:fillRef idx="2">
            <a:schemeClr val="accent2"/>
          </a:fillRef>
          <a:effectRef idx="1">
            <a:schemeClr val="accent2"/>
          </a:effectRef>
          <a:fontRef idx="minor">
            <a:schemeClr val="dk1"/>
          </a:fontRef>
        </p:style>
        <p:txBody>
          <a:bodyPr wrap="square" lIns="72000" tIns="72000" rIns="72000" bIns="72000" anchor="ctr">
            <a:spAutoFit/>
          </a:bodyPr>
          <a:lstStyle/>
          <a:p>
            <a:pPr algn="just" eaLnBrk="1" hangingPunct="1">
              <a:defRPr/>
            </a:pPr>
            <a:r>
              <a:rPr lang="ja-JP" altLang="en-US" sz="2000" b="1" u="sng" dirty="0">
                <a:solidFill>
                  <a:srgbClr val="FF0000"/>
                </a:solidFill>
              </a:rPr>
              <a:t>安全のプロフェッショナル</a:t>
            </a:r>
            <a:r>
              <a:rPr lang="ja-JP" altLang="en-US" sz="2000" b="1" u="sng" dirty="0">
                <a:solidFill>
                  <a:srgbClr val="0000FF"/>
                </a:solidFill>
              </a:rPr>
              <a:t>として、</a:t>
            </a:r>
            <a:r>
              <a:rPr lang="ja-JP" altLang="en-US" sz="2000" b="1" u="sng" dirty="0">
                <a:solidFill>
                  <a:srgbClr val="FF0000"/>
                </a:solidFill>
              </a:rPr>
              <a:t>経営に参画</a:t>
            </a:r>
            <a:r>
              <a:rPr lang="ja-JP" altLang="en-US" sz="2000" b="1" u="sng" dirty="0">
                <a:solidFill>
                  <a:srgbClr val="0000FF"/>
                </a:solidFill>
              </a:rPr>
              <a:t>し、経営トップに対して</a:t>
            </a:r>
            <a:r>
              <a:rPr lang="ja-JP" altLang="en-US" sz="2000" b="1" u="sng" dirty="0">
                <a:solidFill>
                  <a:srgbClr val="FF0000"/>
                </a:solidFill>
              </a:rPr>
              <a:t>意見具申</a:t>
            </a:r>
            <a:r>
              <a:rPr lang="ja-JP" altLang="en-US" sz="2000" b="1" u="sng" dirty="0">
                <a:solidFill>
                  <a:srgbClr val="0000FF"/>
                </a:solidFill>
              </a:rPr>
              <a:t>する。</a:t>
            </a:r>
            <a:endParaRPr lang="ja-JP" altLang="en-US" sz="2000" b="1" dirty="0">
              <a:solidFill>
                <a:srgbClr val="000000"/>
              </a:solidFill>
            </a:endParaRPr>
          </a:p>
        </p:txBody>
      </p:sp>
      <p:sp>
        <p:nvSpPr>
          <p:cNvPr id="289802" name="テキスト ボックス 10"/>
          <p:cNvSpPr txBox="1">
            <a:spLocks noChangeArrowheads="1"/>
          </p:cNvSpPr>
          <p:nvPr/>
        </p:nvSpPr>
        <p:spPr bwMode="auto">
          <a:xfrm>
            <a:off x="4422775" y="2852936"/>
            <a:ext cx="5192713" cy="37142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solidFill>
                  <a:srgbClr val="000000"/>
                </a:solidFill>
              </a:rPr>
              <a:t>安全統括管理者は</a:t>
            </a:r>
            <a:r>
              <a:rPr lang="ja-JP" altLang="en-US" sz="1800" b="1" u="sng" dirty="0">
                <a:solidFill>
                  <a:srgbClr val="FF0000"/>
                </a:solidFill>
              </a:rPr>
              <a:t>輸送の安全を確保するための管理業務を統括管理する者</a:t>
            </a:r>
            <a:r>
              <a:rPr lang="ja-JP" altLang="en-US" sz="1800" b="1" dirty="0">
                <a:solidFill>
                  <a:srgbClr val="000000"/>
                </a:solidFill>
              </a:rPr>
              <a:t>。下記のことを経営トップに報告する。</a:t>
            </a:r>
            <a:endParaRPr lang="en-US" altLang="ja-JP" sz="1800" b="1" dirty="0">
              <a:solidFill>
                <a:srgbClr val="000000"/>
              </a:solidFill>
            </a:endParaRPr>
          </a:p>
          <a:p>
            <a:pPr algn="just" eaLnBrk="1" hangingPunct="1">
              <a:spcBef>
                <a:spcPct val="0"/>
              </a:spcBef>
              <a:buFontTx/>
              <a:buNone/>
            </a:pPr>
            <a:r>
              <a:rPr lang="ja-JP" altLang="en-US" sz="1400" b="1" dirty="0">
                <a:solidFill>
                  <a:srgbClr val="000000"/>
                </a:solidFill>
              </a:rPr>
              <a:t>　・安全方針の浸透・定着の状況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・自社を取り巻く環境の変化等に伴う新たな課題への対応状況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・安全重点施策の進捗・達成状況</a:t>
            </a:r>
            <a:endParaRPr lang="en-US" altLang="ja-JP" sz="1400" b="1" dirty="0">
              <a:solidFill>
                <a:srgbClr val="000000"/>
              </a:solidFill>
            </a:endParaRPr>
          </a:p>
          <a:p>
            <a:pPr algn="just" eaLnBrk="1" hangingPunct="1">
              <a:spcBef>
                <a:spcPct val="0"/>
              </a:spcBef>
              <a:buFontTx/>
              <a:buNone/>
            </a:pPr>
            <a:r>
              <a:rPr lang="ja-JP" altLang="en-US" sz="1400" b="1" dirty="0">
                <a:solidFill>
                  <a:srgbClr val="000000"/>
                </a:solidFill>
              </a:rPr>
              <a:t>　・自然災害、テロ、感染症等の備えと対応に係る取組状況</a:t>
            </a:r>
          </a:p>
          <a:p>
            <a:pPr algn="just" eaLnBrk="1" hangingPunct="1">
              <a:spcBef>
                <a:spcPct val="0"/>
              </a:spcBef>
              <a:buFontTx/>
              <a:buNone/>
            </a:pPr>
            <a:r>
              <a:rPr lang="ja-JP" altLang="en-US" sz="1400" b="1" dirty="0">
                <a:solidFill>
                  <a:srgbClr val="000000"/>
                </a:solidFill>
              </a:rPr>
              <a:t>　・情報伝達及びコミュニケーションの確保の状況</a:t>
            </a:r>
          </a:p>
          <a:p>
            <a:pPr algn="just" eaLnBrk="1" hangingPunct="1">
              <a:spcBef>
                <a:spcPct val="0"/>
              </a:spcBef>
              <a:buNone/>
            </a:pPr>
            <a:r>
              <a:rPr lang="ja-JP" altLang="en-US" sz="1400" b="1" dirty="0">
                <a:solidFill>
                  <a:srgbClr val="000000"/>
                </a:solidFill>
              </a:rPr>
              <a:t>　・外部からの安全に関する要望、苦情</a:t>
            </a:r>
          </a:p>
          <a:p>
            <a:pPr algn="just" eaLnBrk="1" hangingPunct="1">
              <a:spcBef>
                <a:spcPct val="0"/>
              </a:spcBef>
              <a:buFontTx/>
              <a:buNone/>
            </a:pPr>
            <a:r>
              <a:rPr lang="ja-JP" altLang="en-US" sz="1400" b="1" dirty="0">
                <a:solidFill>
                  <a:srgbClr val="000000"/>
                </a:solidFill>
              </a:rPr>
              <a:t>　・事故等の発生状況</a:t>
            </a:r>
          </a:p>
          <a:p>
            <a:pPr algn="just" eaLnBrk="1" hangingPunct="1">
              <a:spcBef>
                <a:spcPct val="0"/>
              </a:spcBef>
              <a:buFontTx/>
              <a:buNone/>
            </a:pPr>
            <a:r>
              <a:rPr lang="ja-JP" altLang="en-US" sz="1400" b="1" dirty="0">
                <a:solidFill>
                  <a:srgbClr val="000000"/>
                </a:solidFill>
              </a:rPr>
              <a:t>　・是正措置及び予防措置の実施状況</a:t>
            </a:r>
          </a:p>
          <a:p>
            <a:pPr algn="just" eaLnBrk="1" hangingPunct="1">
              <a:spcBef>
                <a:spcPct val="0"/>
              </a:spcBef>
              <a:buFontTx/>
              <a:buNone/>
            </a:pPr>
            <a:r>
              <a:rPr lang="ja-JP" altLang="en-US" sz="1400" b="1" dirty="0">
                <a:solidFill>
                  <a:srgbClr val="000000"/>
                </a:solidFill>
              </a:rPr>
              <a:t>　・安全管理体制の実施状況及び改善の必要性の有無</a:t>
            </a:r>
          </a:p>
          <a:p>
            <a:pPr algn="just" eaLnBrk="1" hangingPunct="1">
              <a:spcBef>
                <a:spcPct val="0"/>
              </a:spcBef>
              <a:buFontTx/>
              <a:buNone/>
            </a:pPr>
            <a:r>
              <a:rPr lang="ja-JP" altLang="en-US" sz="1400" b="1" dirty="0">
                <a:solidFill>
                  <a:srgbClr val="000000"/>
                </a:solidFill>
              </a:rPr>
              <a:t>　・内部監査の結果</a:t>
            </a:r>
          </a:p>
          <a:p>
            <a:pPr algn="just" eaLnBrk="1" hangingPunct="1">
              <a:spcBef>
                <a:spcPct val="0"/>
              </a:spcBef>
              <a:buFontTx/>
              <a:buNone/>
            </a:pPr>
            <a:r>
              <a:rPr lang="ja-JP" altLang="en-US" sz="1400" b="1" dirty="0">
                <a:solidFill>
                  <a:srgbClr val="000000"/>
                </a:solidFill>
              </a:rPr>
              <a:t>　・改善提案</a:t>
            </a:r>
          </a:p>
          <a:p>
            <a:pPr algn="just" eaLnBrk="1" hangingPunct="1">
              <a:spcBef>
                <a:spcPct val="0"/>
              </a:spcBef>
              <a:buFontTx/>
              <a:buNone/>
            </a:pPr>
            <a:r>
              <a:rPr lang="ja-JP" altLang="en-US" sz="1400" b="1" dirty="0">
                <a:solidFill>
                  <a:srgbClr val="000000"/>
                </a:solidFill>
              </a:rPr>
              <a:t>　・過去のマネジメントレビューの結果に対する対応状況</a:t>
            </a:r>
          </a:p>
          <a:p>
            <a:pPr algn="just" eaLnBrk="1" hangingPunct="1">
              <a:spcBef>
                <a:spcPct val="0"/>
              </a:spcBef>
              <a:buFontTx/>
              <a:buNone/>
            </a:pPr>
            <a:r>
              <a:rPr lang="ja-JP" altLang="en-US" sz="1400" b="1" dirty="0">
                <a:solidFill>
                  <a:srgbClr val="000000"/>
                </a:solidFill>
              </a:rPr>
              <a:t>　・その他必要と判断した情報</a:t>
            </a:r>
          </a:p>
        </p:txBody>
      </p:sp>
      <p:sp>
        <p:nvSpPr>
          <p:cNvPr id="4" name="曲折矢印 3"/>
          <p:cNvSpPr/>
          <p:nvPr/>
        </p:nvSpPr>
        <p:spPr>
          <a:xfrm rot="16200000">
            <a:off x="784888" y="3415668"/>
            <a:ext cx="1661164" cy="12458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9803" name="Text Box 17"/>
          <p:cNvSpPr txBox="1">
            <a:spLocks noChangeArrowheads="1"/>
          </p:cNvSpPr>
          <p:nvPr/>
        </p:nvSpPr>
        <p:spPr bwMode="auto">
          <a:xfrm>
            <a:off x="-1214" y="3697868"/>
            <a:ext cx="2577950" cy="523220"/>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rgbClr val="000000"/>
                </a:solidFill>
                <a:latin typeface="Times New Roman" panose="02020603050405020304" pitchFamily="18" charset="0"/>
              </a:rPr>
              <a:t>報告、意見具申</a:t>
            </a:r>
          </a:p>
        </p:txBody>
      </p:sp>
      <p:sp>
        <p:nvSpPr>
          <p:cNvPr id="3" name="スライド番号プレースホルダー 2"/>
          <p:cNvSpPr>
            <a:spLocks noGrp="1"/>
          </p:cNvSpPr>
          <p:nvPr>
            <p:ph type="sldNum" sz="quarter" idx="12"/>
          </p:nvPr>
        </p:nvSpPr>
        <p:spPr>
          <a:xfrm>
            <a:off x="7391401" y="6329092"/>
            <a:ext cx="2311400" cy="476250"/>
          </a:xfrm>
        </p:spPr>
        <p:txBody>
          <a:bodyPr/>
          <a:lstStyle/>
          <a:p>
            <a:pPr>
              <a:defRPr/>
            </a:pPr>
            <a:fld id="{D1C1A9A8-735F-4D9B-A0B0-16FCF91E8B4B}" type="slidenum">
              <a:rPr lang="en-US" altLang="ja-JP" sz="1400" b="0" smtClean="0">
                <a:latin typeface="Arial" panose="020B0604020202020204" pitchFamily="34" charset="0"/>
                <a:cs typeface="Arial" panose="020B0604020202020204" pitchFamily="34" charset="0"/>
              </a:rPr>
              <a:pPr>
                <a:defRPr/>
              </a:pPr>
              <a:t>52</a:t>
            </a:fld>
            <a:endParaRPr lang="en-US" altLang="ja-JP"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23569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テキスト ボックス 5"/>
          <p:cNvSpPr txBox="1">
            <a:spLocks noChangeArrowheads="1"/>
          </p:cNvSpPr>
          <p:nvPr/>
        </p:nvSpPr>
        <p:spPr bwMode="auto">
          <a:xfrm>
            <a:off x="196850" y="765175"/>
            <a:ext cx="952341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1800" b="1" u="sng" dirty="0"/>
              <a:t>（５）要員の責任・権限</a:t>
            </a:r>
            <a:endParaRPr lang="ja-JP" altLang="en-US" sz="1800" b="1" dirty="0"/>
          </a:p>
          <a:p>
            <a:pPr eaLnBrk="1" hangingPunct="1">
              <a:lnSpc>
                <a:spcPct val="110000"/>
              </a:lnSpc>
              <a:spcBef>
                <a:spcPct val="0"/>
              </a:spcBef>
              <a:buFontTx/>
              <a:buNone/>
            </a:pPr>
            <a:r>
              <a:rPr lang="ja-JP" altLang="en-US" sz="1800" b="1" dirty="0"/>
              <a:t>　１）事業者は、安全管理体制を適切に構築・改善するために必要な</a:t>
            </a:r>
            <a:r>
              <a:rPr lang="ja-JP" altLang="en-US" sz="1800" b="1" dirty="0">
                <a:solidFill>
                  <a:srgbClr val="0000FF"/>
                </a:solidFill>
              </a:rPr>
              <a:t>要員の責任・権限を定め、</a:t>
            </a:r>
            <a:r>
              <a:rPr lang="ja-JP" altLang="en-US" sz="1800" b="1" u="sng" dirty="0">
                <a:solidFill>
                  <a:srgbClr val="0000FF"/>
                </a:solidFill>
              </a:rPr>
              <a:t>周</a:t>
            </a:r>
            <a:endParaRPr lang="en-US" altLang="ja-JP" sz="1800" b="1" u="sng" dirty="0">
              <a:solidFill>
                <a:srgbClr val="0000FF"/>
              </a:solidFill>
            </a:endParaRPr>
          </a:p>
          <a:p>
            <a:pPr eaLnBrk="1" hangingPunct="1">
              <a:lnSpc>
                <a:spcPct val="110000"/>
              </a:lnSpc>
              <a:spcBef>
                <a:spcPct val="0"/>
              </a:spcBef>
              <a:buFontTx/>
              <a:buNone/>
            </a:pPr>
            <a:r>
              <a:rPr lang="ja-JP" altLang="en-US" sz="1800" b="1" dirty="0">
                <a:solidFill>
                  <a:srgbClr val="0000FF"/>
                </a:solidFill>
              </a:rPr>
              <a:t>　　</a:t>
            </a:r>
            <a:r>
              <a:rPr lang="ja-JP" altLang="en-US" sz="1800" b="1" u="sng" dirty="0">
                <a:solidFill>
                  <a:srgbClr val="0000FF"/>
                </a:solidFill>
              </a:rPr>
              <a:t>知</a:t>
            </a:r>
            <a:r>
              <a:rPr lang="ja-JP" altLang="en-US" sz="1800" b="1" dirty="0"/>
              <a:t>する。</a:t>
            </a:r>
          </a:p>
          <a:p>
            <a:pPr eaLnBrk="1" hangingPunct="1">
              <a:lnSpc>
                <a:spcPct val="110000"/>
              </a:lnSpc>
              <a:spcBef>
                <a:spcPct val="0"/>
              </a:spcBef>
              <a:buFontTx/>
              <a:buNone/>
            </a:pPr>
            <a:r>
              <a:rPr lang="ja-JP" altLang="en-US" sz="1800" b="1" dirty="0"/>
              <a:t>　２）事業者は、「責任・権限」として、安全管理体制の運営上、必要な責任・権限の他、関係法令</a:t>
            </a:r>
            <a:endParaRPr lang="en-US" altLang="ja-JP" sz="1800" b="1" dirty="0"/>
          </a:p>
          <a:p>
            <a:pPr eaLnBrk="1" hangingPunct="1">
              <a:lnSpc>
                <a:spcPct val="110000"/>
              </a:lnSpc>
              <a:spcBef>
                <a:spcPct val="0"/>
              </a:spcBef>
              <a:buFontTx/>
              <a:buNone/>
            </a:pPr>
            <a:r>
              <a:rPr lang="ja-JP" altLang="en-US" sz="1800" b="1" dirty="0"/>
              <a:t>　　等で定められている</a:t>
            </a:r>
            <a:r>
              <a:rPr lang="ja-JP" altLang="en-US" sz="1800" b="1" dirty="0">
                <a:solidFill>
                  <a:srgbClr val="0000FF"/>
                </a:solidFill>
              </a:rPr>
              <a:t>責任・権限を、必要とされる要員に与える</a:t>
            </a:r>
            <a:r>
              <a:rPr lang="ja-JP" altLang="en-US" sz="1800" b="1" dirty="0"/>
              <a:t>。</a:t>
            </a:r>
          </a:p>
        </p:txBody>
      </p:sp>
      <p:graphicFrame>
        <p:nvGraphicFramePr>
          <p:cNvPr id="102448" name="Group 48"/>
          <p:cNvGraphicFramePr>
            <a:graphicFrameLocks noGrp="1"/>
          </p:cNvGraphicFramePr>
          <p:nvPr/>
        </p:nvGraphicFramePr>
        <p:xfrm>
          <a:off x="68263" y="2541588"/>
          <a:ext cx="9742487" cy="3236912"/>
        </p:xfrm>
        <a:graphic>
          <a:graphicData uri="http://schemas.openxmlformats.org/drawingml/2006/table">
            <a:tbl>
              <a:tblPr/>
              <a:tblGrid>
                <a:gridCol w="828675">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7262">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gridCol w="2228850">
                  <a:extLst>
                    <a:ext uri="{9D8B030D-6E8A-4147-A177-3AD203B41FA5}">
                      <a16:colId xmlns:a16="http://schemas.microsoft.com/office/drawing/2014/main" val="20004"/>
                    </a:ext>
                  </a:extLst>
                </a:gridCol>
              </a:tblGrid>
              <a:tr h="639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PDCA</a:t>
                      </a:r>
                      <a:endPar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経営トップ</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安全統括管理者</a:t>
                      </a:r>
                      <a:endParaRPr kumimoji="1" lang="en-US" altLang="ja-JP"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及び安全管理部署</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運行管理者</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ja-JP" altLang="en-US" sz="16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現場担当者</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0000"/>
                  </a:ext>
                </a:extLst>
              </a:tr>
              <a:tr h="8588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P</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080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D</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65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C</a:t>
                      </a: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51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
                          <a:srgbClr val="0033CC"/>
                        </a:buClr>
                        <a:buSzTx/>
                        <a:buFontTx/>
                        <a:buNone/>
                        <a:tabLst/>
                      </a:pPr>
                      <a:r>
                        <a:rPr kumimoji="1" lang="en-US" altLang="ja-JP"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A</a:t>
                      </a: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90000"/>
                        </a:lnSpc>
                        <a:spcBef>
                          <a:spcPct val="0"/>
                        </a:spcBef>
                        <a:spcAft>
                          <a:spcPct val="0"/>
                        </a:spcAft>
                        <a:buClr>
                          <a:srgbClr val="0033CC"/>
                        </a:buClr>
                        <a:buSzTx/>
                        <a:buFontTx/>
                        <a:buNone/>
                        <a:tabLst/>
                      </a:pPr>
                      <a:endPar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txBody>
                  <a:tcPr marL="91442" marR="91442"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40" name="正方形/長方形 39"/>
          <p:cNvSpPr/>
          <p:nvPr/>
        </p:nvSpPr>
        <p:spPr>
          <a:xfrm>
            <a:off x="1033463" y="3355975"/>
            <a:ext cx="4137025" cy="504825"/>
          </a:xfrm>
          <a:prstGeom prst="rect">
            <a:avLst/>
          </a:prstGeom>
        </p:spPr>
        <p:style>
          <a:lnRef idx="2">
            <a:schemeClr val="dk1"/>
          </a:lnRef>
          <a:fillRef idx="1">
            <a:schemeClr val="lt1"/>
          </a:fillRef>
          <a:effectRef idx="0">
            <a:schemeClr val="dk1"/>
          </a:effectRef>
          <a:fontRef idx="minor">
            <a:schemeClr val="dk1"/>
          </a:fontRef>
        </p:style>
        <p:txBody>
          <a:bodyPr/>
          <a:lstStyle/>
          <a:p>
            <a:pPr algn="ctr" eaLnBrk="1" hangingPunct="1">
              <a:defRPr/>
            </a:pPr>
            <a:r>
              <a:rPr lang="ja-JP" altLang="en-US" b="1" dirty="0"/>
              <a:t>必要な要員の責任・権限を定める</a:t>
            </a:r>
          </a:p>
        </p:txBody>
      </p:sp>
      <p:sp>
        <p:nvSpPr>
          <p:cNvPr id="41" name="正方形/長方形 40"/>
          <p:cNvSpPr/>
          <p:nvPr/>
        </p:nvSpPr>
        <p:spPr>
          <a:xfrm>
            <a:off x="1033463" y="4292600"/>
            <a:ext cx="4137025" cy="504825"/>
          </a:xfrm>
          <a:prstGeom prst="rect">
            <a:avLst/>
          </a:prstGeom>
        </p:spPr>
        <p:style>
          <a:lnRef idx="2">
            <a:schemeClr val="dk1"/>
          </a:lnRef>
          <a:fillRef idx="1">
            <a:schemeClr val="lt1"/>
          </a:fillRef>
          <a:effectRef idx="0">
            <a:schemeClr val="dk1"/>
          </a:effectRef>
          <a:fontRef idx="minor">
            <a:schemeClr val="dk1"/>
          </a:fontRef>
        </p:style>
        <p:txBody>
          <a:bodyPr/>
          <a:lstStyle/>
          <a:p>
            <a:pPr algn="ctr" eaLnBrk="1" hangingPunct="1">
              <a:defRPr/>
            </a:pPr>
            <a:r>
              <a:rPr lang="ja-JP" altLang="en-US" b="1" u="sng" dirty="0">
                <a:solidFill>
                  <a:srgbClr val="0000FF"/>
                </a:solidFill>
              </a:rPr>
              <a:t>周知する</a:t>
            </a:r>
          </a:p>
        </p:txBody>
      </p:sp>
      <p:cxnSp>
        <p:nvCxnSpPr>
          <p:cNvPr id="42" name="直線矢印コネクタ 41"/>
          <p:cNvCxnSpPr>
            <a:stCxn id="40" idx="2"/>
            <a:endCxn id="41" idx="0"/>
          </p:cNvCxnSpPr>
          <p:nvPr/>
        </p:nvCxnSpPr>
        <p:spPr>
          <a:xfrm>
            <a:off x="3101975" y="3873500"/>
            <a:ext cx="0" cy="40640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a:xfrm>
            <a:off x="5168900" y="4405313"/>
            <a:ext cx="1008063"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a:xfrm>
            <a:off x="5168900" y="4692650"/>
            <a:ext cx="259238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1886" name="Rectangle 21"/>
          <p:cNvSpPr txBox="1">
            <a:spLocks noChangeArrowheads="1"/>
          </p:cNvSpPr>
          <p:nvPr/>
        </p:nvSpPr>
        <p:spPr bwMode="auto">
          <a:xfrm>
            <a:off x="69850" y="79375"/>
            <a:ext cx="9732963" cy="4699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５．（５）要員の責任・権限　ガイドライン本文と業務フロー（例示）</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53</a:t>
            </a:fld>
            <a:endParaRPr lang="en-US" altLang="ja-JP"/>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1"/>
          <p:cNvSpPr txBox="1">
            <a:spLocks noChangeArrowheads="1"/>
          </p:cNvSpPr>
          <p:nvPr/>
        </p:nvSpPr>
        <p:spPr bwMode="auto">
          <a:xfrm>
            <a:off x="196850" y="4221163"/>
            <a:ext cx="9523413" cy="24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2000" b="1" dirty="0"/>
              <a:t>＜留意点＞</a:t>
            </a:r>
            <a:endParaRPr lang="en-US" altLang="ja-JP" sz="2000" b="1" dirty="0"/>
          </a:p>
          <a:p>
            <a:pPr eaLnBrk="1" hangingPunct="1">
              <a:lnSpc>
                <a:spcPct val="90000"/>
              </a:lnSpc>
              <a:spcBef>
                <a:spcPct val="0"/>
              </a:spcBef>
              <a:buFontTx/>
              <a:buNone/>
            </a:pPr>
            <a:r>
              <a:rPr lang="ja-JP" altLang="en-US" sz="2000" b="1" dirty="0"/>
              <a:t>１．</a:t>
            </a:r>
            <a:r>
              <a:rPr lang="ja-JP" altLang="en-US" sz="2000" b="1" u="sng" dirty="0">
                <a:solidFill>
                  <a:srgbClr val="0000FF"/>
                </a:solidFill>
              </a:rPr>
              <a:t>権限が付与されない状態で責任を負わされても、要員として機能しないため、責任と　　</a:t>
            </a:r>
            <a:endParaRPr lang="en-US" altLang="ja-JP" sz="2000" b="1" u="sng" dirty="0">
              <a:solidFill>
                <a:srgbClr val="0000FF"/>
              </a:solidFill>
            </a:endParaRPr>
          </a:p>
          <a:p>
            <a:pPr eaLnBrk="1" hangingPunct="1">
              <a:lnSpc>
                <a:spcPct val="90000"/>
              </a:lnSpc>
              <a:spcBef>
                <a:spcPct val="0"/>
              </a:spcBef>
              <a:buFontTx/>
              <a:buNone/>
            </a:pPr>
            <a:r>
              <a:rPr lang="ja-JP" altLang="en-US" sz="2000" b="1" dirty="0">
                <a:solidFill>
                  <a:srgbClr val="0000FF"/>
                </a:solidFill>
              </a:rPr>
              <a:t>　</a:t>
            </a:r>
            <a:r>
              <a:rPr lang="ja-JP" altLang="en-US" sz="2000" b="1" u="sng" dirty="0">
                <a:solidFill>
                  <a:srgbClr val="0000FF"/>
                </a:solidFill>
              </a:rPr>
              <a:t>権限は常に一体で考える必要がある。</a:t>
            </a:r>
            <a:r>
              <a:rPr lang="ja-JP" altLang="en-US" sz="2000" b="1" u="sng" dirty="0"/>
              <a:t>また有効に機能させるため、よく周知する</a:t>
            </a:r>
            <a:r>
              <a:rPr lang="ja-JP" altLang="en-US" sz="2000" b="1" dirty="0"/>
              <a:t>。</a:t>
            </a:r>
            <a:br>
              <a:rPr lang="ja-JP" altLang="en-US" sz="2000" b="1" dirty="0"/>
            </a:br>
            <a:endParaRPr lang="ja-JP" altLang="en-US" sz="2000" b="1" dirty="0"/>
          </a:p>
          <a:p>
            <a:pPr marL="177800" indent="-177800" eaLnBrk="1" hangingPunct="1">
              <a:lnSpc>
                <a:spcPct val="90000"/>
              </a:lnSpc>
              <a:defRPr/>
            </a:pPr>
            <a:r>
              <a:rPr lang="ja-JP" altLang="en-US" sz="2000" b="1" dirty="0">
                <a:latin typeface="Arial" charset="0"/>
              </a:rPr>
              <a:t>２．ガイドラインでは過度な文書化は弊害が生じると考えられているため、以下の場合は新たに文書化する必要はない。</a:t>
            </a:r>
            <a:endParaRPr lang="en-US" altLang="ja-JP" sz="2000" b="1" dirty="0">
              <a:latin typeface="Arial" charset="0"/>
            </a:endParaRPr>
          </a:p>
          <a:p>
            <a:pPr eaLnBrk="1" hangingPunct="1">
              <a:lnSpc>
                <a:spcPct val="90000"/>
              </a:lnSpc>
              <a:defRPr/>
            </a:pPr>
            <a:r>
              <a:rPr lang="ja-JP" altLang="en-US" sz="2000" b="1" dirty="0">
                <a:latin typeface="Arial" charset="0"/>
              </a:rPr>
              <a:t>　①</a:t>
            </a:r>
            <a:r>
              <a:rPr lang="ja-JP" altLang="en-US" sz="2000" b="1" u="sng" dirty="0">
                <a:solidFill>
                  <a:srgbClr val="FF0000"/>
                </a:solidFill>
                <a:latin typeface="Arial" charset="0"/>
              </a:rPr>
              <a:t>従来から組織図が作成され、役割・責任・権限が組織内で意識統一されている</a:t>
            </a:r>
            <a:endParaRPr lang="en-US" altLang="ja-JP" sz="2000" b="1" u="sng" dirty="0">
              <a:solidFill>
                <a:srgbClr val="FF0000"/>
              </a:solidFill>
              <a:latin typeface="Arial" charset="0"/>
            </a:endParaRPr>
          </a:p>
          <a:p>
            <a:pPr eaLnBrk="1" hangingPunct="1">
              <a:lnSpc>
                <a:spcPct val="90000"/>
              </a:lnSpc>
              <a:defRPr/>
            </a:pPr>
            <a:r>
              <a:rPr lang="ja-JP" altLang="en-US" sz="2000" b="1" dirty="0">
                <a:latin typeface="Arial" charset="0"/>
              </a:rPr>
              <a:t>　②</a:t>
            </a:r>
            <a:r>
              <a:rPr lang="ja-JP" altLang="en-US" sz="2000" b="1" u="sng" dirty="0">
                <a:solidFill>
                  <a:srgbClr val="0000FF"/>
                </a:solidFill>
                <a:latin typeface="Arial" charset="0"/>
              </a:rPr>
              <a:t>安全管理規程の中で、役職と責任・権限が明記されている</a:t>
            </a:r>
            <a:endParaRPr lang="en-US" altLang="ja-JP" sz="2000" b="1" u="sng" dirty="0">
              <a:solidFill>
                <a:srgbClr val="0000FF"/>
              </a:solidFill>
              <a:latin typeface="Arial" charset="0"/>
            </a:endParaRPr>
          </a:p>
        </p:txBody>
      </p:sp>
      <p:pic>
        <p:nvPicPr>
          <p:cNvPr id="293890" name="Picture 5" descr="C:\Users\user\Desktop\MC90034410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125538"/>
            <a:ext cx="41052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2792413" y="2608263"/>
            <a:ext cx="1439862" cy="749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ja-JP" altLang="en-US" sz="2800" b="1" dirty="0"/>
              <a:t>責任</a:t>
            </a:r>
          </a:p>
        </p:txBody>
      </p:sp>
      <p:sp>
        <p:nvSpPr>
          <p:cNvPr id="7" name="円/楕円 6"/>
          <p:cNvSpPr>
            <a:spLocks noChangeArrowheads="1"/>
          </p:cNvSpPr>
          <p:nvPr/>
        </p:nvSpPr>
        <p:spPr bwMode="auto">
          <a:xfrm>
            <a:off x="5459413" y="2608263"/>
            <a:ext cx="1438275" cy="749300"/>
          </a:xfrm>
          <a:prstGeom prst="ellipse">
            <a:avLst/>
          </a:prstGeom>
          <a:solidFill>
            <a:srgbClr val="3366FF"/>
          </a:solidFill>
          <a:ln w="25400" algn="ctr">
            <a:solidFill>
              <a:srgbClr val="385D8A"/>
            </a:solidFill>
            <a:round/>
            <a:headEnd/>
            <a:tailEnd/>
          </a:ln>
        </p:spPr>
        <p:txBody>
          <a:bodyPr anchor="ctr"/>
          <a:lstStyle/>
          <a:p>
            <a:pPr algn="ctr" eaLnBrk="1" hangingPunct="1">
              <a:defRPr/>
            </a:pPr>
            <a:r>
              <a:rPr lang="ja-JP" altLang="en-US" sz="2800" b="1" dirty="0">
                <a:solidFill>
                  <a:schemeClr val="lt1"/>
                </a:solidFill>
                <a:latin typeface="+mn-lt"/>
                <a:ea typeface="+mn-ea"/>
              </a:rPr>
              <a:t>権限</a:t>
            </a:r>
          </a:p>
        </p:txBody>
      </p:sp>
      <p:sp>
        <p:nvSpPr>
          <p:cNvPr id="293893" name="Rectangle 21"/>
          <p:cNvSpPr txBox="1">
            <a:spLocks noChangeArrowheads="1"/>
          </p:cNvSpPr>
          <p:nvPr/>
        </p:nvSpPr>
        <p:spPr bwMode="auto">
          <a:xfrm>
            <a:off x="93663" y="28575"/>
            <a:ext cx="9626600" cy="54927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５．（５）要員の責任・権限　イメージとポイント</a:t>
            </a:r>
          </a:p>
        </p:txBody>
      </p:sp>
      <p:sp>
        <p:nvSpPr>
          <p:cNvPr id="9" name="四角形吹き出し 8"/>
          <p:cNvSpPr/>
          <p:nvPr/>
        </p:nvSpPr>
        <p:spPr>
          <a:xfrm>
            <a:off x="6537325" y="836613"/>
            <a:ext cx="3095625" cy="984250"/>
          </a:xfrm>
          <a:prstGeom prst="wedgeRectCallout">
            <a:avLst>
              <a:gd name="adj1" fmla="val -58796"/>
              <a:gd name="adj2" fmla="val 128613"/>
            </a:avLst>
          </a:prstGeom>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ja-JP" altLang="en-US" b="1" dirty="0">
                <a:solidFill>
                  <a:schemeClr val="tx1"/>
                </a:solidFill>
              </a:rPr>
              <a:t>権限がないと、責任を達成することができない。</a:t>
            </a:r>
          </a:p>
        </p:txBody>
      </p:sp>
      <p:sp>
        <p:nvSpPr>
          <p:cNvPr id="10" name="四角形吹き出し 9"/>
          <p:cNvSpPr/>
          <p:nvPr/>
        </p:nvSpPr>
        <p:spPr>
          <a:xfrm>
            <a:off x="228600" y="836613"/>
            <a:ext cx="3095625" cy="984250"/>
          </a:xfrm>
          <a:prstGeom prst="wedgeRectCallout">
            <a:avLst>
              <a:gd name="adj1" fmla="val 51609"/>
              <a:gd name="adj2" fmla="val 130907"/>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ja-JP" altLang="en-US" b="1" dirty="0">
                <a:solidFill>
                  <a:schemeClr val="tx1"/>
                </a:solidFill>
              </a:rPr>
              <a:t>責任を設定する場合は見合う権限を考える。</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54</a:t>
            </a:fld>
            <a:endParaRPr lang="en-US" altLang="ja-JP"/>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テキスト ボックス 5"/>
          <p:cNvSpPr txBox="1">
            <a:spLocks noChangeArrowheads="1"/>
          </p:cNvSpPr>
          <p:nvPr/>
        </p:nvSpPr>
        <p:spPr bwMode="auto">
          <a:xfrm>
            <a:off x="93886" y="620688"/>
            <a:ext cx="9718228" cy="530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000" b="1" u="sng" dirty="0">
                <a:solidFill>
                  <a:srgbClr val="000000"/>
                </a:solidFill>
                <a:latin typeface="ＭＳ Ｐゴシック" panose="020B0600070205080204" pitchFamily="50" charset="-128"/>
              </a:rPr>
              <a:t>（６）情報伝達及びコミュニケーションの確保</a:t>
            </a:r>
            <a:endParaRPr lang="en-US" altLang="ja-JP" sz="2000" b="1" u="sng" dirty="0">
              <a:solidFill>
                <a:srgbClr val="000000"/>
              </a:solidFill>
            </a:endParaRPr>
          </a:p>
          <a:p>
            <a:pPr marL="360000" indent="-457200" eaLnBrk="1" hangingPunct="1">
              <a:lnSpc>
                <a:spcPct val="110000"/>
              </a:lnSpc>
              <a:spcBef>
                <a:spcPct val="0"/>
              </a:spcBef>
              <a:buFontTx/>
              <a:buNone/>
            </a:pPr>
            <a:r>
              <a:rPr lang="ja-JP" altLang="en-US" sz="1800" b="1" dirty="0">
                <a:solidFill>
                  <a:srgbClr val="000000"/>
                </a:solidFill>
                <a:latin typeface="+mj-ea"/>
                <a:ea typeface="+mj-ea"/>
              </a:rPr>
              <a:t>１）事業者は、以下のとおり、輸送の安全の確保に係る的確な情報伝達及びコミュニケーションを確保する。</a:t>
            </a:r>
            <a:endParaRPr lang="en-US" altLang="ja-JP" sz="1800" b="1" dirty="0">
              <a:solidFill>
                <a:srgbClr val="000000"/>
              </a:solidFill>
              <a:latin typeface="+mj-ea"/>
              <a:ea typeface="+mj-ea"/>
            </a:endParaRPr>
          </a:p>
          <a:p>
            <a:pPr marL="792000" indent="-342900" eaLnBrk="1" hangingPunct="1">
              <a:lnSpc>
                <a:spcPct val="110000"/>
              </a:lnSpc>
              <a:spcBef>
                <a:spcPct val="0"/>
              </a:spcBef>
              <a:buFont typeface="+mj-ea"/>
              <a:buAutoNum type="circleNumDbPlain"/>
            </a:pPr>
            <a:r>
              <a:rPr lang="ja-JP" altLang="en-US" sz="1800" b="1" u="sng" dirty="0">
                <a:solidFill>
                  <a:srgbClr val="FF0000"/>
                </a:solidFill>
                <a:latin typeface="+mj-ea"/>
                <a:ea typeface="+mj-ea"/>
              </a:rPr>
              <a:t>経営管理部門から現業実施部門</a:t>
            </a:r>
            <a:r>
              <a:rPr lang="ja-JP" altLang="en-US" sz="1800" b="1" dirty="0">
                <a:solidFill>
                  <a:srgbClr val="000000"/>
                </a:solidFill>
                <a:latin typeface="+mj-ea"/>
                <a:ea typeface="+mj-ea"/>
              </a:rPr>
              <a:t>への情報伝達の仕組みを構築し、適切に運用する。</a:t>
            </a: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j-ea"/>
                <a:ea typeface="+mj-ea"/>
              </a:rPr>
              <a:t>現場で明らかとなった課題、潜在している課題等が、</a:t>
            </a:r>
            <a:r>
              <a:rPr lang="ja-JP" altLang="en-US" sz="1800" b="1" u="sng" dirty="0">
                <a:solidFill>
                  <a:srgbClr val="FF0000"/>
                </a:solidFill>
                <a:latin typeface="+mj-ea"/>
                <a:ea typeface="+mj-ea"/>
              </a:rPr>
              <a:t>現業実施部門から経営管理部門</a:t>
            </a:r>
            <a:r>
              <a:rPr lang="ja-JP" altLang="en-US" sz="1800" b="1" dirty="0">
                <a:solidFill>
                  <a:srgbClr val="000000"/>
                </a:solidFill>
                <a:latin typeface="+mj-ea"/>
                <a:ea typeface="+mj-ea"/>
              </a:rPr>
              <a:t>に対して報告・上申される仕組みを構築し、適切に運用する。</a:t>
            </a:r>
          </a:p>
          <a:p>
            <a:pPr marL="792000" indent="-342900" eaLnBrk="1" hangingPunct="1">
              <a:lnSpc>
                <a:spcPct val="110000"/>
              </a:lnSpc>
              <a:spcBef>
                <a:spcPct val="0"/>
              </a:spcBef>
              <a:buFont typeface="+mj-ea"/>
              <a:buAutoNum type="circleNumDbPlain"/>
            </a:pPr>
            <a:r>
              <a:rPr lang="ja-JP" altLang="en-US" sz="1800" b="1" u="sng" dirty="0">
                <a:solidFill>
                  <a:srgbClr val="FF0000"/>
                </a:solidFill>
                <a:latin typeface="+mj-ea"/>
                <a:ea typeface="+mj-ea"/>
              </a:rPr>
              <a:t>関係する部門間</a:t>
            </a:r>
            <a:r>
              <a:rPr lang="ja-JP" altLang="en-US" sz="1800" b="1" dirty="0">
                <a:solidFill>
                  <a:srgbClr val="000000"/>
                </a:solidFill>
                <a:latin typeface="+mj-ea"/>
                <a:ea typeface="+mj-ea"/>
              </a:rPr>
              <a:t>の情報の流れの滞りや共有不足などに起因する輸送の安全の確保に関するトラブル等を防止するため、縦断的、横断的に輸送の安全の確保に必要な情報を共有する。</a:t>
            </a: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j-ea"/>
                <a:ea typeface="+mj-ea"/>
              </a:rPr>
              <a:t>経営管理部門が自ら、又は、</a:t>
            </a:r>
            <a:r>
              <a:rPr lang="ja-JP" altLang="en-US" sz="1800" b="1" dirty="0">
                <a:solidFill>
                  <a:srgbClr val="FF0000"/>
                </a:solidFill>
                <a:latin typeface="+mj-ea"/>
                <a:ea typeface="+mj-ea"/>
              </a:rPr>
              <a:t>現業実施部門の管理者</a:t>
            </a:r>
            <a:r>
              <a:rPr lang="ja-JP" altLang="en-US" sz="1800" b="1" dirty="0">
                <a:solidFill>
                  <a:srgbClr val="0000FF"/>
                </a:solidFill>
                <a:latin typeface="+mj-ea"/>
                <a:ea typeface="+mj-ea"/>
              </a:rPr>
              <a:t>を通じて、経営管理部門の方針、目標、取組計画等の考えを的確に現場に伝えるとともに、現場の課題等を的確に把握</a:t>
            </a:r>
            <a:r>
              <a:rPr lang="ja-JP" altLang="en-US" sz="1800" b="1" dirty="0">
                <a:solidFill>
                  <a:srgbClr val="000000"/>
                </a:solidFill>
                <a:latin typeface="+mj-ea"/>
                <a:ea typeface="+mj-ea"/>
              </a:rPr>
              <a:t>する。</a:t>
            </a: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j-ea"/>
                <a:ea typeface="+mj-ea"/>
              </a:rPr>
              <a:t>情報伝達及びコミュニケーションに関して、明らかになった課題等について、必要な措置を検討・実施し、それらの措置に対する効果の検証、見直しを行う仕組みを構築し、適切に運用する。</a:t>
            </a:r>
            <a:endParaRPr lang="en-US" altLang="ja-JP" sz="1800" b="1" dirty="0">
              <a:solidFill>
                <a:srgbClr val="000000"/>
              </a:solidFill>
              <a:latin typeface="+mj-ea"/>
              <a:ea typeface="+mj-ea"/>
            </a:endParaRPr>
          </a:p>
          <a:p>
            <a:pPr marL="360000" indent="-457200" eaLnBrk="1" hangingPunct="1">
              <a:lnSpc>
                <a:spcPct val="110000"/>
              </a:lnSpc>
              <a:spcBef>
                <a:spcPct val="0"/>
              </a:spcBef>
              <a:buFontTx/>
              <a:buNone/>
            </a:pPr>
            <a:endParaRPr lang="ja-JP" altLang="en-US" sz="1800" b="1" dirty="0">
              <a:solidFill>
                <a:srgbClr val="000000"/>
              </a:solidFill>
              <a:latin typeface="+mj-ea"/>
              <a:ea typeface="+mj-ea"/>
            </a:endParaRPr>
          </a:p>
          <a:p>
            <a:pPr marL="360000" indent="-457200" eaLnBrk="1" hangingPunct="1">
              <a:lnSpc>
                <a:spcPct val="110000"/>
              </a:lnSpc>
              <a:spcBef>
                <a:spcPct val="0"/>
              </a:spcBef>
              <a:buFontTx/>
              <a:buNone/>
            </a:pPr>
            <a:r>
              <a:rPr lang="ja-JP" altLang="en-US" sz="1800" b="1" dirty="0">
                <a:solidFill>
                  <a:srgbClr val="000000"/>
                </a:solidFill>
                <a:latin typeface="+mj-ea"/>
                <a:ea typeface="+mj-ea"/>
              </a:rPr>
              <a:t>２）事業者は、</a:t>
            </a:r>
            <a:r>
              <a:rPr lang="ja-JP" altLang="en-US" sz="1800" b="1" dirty="0">
                <a:solidFill>
                  <a:srgbClr val="0000FF"/>
                </a:solidFill>
                <a:latin typeface="+mj-ea"/>
                <a:ea typeface="+mj-ea"/>
              </a:rPr>
              <a:t>委託先事業者との</a:t>
            </a:r>
            <a:r>
              <a:rPr lang="ja-JP" altLang="en-US" sz="1800" b="1" dirty="0">
                <a:solidFill>
                  <a:srgbClr val="000000"/>
                </a:solidFill>
                <a:latin typeface="+mj-ea"/>
                <a:ea typeface="+mj-ea"/>
              </a:rPr>
              <a:t>間においても輸送の安全の確保に係る的確な</a:t>
            </a:r>
            <a:r>
              <a:rPr lang="ja-JP" altLang="en-US" sz="1800" b="1" dirty="0">
                <a:solidFill>
                  <a:srgbClr val="0000FF"/>
                </a:solidFill>
                <a:latin typeface="+mj-ea"/>
                <a:ea typeface="+mj-ea"/>
              </a:rPr>
              <a:t>情報伝達及びコミュニケーションを実現</a:t>
            </a:r>
            <a:r>
              <a:rPr lang="ja-JP" altLang="en-US" sz="1800" b="1" dirty="0">
                <a:solidFill>
                  <a:srgbClr val="000000"/>
                </a:solidFill>
                <a:latin typeface="+mj-ea"/>
                <a:ea typeface="+mj-ea"/>
              </a:rPr>
              <a:t>する。</a:t>
            </a:r>
            <a:endParaRPr lang="en-US" altLang="ja-JP" sz="1800" b="1" dirty="0">
              <a:solidFill>
                <a:srgbClr val="000000"/>
              </a:solidFill>
              <a:latin typeface="+mj-ea"/>
              <a:ea typeface="+mj-ea"/>
            </a:endParaRPr>
          </a:p>
        </p:txBody>
      </p:sp>
      <p:sp>
        <p:nvSpPr>
          <p:cNvPr id="295939" name="Rectangle 21"/>
          <p:cNvSpPr txBox="1">
            <a:spLocks noChangeArrowheads="1"/>
          </p:cNvSpPr>
          <p:nvPr/>
        </p:nvSpPr>
        <p:spPr bwMode="auto">
          <a:xfrm>
            <a:off x="128588" y="74613"/>
            <a:ext cx="9720262" cy="46672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５．（６）情報伝達及びコミュニケーションの確保　ガイドライン本文（</a:t>
            </a:r>
            <a:r>
              <a:rPr lang="en-US" altLang="ja-JP" sz="2400" b="1" dirty="0">
                <a:solidFill>
                  <a:srgbClr val="000000"/>
                </a:solidFill>
                <a:latin typeface="+mj-lt"/>
              </a:rPr>
              <a:t>1/2</a:t>
            </a:r>
            <a:r>
              <a:rPr lang="ja-JP" altLang="en-US" sz="2400" b="1" dirty="0">
                <a:solidFill>
                  <a:srgbClr val="000000"/>
                </a:solidFill>
                <a:latin typeface="ＭＳ Ｐゴシック" panose="020B0600070205080204" pitchFamily="50" charset="-128"/>
              </a:rPr>
              <a:t>）　</a:t>
            </a:r>
          </a:p>
        </p:txBody>
      </p:sp>
      <p:pic>
        <p:nvPicPr>
          <p:cNvPr id="2959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55</a:t>
            </a:fld>
            <a:endParaRPr lang="en-US" altLang="ja-JP"/>
          </a:p>
        </p:txBody>
      </p:sp>
    </p:spTree>
    <p:extLst>
      <p:ext uri="{BB962C8B-B14F-4D97-AF65-F5344CB8AC3E}">
        <p14:creationId xmlns:p14="http://schemas.microsoft.com/office/powerpoint/2010/main" val="32667676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テキスト ボックス 5"/>
          <p:cNvSpPr txBox="1">
            <a:spLocks noChangeArrowheads="1"/>
          </p:cNvSpPr>
          <p:nvPr/>
        </p:nvSpPr>
        <p:spPr bwMode="auto">
          <a:xfrm>
            <a:off x="93886" y="638393"/>
            <a:ext cx="9718228" cy="582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4000" indent="-457200" algn="just" eaLnBrk="1" hangingPunct="1">
              <a:lnSpc>
                <a:spcPct val="110000"/>
              </a:lnSpc>
              <a:spcBef>
                <a:spcPct val="0"/>
              </a:spcBef>
              <a:buNone/>
            </a:pPr>
            <a:r>
              <a:rPr lang="ja-JP" altLang="en-US" sz="1800" b="1" dirty="0">
                <a:solidFill>
                  <a:srgbClr val="000000"/>
                </a:solidFill>
                <a:latin typeface="+mn-ea"/>
                <a:ea typeface="+mn-ea"/>
              </a:rPr>
              <a:t>３）事業者は、関係法令等に従い、事業者において輸送の安全を確保するために講じた措置、講じようとする措置等の輸送の安全にかかわる情報を外部に対して公表する。</a:t>
            </a:r>
          </a:p>
          <a:p>
            <a:pPr marL="324000" indent="-457200" algn="just" eaLnBrk="1" hangingPunct="1">
              <a:lnSpc>
                <a:spcPct val="110000"/>
              </a:lnSpc>
              <a:spcBef>
                <a:spcPct val="0"/>
              </a:spcBef>
              <a:buNone/>
            </a:pPr>
            <a:endParaRPr lang="en-US" altLang="ja-JP" sz="1800" b="1" dirty="0">
              <a:solidFill>
                <a:srgbClr val="000000"/>
              </a:solidFill>
              <a:latin typeface="+mn-ea"/>
              <a:ea typeface="+mn-ea"/>
            </a:endParaRPr>
          </a:p>
          <a:p>
            <a:pPr marL="324000" indent="-457200" algn="just" eaLnBrk="1" hangingPunct="1">
              <a:lnSpc>
                <a:spcPct val="110000"/>
              </a:lnSpc>
              <a:spcBef>
                <a:spcPct val="0"/>
              </a:spcBef>
              <a:buFontTx/>
              <a:buNone/>
            </a:pPr>
            <a:r>
              <a:rPr lang="ja-JP" altLang="en-US" sz="1800" b="1" dirty="0">
                <a:solidFill>
                  <a:srgbClr val="000000"/>
                </a:solidFill>
                <a:latin typeface="+mn-ea"/>
                <a:ea typeface="+mn-ea"/>
              </a:rPr>
              <a:t>４）事業者は、必要に応じて、</a:t>
            </a:r>
            <a:r>
              <a:rPr lang="ja-JP" altLang="en-US" sz="1800" b="1" u="sng" dirty="0">
                <a:solidFill>
                  <a:srgbClr val="0000FF"/>
                </a:solidFill>
                <a:latin typeface="+mn-ea"/>
                <a:ea typeface="+mn-ea"/>
              </a:rPr>
              <a:t>旅客、荷主等に対して、旅客、荷主等の行動が輸送の安全の確保に影響を与えるおそれがあることを伝えるなどの安全啓発活動を適時、適切に行う</a:t>
            </a:r>
            <a:r>
              <a:rPr lang="ja-JP" altLang="en-US" sz="1800" b="1" dirty="0">
                <a:solidFill>
                  <a:srgbClr val="000000"/>
                </a:solidFill>
                <a:latin typeface="+mn-ea"/>
                <a:ea typeface="+mn-ea"/>
              </a:rPr>
              <a:t>とともに、旅客、荷主等からの意見・要望を収集し、事故の未然防止に活用する。</a:t>
            </a:r>
          </a:p>
          <a:p>
            <a:pPr marL="324000" indent="-457200" algn="just" eaLnBrk="1" hangingPunct="1">
              <a:lnSpc>
                <a:spcPct val="110000"/>
              </a:lnSpc>
              <a:spcBef>
                <a:spcPct val="0"/>
              </a:spcBef>
              <a:buFontTx/>
              <a:buNone/>
            </a:pPr>
            <a:endParaRPr lang="en-US" altLang="ja-JP" sz="1800" b="1" dirty="0">
              <a:solidFill>
                <a:srgbClr val="000000"/>
              </a:solidFill>
              <a:latin typeface="+mn-ea"/>
              <a:ea typeface="+mn-ea"/>
            </a:endParaRPr>
          </a:p>
          <a:p>
            <a:pPr marL="396000" indent="-457200" algn="just" eaLnBrk="1" hangingPunct="1">
              <a:lnSpc>
                <a:spcPct val="110000"/>
              </a:lnSpc>
              <a:spcBef>
                <a:spcPct val="0"/>
              </a:spcBef>
              <a:buFontTx/>
              <a:buNone/>
            </a:pPr>
            <a:r>
              <a:rPr lang="ja-JP" altLang="en-US" sz="1800" b="1" dirty="0">
                <a:solidFill>
                  <a:srgbClr val="0000FF"/>
                </a:solidFill>
                <a:latin typeface="+mn-ea"/>
                <a:ea typeface="+mn-ea"/>
              </a:rPr>
              <a:t>★５）事業者は、自然災害、テロ、感染症等の発生により輸送の安全を確保できない恐れがあると予測される場合には、旅客等に対して、輸送の中止・再開、代替輸送等に関する最新情報の提供を図る。また、荷主等に対しては、輸送の中止・再開、ルートの変更等に関する協議等を行うことに努める。★</a:t>
            </a:r>
          </a:p>
          <a:p>
            <a:pPr marL="396000" indent="-457200" algn="just" eaLnBrk="1" hangingPunct="1">
              <a:lnSpc>
                <a:spcPct val="110000"/>
              </a:lnSpc>
              <a:spcBef>
                <a:spcPct val="0"/>
              </a:spcBef>
              <a:buFontTx/>
              <a:buNone/>
            </a:pPr>
            <a:endParaRPr lang="ja-JP" altLang="en-US" sz="1800" b="1" dirty="0">
              <a:solidFill>
                <a:srgbClr val="000000"/>
              </a:solidFill>
              <a:latin typeface="+mn-ea"/>
              <a:ea typeface="+mn-ea"/>
            </a:endParaRPr>
          </a:p>
          <a:p>
            <a:pPr marL="396000" indent="-457200" algn="just" eaLnBrk="1" hangingPunct="1">
              <a:lnSpc>
                <a:spcPct val="110000"/>
              </a:lnSpc>
              <a:spcBef>
                <a:spcPct val="0"/>
              </a:spcBef>
              <a:buFontTx/>
              <a:buNone/>
            </a:pPr>
            <a:r>
              <a:rPr lang="ja-JP" altLang="en-US" sz="1800" b="1" dirty="0">
                <a:solidFill>
                  <a:srgbClr val="000000"/>
                </a:solidFill>
                <a:latin typeface="+mn-ea"/>
                <a:ea typeface="+mn-ea"/>
              </a:rPr>
              <a:t>６）事業者は、自社の安全管理実態等を踏まえ、必要に応じて、次に掲げるような措置を講じる。</a:t>
            </a:r>
            <a:endParaRPr lang="en-US" altLang="ja-JP" sz="1800" b="1" dirty="0">
              <a:solidFill>
                <a:srgbClr val="000000"/>
              </a:solidFill>
              <a:latin typeface="+mn-ea"/>
              <a:ea typeface="+mn-ea"/>
            </a:endParaRPr>
          </a:p>
          <a:p>
            <a:pPr marL="792000" indent="-342900" eaLnBrk="1" hangingPunct="1">
              <a:lnSpc>
                <a:spcPct val="110000"/>
              </a:lnSpc>
              <a:spcBef>
                <a:spcPct val="0"/>
              </a:spcBef>
              <a:buFont typeface="+mj-ea"/>
              <a:buAutoNum type="circleNumDbPlain"/>
            </a:pPr>
            <a:r>
              <a:rPr lang="ja-JP" altLang="en-US" sz="1800" b="1" dirty="0">
                <a:solidFill>
                  <a:srgbClr val="000000"/>
                </a:solidFill>
                <a:latin typeface="+mn-ea"/>
                <a:ea typeface="+mn-ea"/>
              </a:rPr>
              <a:t>輸送の安全の確保に関する情報のデータベース化とそれに対する容易なアクセス手段の確保</a:t>
            </a:r>
          </a:p>
          <a:p>
            <a:pPr marL="228600">
              <a:lnSpc>
                <a:spcPct val="110000"/>
              </a:lnSpc>
              <a:spcAft>
                <a:spcPts val="0"/>
              </a:spcAft>
              <a:buNone/>
            </a:pPr>
            <a:r>
              <a:rPr lang="ja-JP" altLang="ja-JP" sz="1800" b="1" kern="100" dirty="0">
                <a:solidFill>
                  <a:srgbClr val="000000"/>
                </a:solidFill>
                <a:latin typeface="Century" panose="02040604050505020304" pitchFamily="18" charset="0"/>
              </a:rPr>
              <a:t>★②　１）②に基づき構築したものとは別に、</a:t>
            </a:r>
            <a:r>
              <a:rPr lang="ja-JP" altLang="ja-JP" sz="1800" b="1" u="sng" kern="100" dirty="0">
                <a:solidFill>
                  <a:srgbClr val="FF0000"/>
                </a:solidFill>
                <a:latin typeface="Century" panose="02040604050505020304" pitchFamily="18" charset="0"/>
              </a:rPr>
              <a:t>社員・職員等から経営トップ等へ情報を伝達するため</a:t>
            </a:r>
            <a:endParaRPr lang="en-US" altLang="ja-JP" sz="1800" b="1" u="sng" kern="100" dirty="0">
              <a:solidFill>
                <a:srgbClr val="FF0000"/>
              </a:solidFill>
              <a:latin typeface="Century" panose="02040604050505020304" pitchFamily="18" charset="0"/>
            </a:endParaRPr>
          </a:p>
          <a:p>
            <a:pPr marL="228600">
              <a:lnSpc>
                <a:spcPct val="110000"/>
              </a:lnSpc>
              <a:spcAft>
                <a:spcPts val="0"/>
              </a:spcAft>
              <a:buNone/>
            </a:pPr>
            <a:r>
              <a:rPr lang="ja-JP" altLang="en-US" sz="1800" b="1" kern="100" dirty="0">
                <a:solidFill>
                  <a:srgbClr val="000000"/>
                </a:solidFill>
                <a:latin typeface="Century" panose="02040604050505020304" pitchFamily="18" charset="0"/>
              </a:rPr>
              <a:t>　　　　</a:t>
            </a:r>
            <a:r>
              <a:rPr lang="ja-JP" altLang="ja-JP" sz="1800" b="1" kern="100" dirty="0">
                <a:solidFill>
                  <a:srgbClr val="000000"/>
                </a:solidFill>
                <a:latin typeface="Century" panose="02040604050505020304" pitchFamily="18" charset="0"/>
              </a:rPr>
              <a:t>、情報</a:t>
            </a:r>
            <a:r>
              <a:rPr lang="ja-JP" altLang="en-US" sz="1800" b="1" kern="100" dirty="0">
                <a:solidFill>
                  <a:srgbClr val="000000"/>
                </a:solidFill>
                <a:latin typeface="Century" panose="02040604050505020304" pitchFamily="18" charset="0"/>
              </a:rPr>
              <a:t>通信</a:t>
            </a:r>
            <a:r>
              <a:rPr lang="ja-JP" altLang="ja-JP" sz="1800" b="1" kern="100" dirty="0">
                <a:solidFill>
                  <a:srgbClr val="000000"/>
                </a:solidFill>
                <a:latin typeface="Century" panose="02040604050505020304" pitchFamily="18" charset="0"/>
              </a:rPr>
              <a:t>技術等（例：電子メール、</a:t>
            </a:r>
            <a:r>
              <a:rPr lang="en-US" altLang="ja-JP" sz="1800" b="1" kern="100" dirty="0">
                <a:solidFill>
                  <a:srgbClr val="000000"/>
                </a:solidFill>
                <a:latin typeface="ＭＳ Ｐゴシック" panose="020B0600070205080204" pitchFamily="50" charset="-128"/>
                <a:ea typeface="ＭＳ 明朝" panose="02020609040205080304" pitchFamily="17" charset="-128"/>
              </a:rPr>
              <a:t>SNS</a:t>
            </a:r>
            <a:r>
              <a:rPr lang="ja-JP" altLang="ja-JP" sz="1800" b="1" kern="100" dirty="0">
                <a:solidFill>
                  <a:srgbClr val="000000"/>
                </a:solidFill>
                <a:latin typeface="Century" panose="02040604050505020304" pitchFamily="18" charset="0"/>
              </a:rPr>
              <a:t>）を活用した仕組みの構築★</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684000" indent="-457200" eaLnBrk="1" hangingPunct="1">
              <a:lnSpc>
                <a:spcPct val="110000"/>
              </a:lnSpc>
              <a:spcBef>
                <a:spcPct val="0"/>
              </a:spcBef>
              <a:buNone/>
            </a:pPr>
            <a:endParaRPr lang="ja-JP" altLang="en-US" sz="1800" b="1" dirty="0">
              <a:solidFill>
                <a:srgbClr val="000000"/>
              </a:solidFill>
              <a:latin typeface="+mn-ea"/>
              <a:ea typeface="+mn-ea"/>
            </a:endParaRPr>
          </a:p>
        </p:txBody>
      </p:sp>
      <p:sp>
        <p:nvSpPr>
          <p:cNvPr id="295939" name="Rectangle 21"/>
          <p:cNvSpPr txBox="1">
            <a:spLocks noChangeArrowheads="1"/>
          </p:cNvSpPr>
          <p:nvPr/>
        </p:nvSpPr>
        <p:spPr bwMode="auto">
          <a:xfrm>
            <a:off x="128588" y="74613"/>
            <a:ext cx="9720262" cy="46672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solidFill>
                  <a:srgbClr val="000000"/>
                </a:solidFill>
                <a:latin typeface="ＭＳ Ｐゴシック" panose="020B0600070205080204" pitchFamily="50" charset="-128"/>
              </a:rPr>
              <a:t>５．（６）情報伝達及びコミュニケーションの確保　ガイドライン本文（</a:t>
            </a:r>
            <a:r>
              <a:rPr lang="en-US" altLang="ja-JP" sz="2400" b="1" dirty="0">
                <a:solidFill>
                  <a:srgbClr val="000000"/>
                </a:solidFill>
                <a:latin typeface="+mj-lt"/>
              </a:rPr>
              <a:t>2/2</a:t>
            </a:r>
            <a:r>
              <a:rPr lang="ja-JP" altLang="en-US" sz="2400" b="1" dirty="0">
                <a:solidFill>
                  <a:srgbClr val="000000"/>
                </a:solidFill>
                <a:latin typeface="ＭＳ Ｐゴシック" panose="020B0600070205080204" pitchFamily="50" charset="-128"/>
              </a:rPr>
              <a:t>）　</a:t>
            </a:r>
          </a:p>
        </p:txBody>
      </p:sp>
      <p:pic>
        <p:nvPicPr>
          <p:cNvPr id="2959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56</a:t>
            </a:fld>
            <a:endParaRPr lang="en-US" altLang="ja-JP"/>
          </a:p>
        </p:txBody>
      </p:sp>
    </p:spTree>
    <p:extLst>
      <p:ext uri="{BB962C8B-B14F-4D97-AF65-F5344CB8AC3E}">
        <p14:creationId xmlns:p14="http://schemas.microsoft.com/office/powerpoint/2010/main" val="221616632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図表 3"/>
          <p:cNvGraphicFramePr/>
          <p:nvPr/>
        </p:nvGraphicFramePr>
        <p:xfrm>
          <a:off x="2592609" y="1141413"/>
          <a:ext cx="4512469" cy="513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グループ化 12"/>
          <p:cNvGrpSpPr>
            <a:grpSpLocks/>
          </p:cNvGrpSpPr>
          <p:nvPr/>
        </p:nvGrpSpPr>
        <p:grpSpPr bwMode="auto">
          <a:xfrm>
            <a:off x="273050" y="1125538"/>
            <a:ext cx="4864100" cy="3894137"/>
            <a:chOff x="273050" y="1125538"/>
            <a:chExt cx="4864100" cy="3894137"/>
          </a:xfrm>
        </p:grpSpPr>
        <p:sp>
          <p:nvSpPr>
            <p:cNvPr id="5" name="上下矢印 4"/>
            <p:cNvSpPr/>
            <p:nvPr/>
          </p:nvSpPr>
          <p:spPr>
            <a:xfrm>
              <a:off x="4632325" y="2551113"/>
              <a:ext cx="504825" cy="792162"/>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ja-JP" altLang="en-US">
                <a:solidFill>
                  <a:prstClr val="black"/>
                </a:solidFill>
              </a:endParaRPr>
            </a:p>
          </p:txBody>
        </p:sp>
        <p:sp>
          <p:nvSpPr>
            <p:cNvPr id="6" name="上下矢印 5"/>
            <p:cNvSpPr/>
            <p:nvPr/>
          </p:nvSpPr>
          <p:spPr>
            <a:xfrm>
              <a:off x="4632325" y="4227513"/>
              <a:ext cx="504825" cy="792162"/>
            </a:xfrm>
            <a:prstGeom prst="up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ja-JP" altLang="en-US">
                <a:solidFill>
                  <a:prstClr val="black"/>
                </a:solidFill>
              </a:endParaRPr>
            </a:p>
          </p:txBody>
        </p:sp>
        <p:grpSp>
          <p:nvGrpSpPr>
            <p:cNvPr id="298006" name="グループ化 11"/>
            <p:cNvGrpSpPr>
              <a:grpSpLocks/>
            </p:cNvGrpSpPr>
            <p:nvPr/>
          </p:nvGrpSpPr>
          <p:grpSpPr bwMode="auto">
            <a:xfrm>
              <a:off x="273050" y="1125538"/>
              <a:ext cx="4359275" cy="3354387"/>
              <a:chOff x="273050" y="1125538"/>
              <a:chExt cx="4359275" cy="3354388"/>
            </a:xfrm>
          </p:grpSpPr>
          <p:sp>
            <p:nvSpPr>
              <p:cNvPr id="7" name="線吹き出し 2 (枠付き) 6"/>
              <p:cNvSpPr/>
              <p:nvPr/>
            </p:nvSpPr>
            <p:spPr>
              <a:xfrm flipH="1">
                <a:off x="273050" y="1125538"/>
                <a:ext cx="3167063" cy="1150937"/>
              </a:xfrm>
              <a:prstGeom prst="borderCallout2">
                <a:avLst>
                  <a:gd name="adj1" fmla="val 30366"/>
                  <a:gd name="adj2" fmla="val -7018"/>
                  <a:gd name="adj3" fmla="val 30329"/>
                  <a:gd name="adj4" fmla="val -18332"/>
                  <a:gd name="adj5" fmla="val 136642"/>
                  <a:gd name="adj6" fmla="val -39171"/>
                </a:avLst>
              </a:prstGeom>
              <a:ln w="38100">
                <a:solidFill>
                  <a:schemeClr val="accent1"/>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anchor="ctr"/>
              <a:lstStyle/>
              <a:p>
                <a:pPr eaLnBrk="1" hangingPunct="1">
                  <a:defRPr/>
                </a:pPr>
                <a:r>
                  <a:rPr lang="ja-JP" altLang="en-US" sz="1600" b="1" dirty="0">
                    <a:solidFill>
                      <a:prstClr val="black"/>
                    </a:solidFill>
                  </a:rPr>
                  <a:t>縦のコミュニケーションライン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　・職制を通じた指示、報告、上申</a:t>
                </a:r>
                <a:endParaRPr lang="en-US" altLang="ja-JP" sz="1600" b="1" dirty="0">
                  <a:solidFill>
                    <a:prstClr val="black"/>
                  </a:solidFill>
                </a:endParaRPr>
              </a:p>
              <a:p>
                <a:pPr eaLnBrk="1" hangingPunct="1">
                  <a:defRPr/>
                </a:pPr>
                <a:r>
                  <a:rPr lang="ja-JP" altLang="en-US" sz="1600" b="1" dirty="0">
                    <a:solidFill>
                      <a:prstClr val="black"/>
                    </a:solidFill>
                  </a:rPr>
                  <a:t>　・安全報告</a:t>
                </a:r>
              </a:p>
            </p:txBody>
          </p:sp>
          <p:cxnSp>
            <p:nvCxnSpPr>
              <p:cNvPr id="11" name="直線矢印コネクタ 10"/>
              <p:cNvCxnSpPr>
                <a:endCxn id="6" idx="1"/>
              </p:cNvCxnSpPr>
              <p:nvPr/>
            </p:nvCxnSpPr>
            <p:spPr>
              <a:xfrm>
                <a:off x="4016375" y="1484313"/>
                <a:ext cx="615950" cy="2995613"/>
              </a:xfrm>
              <a:prstGeom prst="straightConnector1">
                <a:avLst/>
              </a:prstGeom>
              <a:ln w="381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グループ化 13"/>
          <p:cNvGrpSpPr>
            <a:grpSpLocks/>
          </p:cNvGrpSpPr>
          <p:nvPr/>
        </p:nvGrpSpPr>
        <p:grpSpPr bwMode="auto">
          <a:xfrm>
            <a:off x="3249613" y="720725"/>
            <a:ext cx="6527800" cy="5283200"/>
            <a:chOff x="3249613" y="720725"/>
            <a:chExt cx="6527800" cy="5283200"/>
          </a:xfrm>
        </p:grpSpPr>
        <p:sp>
          <p:nvSpPr>
            <p:cNvPr id="8" name="上下矢印 7"/>
            <p:cNvSpPr/>
            <p:nvPr/>
          </p:nvSpPr>
          <p:spPr>
            <a:xfrm rot="5400000">
              <a:off x="4722019" y="3118644"/>
              <a:ext cx="341313" cy="1876425"/>
            </a:xfrm>
            <a:prstGeom prst="upDown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ja-JP" altLang="en-US">
                <a:solidFill>
                  <a:prstClr val="black"/>
                </a:solidFill>
              </a:endParaRPr>
            </a:p>
          </p:txBody>
        </p:sp>
        <p:sp>
          <p:nvSpPr>
            <p:cNvPr id="9" name="上下矢印 8"/>
            <p:cNvSpPr/>
            <p:nvPr/>
          </p:nvSpPr>
          <p:spPr>
            <a:xfrm rot="5400000">
              <a:off x="4722019" y="4188619"/>
              <a:ext cx="342900" cy="3287712"/>
            </a:xfrm>
            <a:prstGeom prst="upDown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ja-JP" altLang="en-US">
                <a:solidFill>
                  <a:prstClr val="black"/>
                </a:solidFill>
              </a:endParaRPr>
            </a:p>
          </p:txBody>
        </p:sp>
        <p:grpSp>
          <p:nvGrpSpPr>
            <p:cNvPr id="298001" name="グループ化 11"/>
            <p:cNvGrpSpPr>
              <a:grpSpLocks/>
            </p:cNvGrpSpPr>
            <p:nvPr/>
          </p:nvGrpSpPr>
          <p:grpSpPr bwMode="auto">
            <a:xfrm>
              <a:off x="5856288" y="720725"/>
              <a:ext cx="3921125" cy="4940300"/>
              <a:chOff x="5856288" y="720725"/>
              <a:chExt cx="3921125" cy="4940300"/>
            </a:xfrm>
          </p:grpSpPr>
          <p:sp>
            <p:nvSpPr>
              <p:cNvPr id="20" name="線吹き出し 2 (枠付き) 19"/>
              <p:cNvSpPr/>
              <p:nvPr/>
            </p:nvSpPr>
            <p:spPr>
              <a:xfrm>
                <a:off x="6223000" y="720725"/>
                <a:ext cx="3554413" cy="1779588"/>
              </a:xfrm>
              <a:prstGeom prst="borderCallout2">
                <a:avLst>
                  <a:gd name="adj1" fmla="val 18750"/>
                  <a:gd name="adj2" fmla="val -4410"/>
                  <a:gd name="adj3" fmla="val 19596"/>
                  <a:gd name="adj4" fmla="val -9972"/>
                  <a:gd name="adj5" fmla="val 183140"/>
                  <a:gd name="adj6" fmla="val -19463"/>
                </a:avLst>
              </a:prstGeom>
              <a:gradFill>
                <a:gsLst>
                  <a:gs pos="0">
                    <a:schemeClr val="accent3">
                      <a:tint val="50000"/>
                      <a:satMod val="300000"/>
                      <a:alpha val="50000"/>
                    </a:schemeClr>
                  </a:gs>
                  <a:gs pos="35000">
                    <a:schemeClr val="accent3">
                      <a:tint val="37000"/>
                      <a:satMod val="300000"/>
                    </a:schemeClr>
                  </a:gs>
                  <a:gs pos="100000">
                    <a:schemeClr val="accent3">
                      <a:tint val="15000"/>
                      <a:satMod val="350000"/>
                    </a:schemeClr>
                  </a:gs>
                </a:gsLst>
              </a:gradFill>
              <a:ln w="38100">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ja-JP" altLang="en-US" sz="1600" b="1" dirty="0">
                    <a:solidFill>
                      <a:prstClr val="black"/>
                    </a:solidFill>
                  </a:rPr>
                  <a:t>情報共有を中心とした横のコミュニケーションライン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　・経営会議、安全推進委員会</a:t>
                </a:r>
                <a:endParaRPr lang="en-US" altLang="ja-JP" sz="1600" b="1" dirty="0">
                  <a:solidFill>
                    <a:prstClr val="black"/>
                  </a:solidFill>
                </a:endParaRPr>
              </a:p>
              <a:p>
                <a:pPr eaLnBrk="1" hangingPunct="1">
                  <a:defRPr/>
                </a:pPr>
                <a:r>
                  <a:rPr lang="ja-JP" altLang="en-US" sz="1600" b="1" dirty="0">
                    <a:solidFill>
                      <a:prstClr val="black"/>
                    </a:solidFill>
                  </a:rPr>
                  <a:t>　・部門会議　</a:t>
                </a:r>
                <a:endParaRPr lang="en-US" altLang="ja-JP" sz="1600" b="1" dirty="0">
                  <a:solidFill>
                    <a:prstClr val="black"/>
                  </a:solidFill>
                </a:endParaRPr>
              </a:p>
              <a:p>
                <a:pPr eaLnBrk="1" hangingPunct="1">
                  <a:defRPr/>
                </a:pPr>
                <a:r>
                  <a:rPr lang="ja-JP" altLang="en-US" sz="1600" b="1" dirty="0">
                    <a:solidFill>
                      <a:prstClr val="black"/>
                    </a:solidFill>
                  </a:rPr>
                  <a:t>　・小集団活動</a:t>
                </a:r>
                <a:endParaRPr lang="en-US" altLang="ja-JP" sz="1600" b="1" dirty="0">
                  <a:solidFill>
                    <a:prstClr val="black"/>
                  </a:solidFill>
                </a:endParaRPr>
              </a:p>
              <a:p>
                <a:pPr eaLnBrk="1" hangingPunct="1">
                  <a:defRPr/>
                </a:pPr>
                <a:r>
                  <a:rPr lang="ja-JP" altLang="en-US" sz="1600" b="1" dirty="0">
                    <a:solidFill>
                      <a:prstClr val="black"/>
                    </a:solidFill>
                  </a:rPr>
                  <a:t>　・経験共有の場（</a:t>
                </a:r>
                <a:r>
                  <a:rPr lang="en-US" altLang="ja-JP" sz="1600" b="1" dirty="0">
                    <a:solidFill>
                      <a:prstClr val="black"/>
                    </a:solidFill>
                  </a:rPr>
                  <a:t>OJT</a:t>
                </a:r>
                <a:r>
                  <a:rPr lang="ja-JP" altLang="en-US" sz="1600" b="1" dirty="0">
                    <a:solidFill>
                      <a:prstClr val="black"/>
                    </a:solidFill>
                  </a:rPr>
                  <a:t>）</a:t>
                </a:r>
                <a:endParaRPr lang="en-US" altLang="ja-JP" sz="1600" b="1" dirty="0">
                  <a:solidFill>
                    <a:prstClr val="black"/>
                  </a:solidFill>
                </a:endParaRPr>
              </a:p>
              <a:p>
                <a:pPr eaLnBrk="1" hangingPunct="1">
                  <a:defRPr/>
                </a:pPr>
                <a:r>
                  <a:rPr lang="ja-JP" altLang="en-US" sz="1600" b="1" dirty="0">
                    <a:solidFill>
                      <a:prstClr val="black"/>
                    </a:solidFill>
                  </a:rPr>
                  <a:t>　・技術の継承（</a:t>
                </a:r>
                <a:r>
                  <a:rPr lang="en-US" altLang="ja-JP" sz="1600" b="1" dirty="0">
                    <a:solidFill>
                      <a:prstClr val="black"/>
                    </a:solidFill>
                  </a:rPr>
                  <a:t>TBM</a:t>
                </a:r>
                <a:r>
                  <a:rPr lang="ja-JP" altLang="en-US" sz="1600" b="1" dirty="0">
                    <a:solidFill>
                      <a:prstClr val="black"/>
                    </a:solidFill>
                  </a:rPr>
                  <a:t>）</a:t>
                </a:r>
                <a:endParaRPr lang="en-US" altLang="ja-JP" sz="1600" b="1" dirty="0">
                  <a:solidFill>
                    <a:prstClr val="black"/>
                  </a:solidFill>
                </a:endParaRPr>
              </a:p>
            </p:txBody>
          </p:sp>
          <p:cxnSp>
            <p:nvCxnSpPr>
              <p:cNvPr id="22" name="直線矢印コネクタ 21"/>
              <p:cNvCxnSpPr/>
              <p:nvPr/>
            </p:nvCxnSpPr>
            <p:spPr>
              <a:xfrm>
                <a:off x="5856288" y="1125538"/>
                <a:ext cx="534987" cy="4535487"/>
              </a:xfrm>
              <a:prstGeom prst="straightConnector1">
                <a:avLst/>
              </a:prstGeom>
              <a:ln w="38100">
                <a:headEnd type="none" w="med" len="med"/>
                <a:tailEnd type="triangle"/>
              </a:ln>
            </p:spPr>
            <p:style>
              <a:lnRef idx="2">
                <a:schemeClr val="accent3"/>
              </a:lnRef>
              <a:fillRef idx="0">
                <a:schemeClr val="accent3"/>
              </a:fillRef>
              <a:effectRef idx="1">
                <a:schemeClr val="accent3"/>
              </a:effectRef>
              <a:fontRef idx="minor">
                <a:schemeClr val="tx1"/>
              </a:fontRef>
            </p:style>
          </p:cxnSp>
        </p:grpSp>
      </p:grpSp>
      <p:grpSp>
        <p:nvGrpSpPr>
          <p:cNvPr id="13" name="グループ化 15"/>
          <p:cNvGrpSpPr>
            <a:grpSpLocks/>
          </p:cNvGrpSpPr>
          <p:nvPr/>
        </p:nvGrpSpPr>
        <p:grpSpPr bwMode="auto">
          <a:xfrm>
            <a:off x="128588" y="2117725"/>
            <a:ext cx="4152900" cy="4048125"/>
            <a:chOff x="128588" y="2117725"/>
            <a:chExt cx="4152900" cy="4048125"/>
          </a:xfrm>
        </p:grpSpPr>
        <p:sp>
          <p:nvSpPr>
            <p:cNvPr id="21" name="線吹き出し 2 (枠付き) 20"/>
            <p:cNvSpPr/>
            <p:nvPr/>
          </p:nvSpPr>
          <p:spPr>
            <a:xfrm flipH="1">
              <a:off x="128588" y="3343275"/>
              <a:ext cx="2447925" cy="2822575"/>
            </a:xfrm>
            <a:prstGeom prst="borderCallout2">
              <a:avLst>
                <a:gd name="adj1" fmla="val 18287"/>
                <a:gd name="adj2" fmla="val -2571"/>
                <a:gd name="adj3" fmla="val 18204"/>
                <a:gd name="adj4" fmla="val -9610"/>
                <a:gd name="adj5" fmla="val -704"/>
                <a:gd name="adj6" fmla="val -19772"/>
              </a:avLst>
            </a:prstGeom>
            <a:ln w="38100">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anchor="ctr"/>
            <a:lstStyle/>
            <a:p>
              <a:pPr eaLnBrk="1" hangingPunct="1">
                <a:defRPr/>
              </a:pPr>
              <a:r>
                <a:rPr lang="ja-JP" altLang="en-US" sz="1600" b="1" dirty="0">
                  <a:solidFill>
                    <a:srgbClr val="000000"/>
                  </a:solidFill>
                </a:rPr>
                <a:t>職制を通じたライン以外に経営トップと現場担当の直接コミュニケーションライン</a:t>
              </a:r>
              <a:endParaRPr lang="en-US" altLang="ja-JP" sz="1600" b="1" dirty="0">
                <a:solidFill>
                  <a:srgbClr val="000000"/>
                </a:solidFill>
              </a:endParaRPr>
            </a:p>
            <a:p>
              <a:pPr marL="285750" indent="-285750" algn="just" eaLnBrk="1" hangingPunct="1">
                <a:buFont typeface="Arial" panose="020B0604020202020204" pitchFamily="34" charset="0"/>
                <a:buChar char="•"/>
                <a:defRPr/>
              </a:pPr>
              <a:r>
                <a:rPr lang="ja-JP" altLang="en-US" sz="1600" b="1" dirty="0">
                  <a:solidFill>
                    <a:srgbClr val="000000"/>
                  </a:solidFill>
                </a:rPr>
                <a:t>経営トップ、安全統括管理者による現場巡回</a:t>
              </a:r>
            </a:p>
            <a:p>
              <a:pPr marL="285750" indent="-285750" algn="just" eaLnBrk="1" hangingPunct="1">
                <a:buFont typeface="Arial" panose="020B0604020202020204" pitchFamily="34" charset="0"/>
                <a:buChar char="•"/>
                <a:defRPr/>
              </a:pPr>
              <a:r>
                <a:rPr lang="ja-JP" altLang="en-US" sz="1600" b="1" dirty="0">
                  <a:solidFill>
                    <a:srgbClr val="000000"/>
                  </a:solidFill>
                </a:rPr>
                <a:t>表彰</a:t>
              </a:r>
            </a:p>
            <a:p>
              <a:pPr marL="285750" indent="-285750" algn="just" eaLnBrk="1" hangingPunct="1">
                <a:buFont typeface="Arial" panose="020B0604020202020204" pitchFamily="34" charset="0"/>
                <a:buChar char="•"/>
                <a:defRPr/>
              </a:pPr>
              <a:r>
                <a:rPr lang="ja-JP" altLang="en-US" sz="1600" b="1" dirty="0">
                  <a:solidFill>
                    <a:srgbClr val="000000"/>
                  </a:solidFill>
                </a:rPr>
                <a:t>安全運動等の訓示</a:t>
              </a:r>
            </a:p>
            <a:p>
              <a:pPr marL="285750" indent="-285750" algn="just" eaLnBrk="1" hangingPunct="1">
                <a:buFont typeface="Arial" panose="020B0604020202020204" pitchFamily="34" charset="0"/>
                <a:buChar char="•"/>
                <a:defRPr/>
              </a:pPr>
              <a:r>
                <a:rPr lang="ja-JP" altLang="en-US" sz="1600" b="1" dirty="0">
                  <a:solidFill>
                    <a:srgbClr val="000000"/>
                  </a:solidFill>
                </a:rPr>
                <a:t>安全大会、ビデオメッセージ</a:t>
              </a:r>
            </a:p>
            <a:p>
              <a:pPr marL="285750" indent="-285750" algn="just" eaLnBrk="1" hangingPunct="1">
                <a:buFont typeface="Arial" panose="020B0604020202020204" pitchFamily="34" charset="0"/>
                <a:buChar char="•"/>
                <a:defRPr/>
              </a:pPr>
              <a:r>
                <a:rPr lang="ja-JP" altLang="en-US" sz="1600" b="1" dirty="0">
                  <a:solidFill>
                    <a:srgbClr val="000000"/>
                  </a:solidFill>
                </a:rPr>
                <a:t>メール、</a:t>
              </a:r>
              <a:r>
                <a:rPr lang="en-US" altLang="ja-JP" sz="1600" b="1" dirty="0">
                  <a:solidFill>
                    <a:srgbClr val="000000"/>
                  </a:solidFill>
                </a:rPr>
                <a:t>SNS</a:t>
              </a:r>
              <a:endParaRPr lang="ja-JP" altLang="en-US" sz="1600" b="1" dirty="0">
                <a:solidFill>
                  <a:srgbClr val="000000"/>
                </a:solidFill>
              </a:endParaRPr>
            </a:p>
          </p:txBody>
        </p:sp>
        <p:sp>
          <p:nvSpPr>
            <p:cNvPr id="30" name="左カーブ矢印 29"/>
            <p:cNvSpPr/>
            <p:nvPr/>
          </p:nvSpPr>
          <p:spPr>
            <a:xfrm rot="10800000">
              <a:off x="3440113" y="2117725"/>
              <a:ext cx="841375" cy="3727450"/>
            </a:xfrm>
            <a:prstGeom prst="curvedLef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a:solidFill>
                  <a:prstClr val="black"/>
                </a:solidFill>
              </a:endParaRPr>
            </a:p>
          </p:txBody>
        </p:sp>
        <p:sp>
          <p:nvSpPr>
            <p:cNvPr id="35" name="左カーブ矢印 34"/>
            <p:cNvSpPr/>
            <p:nvPr/>
          </p:nvSpPr>
          <p:spPr>
            <a:xfrm rot="10800000" flipV="1">
              <a:off x="3008313" y="2222500"/>
              <a:ext cx="841375" cy="3781425"/>
            </a:xfrm>
            <a:prstGeom prst="curvedLeftArrow">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ja-JP" altLang="en-US">
                <a:solidFill>
                  <a:prstClr val="black"/>
                </a:solidFill>
              </a:endParaRPr>
            </a:p>
          </p:txBody>
        </p:sp>
      </p:grpSp>
      <p:sp>
        <p:nvSpPr>
          <p:cNvPr id="297991" name="Rectangle 21"/>
          <p:cNvSpPr txBox="1">
            <a:spLocks noChangeArrowheads="1"/>
          </p:cNvSpPr>
          <p:nvPr/>
        </p:nvSpPr>
        <p:spPr bwMode="auto">
          <a:xfrm>
            <a:off x="128588" y="44450"/>
            <a:ext cx="9720262" cy="468313"/>
          </a:xfrm>
          <a:prstGeom prst="rect">
            <a:avLst/>
          </a:prstGeom>
          <a:solidFill>
            <a:srgbClr val="00B0F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a:solidFill>
                  <a:srgbClr val="000000"/>
                </a:solidFill>
                <a:latin typeface="ＭＳ Ｐゴシック" panose="020B0600070205080204" pitchFamily="50" charset="-128"/>
              </a:rPr>
              <a:t>５．（６）情報伝達及びコミュニケーションの確保　イメージ</a:t>
            </a:r>
          </a:p>
        </p:txBody>
      </p:sp>
      <p:grpSp>
        <p:nvGrpSpPr>
          <p:cNvPr id="12" name="グループ化 11"/>
          <p:cNvGrpSpPr/>
          <p:nvPr/>
        </p:nvGrpSpPr>
        <p:grpSpPr>
          <a:xfrm>
            <a:off x="6356506" y="3025488"/>
            <a:ext cx="3492344" cy="3221038"/>
            <a:chOff x="6356506" y="3025488"/>
            <a:chExt cx="3492344" cy="3221038"/>
          </a:xfrm>
        </p:grpSpPr>
        <p:sp>
          <p:nvSpPr>
            <p:cNvPr id="41" name="線吹き出し 2 (枠付き) 40"/>
            <p:cNvSpPr/>
            <p:nvPr/>
          </p:nvSpPr>
          <p:spPr bwMode="auto">
            <a:xfrm>
              <a:off x="6696075" y="4590763"/>
              <a:ext cx="3152775" cy="1655763"/>
            </a:xfrm>
            <a:prstGeom prst="borderCallout2">
              <a:avLst>
                <a:gd name="adj1" fmla="val -7579"/>
                <a:gd name="adj2" fmla="val 27995"/>
                <a:gd name="adj3" fmla="val -22719"/>
                <a:gd name="adj4" fmla="val 17489"/>
                <a:gd name="adj5" fmla="val -46055"/>
                <a:gd name="adj6" fmla="val 17665"/>
              </a:avLst>
            </a:prstGeom>
            <a:ln w="38100">
              <a:headEnd type="none" w="med" len="med"/>
              <a:tailEnd type="triangle" w="med" len="med"/>
            </a:ln>
          </p:spPr>
          <p:style>
            <a:lnRef idx="1">
              <a:schemeClr val="accent4"/>
            </a:lnRef>
            <a:fillRef idx="2">
              <a:schemeClr val="accent4"/>
            </a:fillRef>
            <a:effectRef idx="1">
              <a:schemeClr val="accent4"/>
            </a:effectRef>
            <a:fontRef idx="minor">
              <a:schemeClr val="dk1"/>
            </a:fontRef>
          </p:style>
          <p:txBody>
            <a:bodyPr anchor="ctr"/>
            <a:lstStyle/>
            <a:p>
              <a:pPr eaLnBrk="1" hangingPunct="1">
                <a:defRPr/>
              </a:pPr>
              <a:r>
                <a:rPr lang="ja-JP" altLang="en-US" sz="1600" b="1" dirty="0">
                  <a:solidFill>
                    <a:prstClr val="black"/>
                  </a:solidFill>
                </a:rPr>
                <a:t>外部とのコミュニケーションライン</a:t>
              </a:r>
              <a:endParaRPr lang="en-US" altLang="ja-JP" sz="1600" b="1" dirty="0">
                <a:solidFill>
                  <a:prstClr val="black"/>
                </a:solidFill>
              </a:endParaRPr>
            </a:p>
            <a:p>
              <a:pPr eaLnBrk="1" hangingPunct="1">
                <a:defRPr/>
              </a:pPr>
              <a:r>
                <a:rPr lang="ja-JP" altLang="en-US" sz="1600" b="1" dirty="0">
                  <a:solidFill>
                    <a:prstClr val="black"/>
                  </a:solidFill>
                </a:rPr>
                <a:t>・乗客への車内掲示、アナウンス</a:t>
              </a:r>
              <a:endParaRPr lang="en-US" altLang="ja-JP" sz="1600" b="1" dirty="0">
                <a:solidFill>
                  <a:prstClr val="black"/>
                </a:solidFill>
              </a:endParaRPr>
            </a:p>
            <a:p>
              <a:pPr eaLnBrk="1" hangingPunct="1">
                <a:defRPr/>
              </a:pPr>
              <a:r>
                <a:rPr lang="ja-JP" altLang="en-US" sz="1600" b="1" dirty="0">
                  <a:solidFill>
                    <a:prstClr val="black"/>
                  </a:solidFill>
                </a:rPr>
                <a:t>・高齢パス配布時のビラ</a:t>
              </a:r>
              <a:endParaRPr lang="en-US" altLang="ja-JP" sz="1600" b="1" dirty="0">
                <a:solidFill>
                  <a:prstClr val="black"/>
                </a:solidFill>
              </a:endParaRPr>
            </a:p>
            <a:p>
              <a:pPr eaLnBrk="1" hangingPunct="1">
                <a:defRPr/>
              </a:pPr>
              <a:r>
                <a:rPr lang="ja-JP" altLang="en-US" sz="1600" b="1" dirty="0">
                  <a:solidFill>
                    <a:prstClr val="black"/>
                  </a:solidFill>
                </a:rPr>
                <a:t>・小学校への道路安全教育</a:t>
              </a:r>
              <a:endParaRPr lang="en-US" altLang="ja-JP" sz="1600" b="1" dirty="0">
                <a:solidFill>
                  <a:prstClr val="black"/>
                </a:solidFill>
              </a:endParaRPr>
            </a:p>
            <a:p>
              <a:pPr eaLnBrk="1" hangingPunct="1">
                <a:defRPr/>
              </a:pPr>
              <a:r>
                <a:rPr lang="ja-JP" altLang="en-US" sz="1600" b="1" dirty="0">
                  <a:solidFill>
                    <a:prstClr val="black"/>
                  </a:solidFill>
                </a:rPr>
                <a:t>・荷主との会議体設置</a:t>
              </a:r>
              <a:endParaRPr lang="en-US" altLang="ja-JP" sz="1600" b="1" dirty="0">
                <a:solidFill>
                  <a:prstClr val="black"/>
                </a:solidFill>
              </a:endParaRPr>
            </a:p>
            <a:p>
              <a:pPr eaLnBrk="1" hangingPunct="1">
                <a:defRPr/>
              </a:pPr>
              <a:r>
                <a:rPr lang="ja-JP" altLang="en-US" sz="1600" b="1" dirty="0">
                  <a:solidFill>
                    <a:prstClr val="black"/>
                  </a:solidFill>
                </a:rPr>
                <a:t>・自然災害対応の事前協議</a:t>
              </a:r>
            </a:p>
          </p:txBody>
        </p:sp>
        <p:sp>
          <p:nvSpPr>
            <p:cNvPr id="24" name="上下矢印 23"/>
            <p:cNvSpPr/>
            <p:nvPr/>
          </p:nvSpPr>
          <p:spPr bwMode="auto">
            <a:xfrm rot="5400000">
              <a:off x="6824025" y="2557969"/>
              <a:ext cx="936625" cy="1871663"/>
            </a:xfrm>
            <a:prstGeom prst="upDownArrow">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ja-JP" altLang="en-US">
                <a:solidFill>
                  <a:prstClr val="black"/>
                </a:solidFill>
              </a:endParaRPr>
            </a:p>
          </p:txBody>
        </p:sp>
      </p:grpSp>
      <p:sp>
        <p:nvSpPr>
          <p:cNvPr id="297986" name="円/楕円 14"/>
          <p:cNvSpPr>
            <a:spLocks noChangeArrowheads="1"/>
          </p:cNvSpPr>
          <p:nvPr/>
        </p:nvSpPr>
        <p:spPr bwMode="auto">
          <a:xfrm>
            <a:off x="8333626" y="2612848"/>
            <a:ext cx="1159452" cy="1933929"/>
          </a:xfrm>
          <a:prstGeom prst="ellipse">
            <a:avLst/>
          </a:prstGeom>
          <a:solidFill>
            <a:schemeClr val="accent1"/>
          </a:solidFill>
          <a:ln w="38100" algn="ctr">
            <a:solidFill>
              <a:schemeClr val="bg1"/>
            </a:solidFill>
            <a:round/>
            <a:headEnd/>
            <a:tailEnd/>
          </a:ln>
          <a:effectLst>
            <a:outerShdw dist="20000" dir="5400000" rotWithShape="0">
              <a:srgbClr val="000000">
                <a:alpha val="37999"/>
              </a:srgbClr>
            </a:outerShdw>
          </a:effectLst>
        </p:spPr>
        <p:txBody>
          <a:bodyPr vert="eaVert"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FFFFFF"/>
                </a:solidFill>
                <a:latin typeface="ＭＳ Ｐゴシック" panose="020B0600070205080204" pitchFamily="50" charset="-128"/>
              </a:rPr>
              <a:t>社外（（旅客</a:t>
            </a:r>
          </a:p>
          <a:p>
            <a:pPr algn="r" eaLnBrk="1" hangingPunct="1"/>
            <a:r>
              <a:rPr lang="ja-JP" altLang="en-US" b="1" dirty="0">
                <a:solidFill>
                  <a:srgbClr val="FFFFFF"/>
                </a:solidFill>
                <a:latin typeface="ＭＳ Ｐゴシック" panose="020B0600070205080204" pitchFamily="50" charset="-128"/>
              </a:rPr>
              <a:t>・荷主等）</a:t>
            </a:r>
          </a:p>
        </p:txBody>
      </p:sp>
      <p:sp>
        <p:nvSpPr>
          <p:cNvPr id="3" name="スライド番号プレースホルダー 2"/>
          <p:cNvSpPr>
            <a:spLocks noGrp="1"/>
          </p:cNvSpPr>
          <p:nvPr>
            <p:ph type="sldNum" sz="quarter" idx="10"/>
          </p:nvPr>
        </p:nvSpPr>
        <p:spPr>
          <a:xfrm>
            <a:off x="8913352" y="6316551"/>
            <a:ext cx="946150" cy="334963"/>
          </a:xfrm>
        </p:spPr>
        <p:txBody>
          <a:bodyPr/>
          <a:lstStyle/>
          <a:p>
            <a:pPr>
              <a:defRPr/>
            </a:pPr>
            <a:fld id="{87CEE304-011E-4306-991F-D5867EB4D8DA}" type="slidenum">
              <a:rPr lang="en-US" altLang="ja-JP" sz="1400" smtClean="0"/>
              <a:pPr>
                <a:defRPr/>
              </a:pPr>
              <a:t>57</a:t>
            </a:fld>
            <a:endParaRPr lang="en-US" altLang="ja-JP"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コンテンツ プレースホルダ 2"/>
          <p:cNvSpPr txBox="1">
            <a:spLocks/>
          </p:cNvSpPr>
          <p:nvPr/>
        </p:nvSpPr>
        <p:spPr bwMode="auto">
          <a:xfrm>
            <a:off x="85070" y="703064"/>
            <a:ext cx="976536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spcBef>
                <a:spcPct val="0"/>
              </a:spcBef>
              <a:buFontTx/>
              <a:buNone/>
            </a:pPr>
            <a:r>
              <a:rPr lang="ja-JP" altLang="en-US" sz="2200" b="1" u="sng" dirty="0">
                <a:solidFill>
                  <a:srgbClr val="FF0000"/>
                </a:solidFill>
              </a:rPr>
              <a:t>１．現場の管理者層の取組み度合いがポイント</a:t>
            </a:r>
            <a:endParaRPr lang="en-US" altLang="ja-JP" sz="1000" b="1" dirty="0"/>
          </a:p>
          <a:p>
            <a:pPr algn="just">
              <a:spcBef>
                <a:spcPct val="0"/>
              </a:spcBef>
              <a:buFontTx/>
              <a:buNone/>
            </a:pPr>
            <a:r>
              <a:rPr lang="ja-JP" altLang="en-US" sz="2000" b="1" dirty="0"/>
              <a:t>　・　経営管理部門の考えを現場に伝えるのは、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a:t>→　</a:t>
            </a:r>
            <a:r>
              <a:rPr lang="ja-JP" altLang="en-US" sz="2000" b="1" dirty="0">
                <a:solidFill>
                  <a:srgbClr val="0000FF"/>
                </a:solidFill>
              </a:rPr>
              <a:t>説明する力</a:t>
            </a:r>
            <a:r>
              <a:rPr lang="ja-JP" altLang="en-US" sz="2000" b="1" dirty="0"/>
              <a:t>が求められる。</a:t>
            </a:r>
            <a:endParaRPr lang="en-US" altLang="ja-JP" sz="1000" b="1" dirty="0"/>
          </a:p>
          <a:p>
            <a:pPr algn="just">
              <a:spcBef>
                <a:spcPct val="0"/>
              </a:spcBef>
              <a:buFontTx/>
              <a:buNone/>
            </a:pPr>
            <a:r>
              <a:rPr lang="ja-JP" altLang="en-US" sz="2000" b="1" dirty="0"/>
              <a:t>　・　現場での発生課題、発生する可能性ある課題に気づくべきは、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a:t>→　</a:t>
            </a:r>
            <a:r>
              <a:rPr lang="ja-JP" altLang="en-US" sz="2000" b="1" dirty="0">
                <a:solidFill>
                  <a:srgbClr val="0000FF"/>
                </a:solidFill>
              </a:rPr>
              <a:t>気づく力</a:t>
            </a:r>
            <a:r>
              <a:rPr lang="ja-JP" altLang="en-US" sz="2000" b="1" dirty="0"/>
              <a:t>が求められる。</a:t>
            </a:r>
            <a:endParaRPr lang="en-US" altLang="ja-JP" sz="1000" b="1" dirty="0"/>
          </a:p>
          <a:p>
            <a:pPr algn="just">
              <a:spcBef>
                <a:spcPct val="0"/>
              </a:spcBef>
              <a:buFontTx/>
              <a:buNone/>
            </a:pPr>
            <a:r>
              <a:rPr lang="ja-JP" altLang="en-US" sz="2000" b="1" dirty="0"/>
              <a:t>　・　経営管理部門に現場の状況を伝えるのは、</a:t>
            </a:r>
            <a:r>
              <a:rPr lang="ja-JP" altLang="en-US" sz="2000" b="1" dirty="0">
                <a:solidFill>
                  <a:srgbClr val="FF0000"/>
                </a:solidFill>
              </a:rPr>
              <a:t>現場の管理者層</a:t>
            </a:r>
            <a:endParaRPr lang="en-US" altLang="ja-JP" sz="2000" b="1" dirty="0">
              <a:solidFill>
                <a:srgbClr val="FF0000"/>
              </a:solidFill>
            </a:endParaRPr>
          </a:p>
          <a:p>
            <a:pPr marL="720000" algn="just">
              <a:spcBef>
                <a:spcPct val="0"/>
              </a:spcBef>
              <a:buFontTx/>
              <a:buNone/>
            </a:pPr>
            <a:r>
              <a:rPr lang="ja-JP" altLang="en-US" sz="2000" b="1" dirty="0"/>
              <a:t>→　</a:t>
            </a:r>
            <a:r>
              <a:rPr lang="ja-JP" altLang="en-US" sz="2000" b="1" dirty="0">
                <a:solidFill>
                  <a:srgbClr val="0000FF"/>
                </a:solidFill>
              </a:rPr>
              <a:t>報告する力</a:t>
            </a:r>
            <a:r>
              <a:rPr lang="ja-JP" altLang="en-US" sz="2000" b="1" dirty="0"/>
              <a:t>が求められる。</a:t>
            </a:r>
            <a:endParaRPr lang="en-US" altLang="ja-JP" sz="1000" b="1" dirty="0"/>
          </a:p>
          <a:p>
            <a:pPr marL="396000" indent="-457200" algn="just">
              <a:spcBef>
                <a:spcPct val="0"/>
              </a:spcBef>
              <a:buFontTx/>
              <a:buNone/>
            </a:pPr>
            <a:r>
              <a:rPr lang="ja-JP" altLang="en-US" sz="2200" dirty="0"/>
              <a:t>２．　トップマネジメントが機能し始めたら、管理者層（ミドルマネジメント）の状況把握。課題があるならば力量向上（教育、訓練、研修）に取組む。</a:t>
            </a:r>
            <a:endParaRPr lang="en-US" altLang="ja-JP" sz="2200" dirty="0"/>
          </a:p>
        </p:txBody>
      </p:sp>
      <p:sp>
        <p:nvSpPr>
          <p:cNvPr id="300035" name="Rectangle 21"/>
          <p:cNvSpPr txBox="1">
            <a:spLocks noChangeArrowheads="1"/>
          </p:cNvSpPr>
          <p:nvPr/>
        </p:nvSpPr>
        <p:spPr bwMode="auto">
          <a:xfrm>
            <a:off x="82550" y="123825"/>
            <a:ext cx="9767888" cy="4699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t>５．（６）情報伝達及びコミュニケーションの確保　ポイント</a:t>
            </a:r>
          </a:p>
        </p:txBody>
      </p:sp>
      <p:sp>
        <p:nvSpPr>
          <p:cNvPr id="300036" name="Text Box 9"/>
          <p:cNvSpPr txBox="1">
            <a:spLocks noChangeArrowheads="1"/>
          </p:cNvSpPr>
          <p:nvPr/>
        </p:nvSpPr>
        <p:spPr bwMode="auto">
          <a:xfrm>
            <a:off x="632520" y="3774885"/>
            <a:ext cx="7056784" cy="1323439"/>
          </a:xfrm>
          <a:prstGeom prst="rect">
            <a:avLst/>
          </a:prstGeom>
          <a:solidFill>
            <a:srgbClr val="FFFFCC"/>
          </a:solidFill>
          <a:ln w="12700" algn="ctr">
            <a:solidFill>
              <a:schemeClr val="tx1"/>
            </a:solidFill>
            <a:prstDash val="sysDot"/>
            <a:miter lim="800000"/>
            <a:headEnd/>
            <a:tailEnd/>
          </a:ln>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●一口コメント</a:t>
            </a:r>
            <a:endParaRPr lang="en-US" altLang="ja-JP" sz="1600" b="1" dirty="0">
              <a:latin typeface="ＭＳ Ｐゴシック" panose="020B0600070205080204" pitchFamily="50" charset="-128"/>
            </a:endParaRPr>
          </a:p>
          <a:p>
            <a:pPr eaLnBrk="1" hangingPunct="1">
              <a:spcBef>
                <a:spcPct val="0"/>
              </a:spcBef>
              <a:buFontTx/>
              <a:buAutoNum type="arabicPeriod"/>
            </a:pPr>
            <a:r>
              <a:rPr lang="ja-JP" altLang="en-US" sz="1600" dirty="0">
                <a:latin typeface="ＭＳ Ｐゴシック" panose="020B0600070205080204" pitchFamily="50" charset="-128"/>
              </a:rPr>
              <a:t>コミュニケーションの活性度合いは？</a:t>
            </a:r>
          </a:p>
          <a:p>
            <a:pPr eaLnBrk="1" hangingPunct="1">
              <a:spcBef>
                <a:spcPct val="0"/>
              </a:spcBef>
              <a:buFontTx/>
              <a:buAutoNum type="arabicPeriod"/>
            </a:pPr>
            <a:r>
              <a:rPr lang="ja-JP" altLang="en-US" sz="1600" dirty="0">
                <a:latin typeface="ＭＳ Ｐゴシック" panose="020B0600070205080204" pitchFamily="50" charset="-128"/>
              </a:rPr>
              <a:t>ある経営トップは、「耳を塞ぎたくなるような話」が普通に届くことと回答</a:t>
            </a:r>
          </a:p>
          <a:p>
            <a:pPr eaLnBrk="1" hangingPunct="1">
              <a:spcBef>
                <a:spcPct val="0"/>
              </a:spcBef>
              <a:buFontTx/>
              <a:buAutoNum type="arabicPeriod"/>
            </a:pPr>
            <a:r>
              <a:rPr lang="ja-JP" altLang="en-US" sz="1600" dirty="0">
                <a:latin typeface="ＭＳ Ｐゴシック" panose="020B0600070205080204" pitchFamily="50" charset="-128"/>
              </a:rPr>
              <a:t>また、ある経営トップは「前向きな改善提案」が多く寄せられることと回答</a:t>
            </a:r>
          </a:p>
          <a:p>
            <a:pPr eaLnBrk="1" hangingPunct="1">
              <a:spcBef>
                <a:spcPct val="0"/>
              </a:spcBef>
              <a:buFontTx/>
              <a:buAutoNum type="arabicPeriod"/>
            </a:pPr>
            <a:r>
              <a:rPr lang="ja-JP" altLang="en-US" sz="1600" dirty="0">
                <a:latin typeface="ＭＳ Ｐゴシック" panose="020B0600070205080204" pitchFamily="50" charset="-128"/>
              </a:rPr>
              <a:t>経営管理部門として、活性度合いの目安を持つことがポイント</a:t>
            </a:r>
            <a:endParaRPr lang="ja-JP" altLang="en-US" sz="1400" dirty="0">
              <a:latin typeface="ＭＳ Ｐゴシック" panose="020B0600070205080204" pitchFamily="50" charset="-128"/>
            </a:endParaRPr>
          </a:p>
        </p:txBody>
      </p:sp>
      <p:sp>
        <p:nvSpPr>
          <p:cNvPr id="2" name="テキスト ボックス 1"/>
          <p:cNvSpPr txBox="1"/>
          <p:nvPr/>
        </p:nvSpPr>
        <p:spPr>
          <a:xfrm>
            <a:off x="290034" y="5246524"/>
            <a:ext cx="9560403" cy="881780"/>
          </a:xfrm>
          <a:prstGeom prst="rect">
            <a:avLst/>
          </a:prstGeom>
          <a:noFill/>
        </p:spPr>
        <p:txBody>
          <a:bodyPr wrap="square" rtlCol="0">
            <a:spAutoFit/>
          </a:bodyPr>
          <a:lstStyle/>
          <a:p>
            <a:pPr algn="just">
              <a:lnSpc>
                <a:spcPct val="95000"/>
              </a:lnSpc>
            </a:pPr>
            <a:r>
              <a:rPr lang="ja-JP" altLang="en-US" dirty="0">
                <a:solidFill>
                  <a:srgbClr val="000000"/>
                </a:solidFill>
              </a:rPr>
              <a:t>力量向上に向けた取組事例：</a:t>
            </a:r>
          </a:p>
          <a:p>
            <a:pPr algn="just">
              <a:lnSpc>
                <a:spcPct val="95000"/>
              </a:lnSpc>
            </a:pPr>
            <a:r>
              <a:rPr lang="ja-JP" altLang="en-US" dirty="0">
                <a:solidFill>
                  <a:srgbClr val="000000"/>
                </a:solidFill>
              </a:rPr>
              <a:t>各拠点等の管理者層が安全上の課題等を簡潔にまとめ、経営トップが参加する会議体でプレゼンを実施</a:t>
            </a:r>
            <a:endParaRPr lang="en-US" altLang="ja-JP" sz="1400" dirty="0">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58</a:t>
            </a:fld>
            <a:endParaRPr lang="en-US" altLang="ja-JP"/>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テキスト ボックス 4"/>
          <p:cNvSpPr txBox="1"/>
          <p:nvPr/>
        </p:nvSpPr>
        <p:spPr>
          <a:xfrm>
            <a:off x="112110" y="628961"/>
            <a:ext cx="9521409" cy="1457698"/>
          </a:xfrm>
          <a:prstGeom prst="rect">
            <a:avLst/>
          </a:prstGeom>
          <a:noFill/>
        </p:spPr>
        <p:txBody>
          <a:bodyPr wrap="square" lIns="36000" tIns="36000" rIns="36000" bIns="36000" rtlCol="0">
            <a:spAutoFit/>
          </a:bodyPr>
          <a:lstStyle/>
          <a:p>
            <a:pPr algn="just"/>
            <a:r>
              <a:rPr lang="ja-JP" altLang="en-US" dirty="0">
                <a:latin typeface="+mj-lt"/>
                <a:ea typeface="+mn-ea"/>
              </a:rPr>
              <a:t>　気象予報等からある程度予測可能な台風・大雪等については、国から示された「異常気象時における措置の目安」を基に、</a:t>
            </a:r>
            <a:r>
              <a:rPr lang="ja-JP" altLang="en-US" b="1" u="sng" dirty="0">
                <a:solidFill>
                  <a:srgbClr val="FF0000"/>
                </a:solidFill>
                <a:latin typeface="+mj-lt"/>
                <a:ea typeface="+mn-ea"/>
              </a:rPr>
              <a:t>着荷主・発荷主等と連携</a:t>
            </a:r>
            <a:r>
              <a:rPr lang="ja-JP" altLang="en-US" dirty="0">
                <a:latin typeface="+mj-lt"/>
                <a:ea typeface="+mn-ea"/>
              </a:rPr>
              <a:t>を図りつつ、安全が確保されるまでの間、</a:t>
            </a:r>
            <a:r>
              <a:rPr lang="ja-JP" altLang="en-US" b="1" u="sng" dirty="0">
                <a:solidFill>
                  <a:srgbClr val="FF0000"/>
                </a:solidFill>
                <a:latin typeface="+mj-lt"/>
                <a:ea typeface="+mn-ea"/>
              </a:rPr>
              <a:t>運行を一時中断（計画運休）する等、予め協議・協定締結</a:t>
            </a:r>
            <a:r>
              <a:rPr lang="ja-JP" altLang="en-US" dirty="0">
                <a:latin typeface="+mj-lt"/>
                <a:ea typeface="+mn-ea"/>
              </a:rPr>
              <a:t>を行うことをご検討ください。</a:t>
            </a:r>
            <a:endParaRPr lang="en-US" altLang="ja-JP" dirty="0">
              <a:latin typeface="+mj-lt"/>
              <a:ea typeface="+mn-ea"/>
            </a:endParaRPr>
          </a:p>
          <a:p>
            <a:pPr algn="just"/>
            <a:r>
              <a:rPr lang="ja-JP" altLang="en-US" dirty="0">
                <a:latin typeface="+mj-lt"/>
                <a:ea typeface="+mn-ea"/>
              </a:rPr>
              <a:t>　なお、安全な輸送を行うことができないと判断したにもかかわらず、荷主等に輸送を強要された場合、</a:t>
            </a:r>
            <a:r>
              <a:rPr lang="ja-JP" altLang="en-US" b="1" u="sng" dirty="0">
                <a:solidFill>
                  <a:srgbClr val="0000CC"/>
                </a:solidFill>
                <a:latin typeface="+mj-lt"/>
                <a:ea typeface="+mn-ea"/>
              </a:rPr>
              <a:t>国土交通省にその旨を通報する手段</a:t>
            </a:r>
            <a:r>
              <a:rPr lang="ja-JP" altLang="en-US" dirty="0">
                <a:latin typeface="+mj-lt"/>
                <a:ea typeface="+mn-ea"/>
              </a:rPr>
              <a:t>が設けられています。</a:t>
            </a:r>
            <a:endParaRPr lang="en-US" altLang="ja-JP" dirty="0">
              <a:latin typeface="+mj-lt"/>
              <a:ea typeface="+mn-ea"/>
            </a:endParaRPr>
          </a:p>
        </p:txBody>
      </p:sp>
      <p:pic>
        <p:nvPicPr>
          <p:cNvPr id="1828" name="図 9"/>
          <p:cNvPicPr>
            <a:picLocks noChangeAspect="1"/>
          </p:cNvPicPr>
          <p:nvPr/>
        </p:nvPicPr>
        <p:blipFill>
          <a:blip r:embed="rId3"/>
          <a:stretch>
            <a:fillRect/>
          </a:stretch>
        </p:blipFill>
        <p:spPr>
          <a:xfrm>
            <a:off x="0" y="2132856"/>
            <a:ext cx="5673080" cy="4374869"/>
          </a:xfrm>
          <a:prstGeom prst="rect">
            <a:avLst/>
          </a:prstGeom>
        </p:spPr>
      </p:pic>
      <p:pic>
        <p:nvPicPr>
          <p:cNvPr id="1829" name="図 10"/>
          <p:cNvPicPr>
            <a:picLocks noChangeAspect="1"/>
          </p:cNvPicPr>
          <p:nvPr/>
        </p:nvPicPr>
        <p:blipFill>
          <a:blip r:embed="rId4"/>
          <a:stretch>
            <a:fillRect/>
          </a:stretch>
        </p:blipFill>
        <p:spPr>
          <a:xfrm>
            <a:off x="5673081" y="2366501"/>
            <a:ext cx="4196306" cy="3155568"/>
          </a:xfrm>
          <a:prstGeom prst="rect">
            <a:avLst/>
          </a:prstGeom>
        </p:spPr>
      </p:pic>
      <p:pic>
        <p:nvPicPr>
          <p:cNvPr id="1830" name="図 11"/>
          <p:cNvPicPr>
            <a:picLocks noChangeAspect="1"/>
          </p:cNvPicPr>
          <p:nvPr/>
        </p:nvPicPr>
        <p:blipFill>
          <a:blip r:embed="rId5"/>
          <a:stretch>
            <a:fillRect/>
          </a:stretch>
        </p:blipFill>
        <p:spPr>
          <a:xfrm>
            <a:off x="7329264" y="5860647"/>
            <a:ext cx="720080" cy="720080"/>
          </a:xfrm>
          <a:prstGeom prst="rect">
            <a:avLst/>
          </a:prstGeom>
        </p:spPr>
      </p:pic>
      <p:pic>
        <p:nvPicPr>
          <p:cNvPr id="1831" name="図 13"/>
          <p:cNvPicPr>
            <a:picLocks noChangeAspect="1"/>
          </p:cNvPicPr>
          <p:nvPr/>
        </p:nvPicPr>
        <p:blipFill>
          <a:blip r:embed="rId6"/>
          <a:stretch>
            <a:fillRect/>
          </a:stretch>
        </p:blipFill>
        <p:spPr>
          <a:xfrm>
            <a:off x="5976596" y="5540997"/>
            <a:ext cx="3368893" cy="267188"/>
          </a:xfrm>
          <a:prstGeom prst="rect">
            <a:avLst/>
          </a:prstGeom>
        </p:spPr>
      </p:pic>
      <p:sp>
        <p:nvSpPr>
          <p:cNvPr id="1832" name="テキスト ボックス 14"/>
          <p:cNvSpPr txBox="1"/>
          <p:nvPr/>
        </p:nvSpPr>
        <p:spPr>
          <a:xfrm>
            <a:off x="6646346" y="6550224"/>
            <a:ext cx="2249334" cy="307777"/>
          </a:xfrm>
          <a:prstGeom prst="rect">
            <a:avLst/>
          </a:prstGeom>
          <a:noFill/>
        </p:spPr>
        <p:txBody>
          <a:bodyPr wrap="none" rtlCol="0">
            <a:spAutoFit/>
          </a:bodyPr>
          <a:lstStyle/>
          <a:p>
            <a:r>
              <a:rPr lang="ja-JP" altLang="en-US" sz="1400" dirty="0">
                <a:latin typeface="+mn-ea"/>
                <a:ea typeface="+mn-ea"/>
              </a:rPr>
              <a:t>出典：国土交通省自動車局</a:t>
            </a:r>
          </a:p>
        </p:txBody>
      </p:sp>
      <p:sp>
        <p:nvSpPr>
          <p:cNvPr id="11" name="タイトル 1">
            <a:extLst>
              <a:ext uri="{FF2B5EF4-FFF2-40B4-BE49-F238E27FC236}">
                <a16:creationId xmlns:a16="http://schemas.microsoft.com/office/drawing/2014/main" id="{7CD407E8-66F2-419F-A980-3D03BC35C97F}"/>
              </a:ext>
            </a:extLst>
          </p:cNvPr>
          <p:cNvSpPr txBox="1">
            <a:spLocks/>
          </p:cNvSpPr>
          <p:nvPr/>
        </p:nvSpPr>
        <p:spPr bwMode="auto">
          <a:xfrm>
            <a:off x="89448" y="44624"/>
            <a:ext cx="9742944"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荷主等と連携したトラック事業者の防災について</a:t>
            </a: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59</a:t>
            </a:fld>
            <a:endParaRPr lang="en-US" altLang="ja-JP"/>
          </a:p>
        </p:txBody>
      </p:sp>
    </p:spTree>
    <p:extLst>
      <p:ext uri="{BB962C8B-B14F-4D97-AF65-F5344CB8AC3E}">
        <p14:creationId xmlns:p14="http://schemas.microsoft.com/office/powerpoint/2010/main" val="126980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p:cNvSpPr>
            <a:spLocks noChangeArrowheads="1"/>
          </p:cNvSpPr>
          <p:nvPr/>
        </p:nvSpPr>
        <p:spPr bwMode="auto">
          <a:xfrm>
            <a:off x="3513138" y="620713"/>
            <a:ext cx="3168650" cy="511175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grpSp>
        <p:nvGrpSpPr>
          <p:cNvPr id="224259" name="グループ化 5"/>
          <p:cNvGrpSpPr>
            <a:grpSpLocks/>
          </p:cNvGrpSpPr>
          <p:nvPr/>
        </p:nvGrpSpPr>
        <p:grpSpPr bwMode="auto">
          <a:xfrm>
            <a:off x="6753225" y="547688"/>
            <a:ext cx="3024188" cy="5113337"/>
            <a:chOff x="6753356" y="764580"/>
            <a:chExt cx="3024190" cy="5114486"/>
          </a:xfrm>
        </p:grpSpPr>
        <p:sp>
          <p:nvSpPr>
            <p:cNvPr id="224285" name="Rectangle 4"/>
            <p:cNvSpPr>
              <a:spLocks noChangeArrowheads="1"/>
            </p:cNvSpPr>
            <p:nvPr/>
          </p:nvSpPr>
          <p:spPr bwMode="auto">
            <a:xfrm>
              <a:off x="6753356" y="838544"/>
              <a:ext cx="2895600" cy="5040522"/>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sp>
          <p:nvSpPr>
            <p:cNvPr id="224286" name="Oval 11"/>
            <p:cNvSpPr>
              <a:spLocks noChangeArrowheads="1"/>
            </p:cNvSpPr>
            <p:nvPr/>
          </p:nvSpPr>
          <p:spPr bwMode="auto">
            <a:xfrm>
              <a:off x="8337550" y="764580"/>
              <a:ext cx="1320800" cy="47612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海運</a:t>
              </a:r>
            </a:p>
          </p:txBody>
        </p:sp>
        <p:sp>
          <p:nvSpPr>
            <p:cNvPr id="224287" name="Oval 12"/>
            <p:cNvSpPr>
              <a:spLocks noChangeArrowheads="1"/>
            </p:cNvSpPr>
            <p:nvPr/>
          </p:nvSpPr>
          <p:spPr bwMode="auto">
            <a:xfrm>
              <a:off x="8337550" y="3214287"/>
              <a:ext cx="1296988" cy="47612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航空</a:t>
              </a:r>
            </a:p>
          </p:txBody>
        </p:sp>
        <p:sp>
          <p:nvSpPr>
            <p:cNvPr id="224288" name="Text Box 14"/>
            <p:cNvSpPr txBox="1">
              <a:spLocks noChangeArrowheads="1"/>
            </p:cNvSpPr>
            <p:nvPr/>
          </p:nvSpPr>
          <p:spPr bwMode="auto">
            <a:xfrm>
              <a:off x="6825208" y="836600"/>
              <a:ext cx="1728192" cy="4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平成１７年５月</a:t>
              </a:r>
            </a:p>
          </p:txBody>
        </p:sp>
        <p:sp>
          <p:nvSpPr>
            <p:cNvPr id="224289" name="Text Box 15"/>
            <p:cNvSpPr txBox="1">
              <a:spLocks noChangeArrowheads="1"/>
            </p:cNvSpPr>
            <p:nvPr/>
          </p:nvSpPr>
          <p:spPr bwMode="auto">
            <a:xfrm>
              <a:off x="6825208" y="5546413"/>
              <a:ext cx="269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0000"/>
                </a:spcBef>
                <a:buFontTx/>
                <a:buNone/>
              </a:pPr>
              <a:r>
                <a:rPr lang="ja-JP" altLang="en-US" sz="1400" dirty="0">
                  <a:solidFill>
                    <a:srgbClr val="000000"/>
                  </a:solidFill>
                </a:rPr>
                <a:t>客室乗務員の非常口扉の操作忘れ</a:t>
              </a:r>
            </a:p>
          </p:txBody>
        </p:sp>
        <p:pic>
          <p:nvPicPr>
            <p:cNvPr id="2242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410561"/>
              <a:ext cx="2576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24291" name="Picture 19" descr="客室ドア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3718434"/>
              <a:ext cx="26019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92" name="Text Box 27"/>
            <p:cNvSpPr txBox="1">
              <a:spLocks noChangeArrowheads="1"/>
            </p:cNvSpPr>
            <p:nvPr/>
          </p:nvSpPr>
          <p:spPr bwMode="auto">
            <a:xfrm>
              <a:off x="6914262" y="2782161"/>
              <a:ext cx="2863284" cy="28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フェリー防波堤衝突</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負傷者</a:t>
              </a:r>
              <a:r>
                <a:rPr lang="en-US" altLang="ja-JP" sz="1400" dirty="0">
                  <a:solidFill>
                    <a:srgbClr val="000000"/>
                  </a:solidFill>
                  <a:latin typeface="ＭＳ Ｐゴシック" panose="020B0600070205080204" pitchFamily="50" charset="-128"/>
                </a:rPr>
                <a:t>23</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　</a:t>
              </a:r>
            </a:p>
          </p:txBody>
        </p:sp>
        <p:sp>
          <p:nvSpPr>
            <p:cNvPr id="224293" name="Text Box 32"/>
            <p:cNvSpPr txBox="1">
              <a:spLocks noChangeArrowheads="1"/>
            </p:cNvSpPr>
            <p:nvPr/>
          </p:nvSpPr>
          <p:spPr bwMode="auto">
            <a:xfrm>
              <a:off x="6775603" y="3286308"/>
              <a:ext cx="1633781" cy="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平成１７年３月</a:t>
              </a:r>
              <a:endParaRPr lang="ja-JP" altLang="en-US" sz="1600" dirty="0">
                <a:solidFill>
                  <a:srgbClr val="A50021"/>
                </a:solidFill>
              </a:endParaRPr>
            </a:p>
          </p:txBody>
        </p:sp>
      </p:grpSp>
      <p:sp>
        <p:nvSpPr>
          <p:cNvPr id="224260" name="Rectangle 22"/>
          <p:cNvSpPr>
            <a:spLocks noChangeArrowheads="1"/>
          </p:cNvSpPr>
          <p:nvPr/>
        </p:nvSpPr>
        <p:spPr bwMode="auto">
          <a:xfrm>
            <a:off x="0" y="-17463"/>
            <a:ext cx="9906000" cy="55086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00"/>
                </a:solidFill>
              </a:rPr>
              <a:t>「運輸安全マネジメント制度」導入の起因となる事故・トラブル</a:t>
            </a:r>
          </a:p>
        </p:txBody>
      </p:sp>
      <p:sp>
        <p:nvSpPr>
          <p:cNvPr id="34" name="Rectangle 15"/>
          <p:cNvSpPr>
            <a:spLocks noChangeArrowheads="1"/>
          </p:cNvSpPr>
          <p:nvPr/>
        </p:nvSpPr>
        <p:spPr bwMode="auto">
          <a:xfrm>
            <a:off x="2792413" y="5692775"/>
            <a:ext cx="6840537" cy="40005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0000"/>
                </a:solidFill>
              </a:rPr>
              <a:t>平成</a:t>
            </a:r>
            <a:r>
              <a:rPr lang="en-US" altLang="ja-JP" sz="2000" b="1" dirty="0">
                <a:solidFill>
                  <a:srgbClr val="FF0000"/>
                </a:solidFill>
              </a:rPr>
              <a:t>17</a:t>
            </a:r>
            <a:r>
              <a:rPr lang="ja-JP" altLang="en-US" sz="2000" b="1" dirty="0">
                <a:solidFill>
                  <a:srgbClr val="FF0000"/>
                </a:solidFill>
              </a:rPr>
              <a:t>年　ヒューマンエラーに起因する事故・トラブルが多発</a:t>
            </a:r>
          </a:p>
        </p:txBody>
      </p:sp>
      <p:grpSp>
        <p:nvGrpSpPr>
          <p:cNvPr id="224262" name="グループ化 7"/>
          <p:cNvGrpSpPr>
            <a:grpSpLocks/>
          </p:cNvGrpSpPr>
          <p:nvPr/>
        </p:nvGrpSpPr>
        <p:grpSpPr bwMode="auto">
          <a:xfrm>
            <a:off x="3484563" y="527050"/>
            <a:ext cx="3340100" cy="5078413"/>
            <a:chOff x="3484689" y="825950"/>
            <a:chExt cx="3340522" cy="5078772"/>
          </a:xfrm>
        </p:grpSpPr>
        <p:sp>
          <p:nvSpPr>
            <p:cNvPr id="224277" name="Text Box 13"/>
            <p:cNvSpPr txBox="1">
              <a:spLocks noChangeArrowheads="1"/>
            </p:cNvSpPr>
            <p:nvPr/>
          </p:nvSpPr>
          <p:spPr bwMode="auto">
            <a:xfrm>
              <a:off x="3657600" y="5618510"/>
              <a:ext cx="3141663" cy="2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 typeface="Wingdings" panose="05000000000000000000" pitchFamily="2" charset="2"/>
                <a:buNone/>
              </a:pPr>
              <a:r>
                <a:rPr lang="ja-JP" altLang="en-US" sz="1200" dirty="0">
                  <a:solidFill>
                    <a:srgbClr val="000000"/>
                  </a:solidFill>
                </a:rPr>
                <a:t>　</a:t>
              </a:r>
              <a:r>
                <a:rPr lang="ja-JP" altLang="en-US" sz="1400" dirty="0">
                  <a:solidFill>
                    <a:srgbClr val="000000"/>
                  </a:solidFill>
                  <a:latin typeface="ＭＳ Ｐゴシック" panose="020B0600070205080204" pitchFamily="50" charset="-128"/>
                </a:rPr>
                <a:t>トラック踏切衝突事故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飲酒運転</a:t>
              </a:r>
              <a:r>
                <a:rPr lang="en-US" altLang="ja-JP" sz="1400" dirty="0">
                  <a:solidFill>
                    <a:srgbClr val="000000"/>
                  </a:solidFill>
                  <a:latin typeface="ＭＳ Ｐゴシック" panose="020B0600070205080204" pitchFamily="50" charset="-128"/>
                </a:rPr>
                <a:t>》</a:t>
              </a:r>
              <a:r>
                <a:rPr lang="en-US" altLang="ja-JP" sz="1400" b="1" dirty="0">
                  <a:solidFill>
                    <a:srgbClr val="000000"/>
                  </a:solidFill>
                  <a:latin typeface="ＭＳ Ｐゴシック" panose="020B0600070205080204" pitchFamily="50" charset="-128"/>
                </a:rPr>
                <a:t> </a:t>
              </a:r>
              <a:r>
                <a:rPr lang="ja-JP" altLang="en-US" sz="1400" dirty="0">
                  <a:solidFill>
                    <a:srgbClr val="000000"/>
                  </a:solidFill>
                  <a:latin typeface="ＭＳ Ｐゴシック" panose="020B0600070205080204" pitchFamily="50" charset="-128"/>
                </a:rPr>
                <a:t>　</a:t>
              </a:r>
            </a:p>
          </p:txBody>
        </p:sp>
        <p:sp>
          <p:nvSpPr>
            <p:cNvPr id="224278" name="Text Box 26"/>
            <p:cNvSpPr txBox="1">
              <a:spLocks noChangeArrowheads="1"/>
            </p:cNvSpPr>
            <p:nvPr/>
          </p:nvSpPr>
          <p:spPr bwMode="auto">
            <a:xfrm>
              <a:off x="3584575" y="938560"/>
              <a:ext cx="163378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平成１７年４月</a:t>
              </a:r>
            </a:p>
          </p:txBody>
        </p:sp>
        <p:sp>
          <p:nvSpPr>
            <p:cNvPr id="224279" name="Text Box 28"/>
            <p:cNvSpPr txBox="1">
              <a:spLocks noChangeArrowheads="1"/>
            </p:cNvSpPr>
            <p:nvPr/>
          </p:nvSpPr>
          <p:spPr bwMode="auto">
            <a:xfrm>
              <a:off x="3484689" y="2883247"/>
              <a:ext cx="334052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バス転覆事故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3</a:t>
              </a:r>
              <a:r>
                <a:rPr lang="ja-JP" altLang="en-US" sz="1400" dirty="0">
                  <a:solidFill>
                    <a:srgbClr val="000000"/>
                  </a:solidFill>
                  <a:latin typeface="ＭＳ Ｐゴシック" panose="020B0600070205080204" pitchFamily="50" charset="-128"/>
                </a:rPr>
                <a:t>名、負傷者</a:t>
              </a:r>
              <a:r>
                <a:rPr lang="en-US" altLang="ja-JP" sz="1400" dirty="0">
                  <a:solidFill>
                    <a:srgbClr val="000000"/>
                  </a:solidFill>
                  <a:latin typeface="ＭＳ Ｐゴシック" panose="020B0600070205080204" pitchFamily="50" charset="-128"/>
                </a:rPr>
                <a:t>20</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r>
                <a:rPr lang="ja-JP" altLang="en-US" sz="1200" dirty="0">
                  <a:solidFill>
                    <a:srgbClr val="000000"/>
                  </a:solidFill>
                  <a:latin typeface="ＭＳ Ｐゴシック" panose="020B0600070205080204" pitchFamily="50" charset="-128"/>
                </a:rPr>
                <a:t>　</a:t>
              </a:r>
            </a:p>
          </p:txBody>
        </p:sp>
        <p:sp>
          <p:nvSpPr>
            <p:cNvPr id="224280" name="Oval 10"/>
            <p:cNvSpPr>
              <a:spLocks noChangeArrowheads="1"/>
            </p:cNvSpPr>
            <p:nvPr/>
          </p:nvSpPr>
          <p:spPr bwMode="auto">
            <a:xfrm>
              <a:off x="5240338" y="3295749"/>
              <a:ext cx="13763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sp>
          <p:nvSpPr>
            <p:cNvPr id="224281" name="Text Box 26"/>
            <p:cNvSpPr txBox="1">
              <a:spLocks noChangeArrowheads="1"/>
            </p:cNvSpPr>
            <p:nvPr/>
          </p:nvSpPr>
          <p:spPr bwMode="auto">
            <a:xfrm>
              <a:off x="3593984" y="3383943"/>
              <a:ext cx="163378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dirty="0">
                  <a:solidFill>
                    <a:srgbClr val="000000"/>
                  </a:solidFill>
                </a:rPr>
                <a:t>●</a:t>
              </a:r>
              <a:r>
                <a:rPr lang="ja-JP" altLang="en-US" sz="1600" dirty="0">
                  <a:solidFill>
                    <a:srgbClr val="000000"/>
                  </a:solidFill>
                </a:rPr>
                <a:t>平成１７年４月</a:t>
              </a:r>
            </a:p>
          </p:txBody>
        </p:sp>
        <p:pic>
          <p:nvPicPr>
            <p:cNvPr id="22428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004" y="1227485"/>
              <a:ext cx="29432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2428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6" y="3748436"/>
              <a:ext cx="3025130" cy="17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24284" name="Oval 10"/>
            <p:cNvSpPr>
              <a:spLocks noChangeArrowheads="1"/>
            </p:cNvSpPr>
            <p:nvPr/>
          </p:nvSpPr>
          <p:spPr bwMode="auto">
            <a:xfrm>
              <a:off x="5313363" y="825950"/>
              <a:ext cx="13763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自動車</a:t>
              </a:r>
            </a:p>
          </p:txBody>
        </p:sp>
      </p:grpSp>
      <p:pic>
        <p:nvPicPr>
          <p:cNvPr id="2242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6551613"/>
            <a:ext cx="180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4264" name="Rectangle 4"/>
          <p:cNvSpPr>
            <a:spLocks noChangeArrowheads="1"/>
          </p:cNvSpPr>
          <p:nvPr/>
        </p:nvSpPr>
        <p:spPr bwMode="auto">
          <a:xfrm>
            <a:off x="152400" y="620713"/>
            <a:ext cx="3287713" cy="5688012"/>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nchor="ct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dirty="0">
              <a:solidFill>
                <a:srgbClr val="000000"/>
              </a:solidFill>
            </a:endParaRPr>
          </a:p>
        </p:txBody>
      </p:sp>
      <p:sp>
        <p:nvSpPr>
          <p:cNvPr id="224265" name="Text Box 29"/>
          <p:cNvSpPr txBox="1">
            <a:spLocks noChangeArrowheads="1"/>
          </p:cNvSpPr>
          <p:nvPr/>
        </p:nvSpPr>
        <p:spPr bwMode="auto">
          <a:xfrm>
            <a:off x="3584575" y="6165850"/>
            <a:ext cx="6192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4" bIns="10800"/>
          <a:lstStyle>
            <a:lvl1pPr marL="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ＭＳ Ｐゴシック" panose="020B0600070205080204" pitchFamily="50" charset="-128"/>
              </a:rPr>
              <a:t>① </a:t>
            </a:r>
            <a:r>
              <a:rPr lang="ja-JP" altLang="en-US" sz="1800" dirty="0">
                <a:solidFill>
                  <a:srgbClr val="FF0000"/>
                </a:solidFill>
                <a:latin typeface="ＭＳ Ｐゴシック" panose="020B0600070205080204" pitchFamily="50" charset="-128"/>
              </a:rPr>
              <a:t>経営陣の安全確保に対する関与</a:t>
            </a:r>
            <a:r>
              <a:rPr lang="ja-JP" altLang="en-US" sz="1800" dirty="0">
                <a:latin typeface="ＭＳ Ｐゴシック" panose="020B0600070205080204" pitchFamily="50" charset="-128"/>
              </a:rPr>
              <a:t>が不十分</a:t>
            </a:r>
            <a:endParaRPr lang="en-US" altLang="ja-JP" sz="1800" dirty="0">
              <a:latin typeface="ＭＳ Ｐゴシック" panose="020B0600070205080204" pitchFamily="50" charset="-128"/>
            </a:endParaRPr>
          </a:p>
          <a:p>
            <a:pPr eaLnBrk="1" hangingPunct="1">
              <a:spcBef>
                <a:spcPct val="0"/>
              </a:spcBef>
              <a:buFontTx/>
              <a:buNone/>
            </a:pPr>
            <a:r>
              <a:rPr lang="ja-JP" altLang="en-US" sz="1800" dirty="0">
                <a:latin typeface="ＭＳ Ｐゴシック" panose="020B0600070205080204" pitchFamily="50" charset="-128"/>
              </a:rPr>
              <a:t>② 経営・現場間の</a:t>
            </a:r>
            <a:r>
              <a:rPr lang="ja-JP" altLang="en-US" sz="1800" dirty="0">
                <a:solidFill>
                  <a:srgbClr val="FF0000"/>
                </a:solidFill>
                <a:latin typeface="ＭＳ Ｐゴシック" panose="020B0600070205080204" pitchFamily="50" charset="-128"/>
              </a:rPr>
              <a:t>意思疎通・情報共有</a:t>
            </a:r>
            <a:r>
              <a:rPr lang="ja-JP" altLang="en-US" sz="1800" dirty="0">
                <a:latin typeface="ＭＳ Ｐゴシック" panose="020B0600070205080204" pitchFamily="50" charset="-128"/>
              </a:rPr>
              <a:t>が不十分　　など</a:t>
            </a:r>
          </a:p>
        </p:txBody>
      </p:sp>
      <p:sp>
        <p:nvSpPr>
          <p:cNvPr id="224266" name="Text Box 29"/>
          <p:cNvSpPr txBox="1">
            <a:spLocks noChangeArrowheads="1"/>
          </p:cNvSpPr>
          <p:nvPr/>
        </p:nvSpPr>
        <p:spPr bwMode="auto">
          <a:xfrm>
            <a:off x="1855788" y="6308725"/>
            <a:ext cx="25923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4" bIns="10800"/>
          <a:lstStyle>
            <a:lvl1pPr marL="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ＭＳ Ｐゴシック" panose="020B0600070205080204" pitchFamily="50" charset="-128"/>
              </a:rPr>
              <a:t>考えられる原因</a:t>
            </a:r>
            <a:r>
              <a:rPr lang="en-US" altLang="ja-JP" sz="1800" b="1" dirty="0">
                <a:latin typeface="ＭＳ Ｐゴシック" panose="020B0600070205080204" pitchFamily="50" charset="-128"/>
              </a:rPr>
              <a:t> </a:t>
            </a:r>
            <a:r>
              <a:rPr lang="ja-JP" altLang="en-US" sz="1800" b="1" dirty="0">
                <a:latin typeface="ＭＳ Ｐゴシック" panose="020B0600070205080204" pitchFamily="50" charset="-128"/>
              </a:rPr>
              <a:t>：</a:t>
            </a:r>
            <a:endParaRPr lang="ja-JP" altLang="en-US" sz="1800" dirty="0">
              <a:latin typeface="ＭＳ Ｐゴシック" panose="020B0600070205080204" pitchFamily="50" charset="-128"/>
            </a:endParaRPr>
          </a:p>
        </p:txBody>
      </p:sp>
      <p:grpSp>
        <p:nvGrpSpPr>
          <p:cNvPr id="224267" name="グループ化 2"/>
          <p:cNvGrpSpPr>
            <a:grpSpLocks/>
          </p:cNvGrpSpPr>
          <p:nvPr/>
        </p:nvGrpSpPr>
        <p:grpSpPr bwMode="auto">
          <a:xfrm>
            <a:off x="200025" y="546100"/>
            <a:ext cx="3313113" cy="5691188"/>
            <a:chOff x="200025" y="546798"/>
            <a:chExt cx="3313113" cy="5691111"/>
          </a:xfrm>
        </p:grpSpPr>
        <p:pic>
          <p:nvPicPr>
            <p:cNvPr id="2242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948333"/>
              <a:ext cx="2951163"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24270" name="Text Box 25"/>
            <p:cNvSpPr txBox="1">
              <a:spLocks noChangeArrowheads="1"/>
            </p:cNvSpPr>
            <p:nvPr/>
          </p:nvSpPr>
          <p:spPr bwMode="auto">
            <a:xfrm>
              <a:off x="200025" y="660995"/>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平成１７年３月</a:t>
              </a:r>
            </a:p>
          </p:txBody>
        </p:sp>
        <p:sp>
          <p:nvSpPr>
            <p:cNvPr id="224271" name="Text Box 29"/>
            <p:cNvSpPr txBox="1">
              <a:spLocks noChangeArrowheads="1"/>
            </p:cNvSpPr>
            <p:nvPr/>
          </p:nvSpPr>
          <p:spPr bwMode="auto">
            <a:xfrm>
              <a:off x="200025" y="2532658"/>
              <a:ext cx="3146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latin typeface="ＭＳ Ｐゴシック" panose="020B0600070205080204" pitchFamily="50" charset="-128"/>
                </a:rPr>
                <a:t>踏切障害事故</a:t>
              </a:r>
              <a:endParaRPr lang="en-US" altLang="ja-JP" sz="1400" dirty="0">
                <a:solidFill>
                  <a:srgbClr val="000000"/>
                </a:solidFill>
                <a:latin typeface="ＭＳ Ｐゴシック" panose="020B0600070205080204" pitchFamily="50" charset="-128"/>
              </a:endParaRPr>
            </a:p>
            <a:p>
              <a:pPr algn="ctr" eaLnBrk="1" hangingPunct="1">
                <a:spcBef>
                  <a:spcPct val="0"/>
                </a:spcBef>
                <a:buFontTx/>
                <a:buNone/>
              </a:pPr>
              <a:r>
                <a:rPr lang="ja-JP" altLang="en-US" sz="1400" dirty="0">
                  <a:solidFill>
                    <a:srgbClr val="000000"/>
                  </a:solidFill>
                  <a:latin typeface="ＭＳ Ｐゴシック" panose="020B0600070205080204" pitchFamily="50" charset="-128"/>
                </a:rPr>
                <a:t>　</a:t>
              </a: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2</a:t>
              </a:r>
              <a:r>
                <a:rPr lang="ja-JP" altLang="en-US" sz="1400" dirty="0">
                  <a:solidFill>
                    <a:srgbClr val="000000"/>
                  </a:solidFill>
                  <a:latin typeface="ＭＳ Ｐゴシック" panose="020B0600070205080204" pitchFamily="50" charset="-128"/>
                </a:rPr>
                <a:t>名、負傷者</a:t>
              </a:r>
              <a:r>
                <a:rPr lang="en-US" altLang="ja-JP" sz="1400" dirty="0">
                  <a:solidFill>
                    <a:srgbClr val="000000"/>
                  </a:solidFill>
                  <a:latin typeface="ＭＳ Ｐゴシック" panose="020B0600070205080204" pitchFamily="50" charset="-128"/>
                </a:rPr>
                <a:t>2</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endParaRPr lang="ja-JP" altLang="en-US" sz="1400" dirty="0">
                <a:solidFill>
                  <a:srgbClr val="000000"/>
                </a:solidFill>
                <a:latin typeface="ＭＳ Ｐゴシック" panose="020B0600070205080204" pitchFamily="50" charset="-128"/>
              </a:endParaRPr>
            </a:p>
          </p:txBody>
        </p:sp>
        <p:sp>
          <p:nvSpPr>
            <p:cNvPr id="224272" name="Text Box 30"/>
            <p:cNvSpPr txBox="1">
              <a:spLocks noChangeArrowheads="1"/>
            </p:cNvSpPr>
            <p:nvPr/>
          </p:nvSpPr>
          <p:spPr bwMode="auto">
            <a:xfrm>
              <a:off x="222815" y="3069555"/>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rPr>
                <a:t>●</a:t>
              </a:r>
              <a:r>
                <a:rPr lang="ja-JP" altLang="en-US" sz="1600" dirty="0">
                  <a:solidFill>
                    <a:srgbClr val="000000"/>
                  </a:solidFill>
                </a:rPr>
                <a:t>平成１７年４月</a:t>
              </a:r>
            </a:p>
          </p:txBody>
        </p:sp>
        <p:sp>
          <p:nvSpPr>
            <p:cNvPr id="224273" name="Oval 5"/>
            <p:cNvSpPr>
              <a:spLocks noChangeArrowheads="1"/>
            </p:cNvSpPr>
            <p:nvPr/>
          </p:nvSpPr>
          <p:spPr bwMode="auto">
            <a:xfrm>
              <a:off x="1856947" y="2994724"/>
              <a:ext cx="1439862"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鉄道</a:t>
              </a:r>
            </a:p>
          </p:txBody>
        </p:sp>
        <p:sp>
          <p:nvSpPr>
            <p:cNvPr id="224274" name="Oval 5"/>
            <p:cNvSpPr>
              <a:spLocks noChangeArrowheads="1"/>
            </p:cNvSpPr>
            <p:nvPr/>
          </p:nvSpPr>
          <p:spPr bwMode="auto">
            <a:xfrm>
              <a:off x="1857375" y="546798"/>
              <a:ext cx="1439863" cy="4760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1" tIns="45710" rIns="91421" bIns="45710" anchor="ctr">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t>鉄道</a:t>
              </a:r>
            </a:p>
          </p:txBody>
        </p:sp>
        <p:pic>
          <p:nvPicPr>
            <p:cNvPr id="224275" name="図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1517" y="3467722"/>
              <a:ext cx="16891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76" name="Text Box 6"/>
            <p:cNvSpPr txBox="1">
              <a:spLocks noChangeArrowheads="1"/>
            </p:cNvSpPr>
            <p:nvPr/>
          </p:nvSpPr>
          <p:spPr bwMode="auto">
            <a:xfrm>
              <a:off x="1919288" y="4322763"/>
              <a:ext cx="1593850" cy="82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spAutoFit/>
            </a:bodyPr>
            <a:lstStyle>
              <a:lvl1pPr defTabSz="9128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列車脱線事故</a:t>
              </a:r>
            </a:p>
            <a:p>
              <a:pPr algn="ctr" eaLnBrk="1" hangingPunct="1">
                <a:lnSpc>
                  <a:spcPct val="90000"/>
                </a:lnSpc>
                <a:spcBef>
                  <a:spcPct val="35000"/>
                </a:spcBef>
                <a:buFont typeface="Wingdings" panose="05000000000000000000" pitchFamily="2" charset="2"/>
                <a:buNone/>
              </a:pPr>
              <a:r>
                <a:rPr lang="en-US" altLang="ja-JP" sz="1400" dirty="0">
                  <a:solidFill>
                    <a:srgbClr val="000000"/>
                  </a:solidFill>
                  <a:latin typeface="ＭＳ Ｐゴシック" panose="020B0600070205080204" pitchFamily="50" charset="-128"/>
                </a:rPr>
                <a:t>《</a:t>
              </a:r>
              <a:r>
                <a:rPr lang="ja-JP" altLang="en-US" sz="1400" dirty="0">
                  <a:solidFill>
                    <a:srgbClr val="000000"/>
                  </a:solidFill>
                  <a:latin typeface="ＭＳ Ｐゴシック" panose="020B0600070205080204" pitchFamily="50" charset="-128"/>
                </a:rPr>
                <a:t>死者</a:t>
              </a:r>
              <a:r>
                <a:rPr lang="en-US" altLang="ja-JP" sz="1400" dirty="0">
                  <a:solidFill>
                    <a:srgbClr val="000000"/>
                  </a:solidFill>
                  <a:latin typeface="ＭＳ Ｐゴシック" panose="020B0600070205080204" pitchFamily="50" charset="-128"/>
                </a:rPr>
                <a:t>107</a:t>
              </a:r>
              <a:r>
                <a:rPr lang="ja-JP" altLang="en-US" sz="1400" dirty="0">
                  <a:solidFill>
                    <a:srgbClr val="000000"/>
                  </a:solidFill>
                  <a:latin typeface="ＭＳ Ｐゴシック" panose="020B0600070205080204" pitchFamily="50" charset="-128"/>
                </a:rPr>
                <a:t>名、</a:t>
              </a:r>
              <a:endParaRPr lang="en-US" altLang="ja-JP" sz="1400" dirty="0">
                <a:solidFill>
                  <a:srgbClr val="000000"/>
                </a:solidFill>
                <a:latin typeface="ＭＳ Ｐゴシック" panose="020B0600070205080204" pitchFamily="50" charset="-128"/>
              </a:endParaRPr>
            </a:p>
            <a:p>
              <a:pPr algn="ctr" eaLnBrk="1" hangingPunct="1">
                <a:lnSpc>
                  <a:spcPct val="90000"/>
                </a:lnSpc>
                <a:spcBef>
                  <a:spcPct val="35000"/>
                </a:spcBef>
                <a:buFont typeface="Wingdings" panose="05000000000000000000" pitchFamily="2" charset="2"/>
                <a:buNone/>
              </a:pPr>
              <a:r>
                <a:rPr lang="ja-JP" altLang="en-US" sz="1400" dirty="0">
                  <a:solidFill>
                    <a:srgbClr val="000000"/>
                  </a:solidFill>
                  <a:latin typeface="ＭＳ Ｐゴシック" panose="020B0600070205080204" pitchFamily="50" charset="-128"/>
                </a:rPr>
                <a:t>負傷者</a:t>
              </a:r>
              <a:r>
                <a:rPr lang="en-US" altLang="ja-JP" sz="1400" dirty="0">
                  <a:solidFill>
                    <a:srgbClr val="000000"/>
                  </a:solidFill>
                  <a:latin typeface="ＭＳ Ｐゴシック" panose="020B0600070205080204" pitchFamily="50" charset="-128"/>
                </a:rPr>
                <a:t>562</a:t>
              </a:r>
              <a:r>
                <a:rPr lang="ja-JP" altLang="en-US" sz="1400" dirty="0">
                  <a:solidFill>
                    <a:srgbClr val="000000"/>
                  </a:solidFill>
                  <a:latin typeface="ＭＳ Ｐゴシック" panose="020B0600070205080204" pitchFamily="50" charset="-128"/>
                </a:rPr>
                <a:t>名</a:t>
              </a:r>
              <a:r>
                <a:rPr lang="en-US" altLang="ja-JP" sz="1400" dirty="0">
                  <a:solidFill>
                    <a:srgbClr val="000000"/>
                  </a:solidFill>
                  <a:latin typeface="ＭＳ Ｐゴシック" panose="020B0600070205080204" pitchFamily="50" charset="-128"/>
                </a:rPr>
                <a:t>》</a:t>
              </a:r>
            </a:p>
          </p:txBody>
        </p:sp>
      </p:grpSp>
      <p:sp>
        <p:nvSpPr>
          <p:cNvPr id="2" name="スライド番号プレースホルダー 1"/>
          <p:cNvSpPr>
            <a:spLocks noGrp="1"/>
          </p:cNvSpPr>
          <p:nvPr>
            <p:ph type="sldNum" sz="quarter" idx="12"/>
          </p:nvPr>
        </p:nvSpPr>
        <p:spPr/>
        <p:txBody>
          <a:bodyPr/>
          <a:lstStyle/>
          <a:p>
            <a:pPr>
              <a:defRPr/>
            </a:pPr>
            <a:fld id="{CDE477DA-E3F1-42F2-83DC-727540E9BFBF}" type="slidenum">
              <a:rPr lang="en-US" altLang="ja-JP" smtClean="0"/>
              <a:pPr>
                <a:defRPr/>
              </a:pPr>
              <a:t>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テキスト ボックス 6"/>
          <p:cNvSpPr txBox="1">
            <a:spLocks noChangeArrowheads="1"/>
          </p:cNvSpPr>
          <p:nvPr/>
        </p:nvSpPr>
        <p:spPr bwMode="auto">
          <a:xfrm>
            <a:off x="150813" y="869950"/>
            <a:ext cx="9593262"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ja-JP" altLang="en-US" sz="2000" b="1" dirty="0"/>
              <a:t>現場からの輸送の安全に関する情報を吸い上げる取組例：</a:t>
            </a:r>
            <a:endParaRPr lang="en-US" altLang="ja-JP" sz="2000" b="1" dirty="0"/>
          </a:p>
          <a:p>
            <a:pPr marL="612000" eaLnBrk="1" hangingPunct="1">
              <a:spcBef>
                <a:spcPct val="0"/>
              </a:spcBef>
              <a:buFont typeface="+mj-ea"/>
              <a:buAutoNum type="circleNumDbPlain"/>
            </a:pPr>
            <a:r>
              <a:rPr lang="ja-JP" altLang="en-US" sz="1800" b="1" dirty="0"/>
              <a:t>経営陣による現場巡回での現場要員から意見聴取</a:t>
            </a:r>
          </a:p>
          <a:p>
            <a:pPr marL="612000" eaLnBrk="1" hangingPunct="1">
              <a:spcBef>
                <a:spcPct val="0"/>
              </a:spcBef>
              <a:buFont typeface="+mj-ea"/>
              <a:buAutoNum type="circleNumDbPlain"/>
            </a:pPr>
            <a:r>
              <a:rPr lang="ja-JP" altLang="en-US" sz="1800" b="1" dirty="0"/>
              <a:t>経営陣と現場要員との</a:t>
            </a:r>
            <a:r>
              <a:rPr lang="ja-JP" altLang="en-US" sz="1800" b="1" dirty="0">
                <a:solidFill>
                  <a:srgbClr val="0000FF"/>
                </a:solidFill>
              </a:rPr>
              <a:t>個別面談、直接の意見交換会</a:t>
            </a:r>
            <a:r>
              <a:rPr lang="ja-JP" altLang="en-US" sz="1800" b="1" dirty="0"/>
              <a:t>の活用</a:t>
            </a:r>
          </a:p>
          <a:p>
            <a:pPr marL="612000" eaLnBrk="1" hangingPunct="1">
              <a:spcBef>
                <a:spcPct val="0"/>
              </a:spcBef>
              <a:buFont typeface="+mj-ea"/>
              <a:buAutoNum type="circleNumDbPlain"/>
            </a:pPr>
            <a:r>
              <a:rPr lang="ja-JP" altLang="en-US" sz="1800" b="1" dirty="0">
                <a:solidFill>
                  <a:srgbClr val="0000FF"/>
                </a:solidFill>
              </a:rPr>
              <a:t>小集団活動</a:t>
            </a:r>
            <a:r>
              <a:rPr lang="ja-JP" altLang="en-US" sz="1800" b="1" dirty="0"/>
              <a:t>の活用</a:t>
            </a:r>
          </a:p>
          <a:p>
            <a:pPr marL="612000" eaLnBrk="1" hangingPunct="1">
              <a:spcBef>
                <a:spcPct val="0"/>
              </a:spcBef>
              <a:buFont typeface="+mj-ea"/>
              <a:buAutoNum type="circleNumDbPlain"/>
            </a:pPr>
            <a:r>
              <a:rPr lang="ja-JP" altLang="en-US" sz="1800" b="1" dirty="0"/>
              <a:t>業務改善提案制度の活用</a:t>
            </a:r>
          </a:p>
          <a:p>
            <a:pPr marL="612000" eaLnBrk="1" hangingPunct="1">
              <a:spcBef>
                <a:spcPct val="0"/>
              </a:spcBef>
              <a:buFont typeface="+mj-ea"/>
              <a:buAutoNum type="circleNumDbPlain"/>
            </a:pPr>
            <a:r>
              <a:rPr lang="ja-JP" altLang="en-US" sz="1800" b="1" dirty="0"/>
              <a:t>業務改善提案発表会・表彰式の開催</a:t>
            </a:r>
          </a:p>
          <a:p>
            <a:pPr marL="612000" eaLnBrk="1" hangingPunct="1">
              <a:spcBef>
                <a:spcPct val="0"/>
              </a:spcBef>
              <a:buFont typeface="+mj-ea"/>
              <a:buAutoNum type="circleNumDbPlain"/>
            </a:pPr>
            <a:r>
              <a:rPr lang="ja-JP" altLang="en-US" sz="1800" b="1" dirty="0"/>
              <a:t>社内イントラや電子メール、ＳＮＳの活用</a:t>
            </a:r>
          </a:p>
          <a:p>
            <a:pPr marL="612000" eaLnBrk="1" hangingPunct="1">
              <a:spcBef>
                <a:spcPct val="0"/>
              </a:spcBef>
              <a:buFont typeface="+mj-ea"/>
              <a:buAutoNum type="circleNumDbPlain"/>
            </a:pPr>
            <a:r>
              <a:rPr lang="ja-JP" altLang="en-US" sz="1800" b="1" dirty="0"/>
              <a:t>ベテラン社員による現場巡回での現場の</a:t>
            </a:r>
            <a:r>
              <a:rPr lang="ja-JP" altLang="en-US" sz="1800" b="1" dirty="0">
                <a:solidFill>
                  <a:srgbClr val="0000FF"/>
                </a:solidFill>
              </a:rPr>
              <a:t>意見要望等のヒアリング</a:t>
            </a:r>
            <a:r>
              <a:rPr lang="ja-JP" altLang="en-US" sz="1800" b="1" dirty="0"/>
              <a:t>と社長等への直接結果報告など</a:t>
            </a:r>
            <a:endParaRPr lang="en-US" altLang="ja-JP" sz="1800" b="1" dirty="0"/>
          </a:p>
          <a:p>
            <a:pPr eaLnBrk="1" hangingPunct="1">
              <a:spcBef>
                <a:spcPct val="0"/>
              </a:spcBef>
              <a:buFontTx/>
              <a:buNone/>
            </a:pPr>
            <a:endParaRPr lang="en-US" altLang="ja-JP" sz="2000" b="1" dirty="0"/>
          </a:p>
          <a:p>
            <a:pPr eaLnBrk="1" hangingPunct="1">
              <a:spcBef>
                <a:spcPct val="0"/>
              </a:spcBef>
              <a:buFontTx/>
              <a:buAutoNum type="arabicPeriod" startAt="2"/>
            </a:pPr>
            <a:r>
              <a:rPr lang="ja-JP" altLang="en-US" sz="2000" b="1" dirty="0"/>
              <a:t>社内横断的</a:t>
            </a:r>
            <a:r>
              <a:rPr lang="ja-JP" altLang="en-US" sz="2000" b="1" dirty="0">
                <a:latin typeface="ＭＳ Ｐゴシック" panose="020B0600070205080204" pitchFamily="50" charset="-128"/>
              </a:rPr>
              <a:t>な輸送の安全に関するコミュニケーションの取組例：</a:t>
            </a:r>
            <a:endParaRPr lang="en-US" altLang="ja-JP" sz="2000" b="1" dirty="0">
              <a:latin typeface="ＭＳ Ｐゴシック" panose="020B0600070205080204" pitchFamily="50" charset="-128"/>
            </a:endParaRPr>
          </a:p>
          <a:p>
            <a:pPr marL="612000" eaLnBrk="1" hangingPunct="1">
              <a:spcBef>
                <a:spcPct val="0"/>
              </a:spcBef>
              <a:buFont typeface="+mj-ea"/>
              <a:buAutoNum type="circleNumDbPlain"/>
            </a:pPr>
            <a:r>
              <a:rPr lang="ja-JP" altLang="en-US" sz="1800" b="1" dirty="0"/>
              <a:t>経営会議、取締役会議等の</a:t>
            </a:r>
            <a:r>
              <a:rPr lang="ja-JP" altLang="en-US" sz="1800" b="1" dirty="0">
                <a:solidFill>
                  <a:srgbClr val="0000FF"/>
                </a:solidFill>
              </a:rPr>
              <a:t>既存の会議体の</a:t>
            </a:r>
            <a:r>
              <a:rPr lang="en-US" altLang="ja-JP" sz="1800" b="1" dirty="0">
                <a:solidFill>
                  <a:srgbClr val="0000FF"/>
                </a:solidFill>
              </a:rPr>
              <a:t> </a:t>
            </a:r>
            <a:r>
              <a:rPr lang="ja-JP" altLang="en-US" sz="1800" b="1" dirty="0">
                <a:solidFill>
                  <a:srgbClr val="0000FF"/>
                </a:solidFill>
              </a:rPr>
              <a:t>活用</a:t>
            </a:r>
          </a:p>
          <a:p>
            <a:pPr marL="612000" eaLnBrk="1" hangingPunct="1">
              <a:spcBef>
                <a:spcPct val="0"/>
              </a:spcBef>
              <a:buFont typeface="+mj-ea"/>
              <a:buAutoNum type="circleNumDbPlain"/>
            </a:pPr>
            <a:r>
              <a:rPr lang="ja-JP" altLang="en-US" sz="1800" b="1" dirty="0"/>
              <a:t>安全に特化した会議体（例えば、安全推進委員会、安全マネジメント委員会など）の創設とその運用</a:t>
            </a:r>
          </a:p>
          <a:p>
            <a:pPr marL="612000" eaLnBrk="1" hangingPunct="1">
              <a:spcBef>
                <a:spcPct val="0"/>
              </a:spcBef>
              <a:buFont typeface="+mj-ea"/>
              <a:buAutoNum type="circleNumDbPlain"/>
            </a:pPr>
            <a:r>
              <a:rPr lang="ja-JP" altLang="en-US" sz="1800" b="1" dirty="0"/>
              <a:t>安全に関する各種教育・研修</a:t>
            </a:r>
          </a:p>
          <a:p>
            <a:pPr marL="612000" eaLnBrk="1" hangingPunct="1">
              <a:spcBef>
                <a:spcPct val="0"/>
              </a:spcBef>
              <a:buFont typeface="+mj-ea"/>
              <a:buAutoNum type="circleNumDbPlain"/>
            </a:pPr>
            <a:r>
              <a:rPr lang="ja-JP" altLang="en-US" sz="1800" b="1" dirty="0"/>
              <a:t>社内での安全シンポジウム・セミナーの開催</a:t>
            </a:r>
          </a:p>
          <a:p>
            <a:pPr marL="612000" eaLnBrk="1" hangingPunct="1">
              <a:spcBef>
                <a:spcPct val="0"/>
              </a:spcBef>
              <a:buFont typeface="+mj-ea"/>
              <a:buAutoNum type="circleNumDbPlain"/>
            </a:pPr>
            <a:r>
              <a:rPr lang="ja-JP" altLang="en-US" sz="1800" b="1" dirty="0"/>
              <a:t>全社集会、年始会、入社式などでの周知</a:t>
            </a:r>
          </a:p>
          <a:p>
            <a:pPr marL="612000" eaLnBrk="1" hangingPunct="1">
              <a:spcBef>
                <a:spcPct val="0"/>
              </a:spcBef>
              <a:buFont typeface="+mj-ea"/>
              <a:buAutoNum type="circleNumDbPlain"/>
            </a:pPr>
            <a:r>
              <a:rPr lang="ja-JP" altLang="en-US" sz="1800" b="1" dirty="0"/>
              <a:t>安全に関する</a:t>
            </a:r>
            <a:r>
              <a:rPr lang="ja-JP" altLang="en-US" sz="1800" b="1" dirty="0">
                <a:solidFill>
                  <a:srgbClr val="0000FF"/>
                </a:solidFill>
              </a:rPr>
              <a:t>情報を社報</a:t>
            </a:r>
            <a:r>
              <a:rPr lang="ja-JP" altLang="en-US" sz="1800" b="1" dirty="0"/>
              <a:t>等に掲載・配付</a:t>
            </a:r>
          </a:p>
          <a:p>
            <a:pPr marL="612000" eaLnBrk="1" hangingPunct="1">
              <a:spcBef>
                <a:spcPct val="0"/>
              </a:spcBef>
              <a:buFont typeface="+mj-ea"/>
              <a:buAutoNum type="circleNumDbPlain"/>
            </a:pPr>
            <a:r>
              <a:rPr lang="ja-JP" altLang="en-US" sz="1800" b="1" dirty="0"/>
              <a:t>社内イントラの活用など　</a:t>
            </a:r>
            <a:endParaRPr lang="en-US" altLang="ja-JP" sz="1800" b="1" dirty="0"/>
          </a:p>
        </p:txBody>
      </p:sp>
      <p:sp>
        <p:nvSpPr>
          <p:cNvPr id="302083" name="Rectangle 21"/>
          <p:cNvSpPr txBox="1">
            <a:spLocks noChangeArrowheads="1"/>
          </p:cNvSpPr>
          <p:nvPr/>
        </p:nvSpPr>
        <p:spPr bwMode="auto">
          <a:xfrm>
            <a:off x="87313" y="55563"/>
            <a:ext cx="9718675" cy="468312"/>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t>５．（６）情報伝達及びコミュニケーションの確保　取組み事例</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60</a:t>
            </a:fld>
            <a:endParaRPr lang="en-US" altLang="ja-JP"/>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idx="4294967295"/>
          </p:nvPr>
        </p:nvSpPr>
        <p:spPr>
          <a:xfrm>
            <a:off x="0" y="690835"/>
            <a:ext cx="9632950" cy="5978525"/>
          </a:xfrm>
          <a:noFill/>
        </p:spPr>
        <p:txBody>
          <a:bodyPr/>
          <a:lstStyle/>
          <a:p>
            <a:pPr marL="357188" indent="-357188" eaLnBrk="1" hangingPunct="1">
              <a:lnSpc>
                <a:spcPct val="110000"/>
              </a:lnSpc>
              <a:spcBef>
                <a:spcPct val="0"/>
              </a:spcBef>
              <a:buFont typeface="Wingdings" panose="05000000000000000000" pitchFamily="2" charset="2"/>
              <a:buNone/>
            </a:pPr>
            <a:r>
              <a:rPr lang="ja-JP" altLang="en-US" sz="1800" b="1" u="sng" dirty="0"/>
              <a:t>（７）事故、ヒヤリ・ハット情報等の収集・活用</a:t>
            </a:r>
            <a:endParaRPr lang="en-US" altLang="ja-JP" sz="1800" b="1" u="sng" dirty="0"/>
          </a:p>
          <a:p>
            <a:pPr marL="357188" indent="-357188" eaLnBrk="1" hangingPunct="1">
              <a:lnSpc>
                <a:spcPct val="110000"/>
              </a:lnSpc>
              <a:spcBef>
                <a:spcPct val="0"/>
              </a:spcBef>
              <a:buFont typeface="Wingdings" panose="05000000000000000000" pitchFamily="2" charset="2"/>
              <a:buNone/>
            </a:pPr>
            <a:r>
              <a:rPr lang="ja-JP" altLang="en-US" sz="1600" b="1" dirty="0"/>
              <a:t>１）	事業者は、輸送の安全を確保するため、</a:t>
            </a:r>
            <a:r>
              <a:rPr lang="ja-JP" altLang="en-US" sz="1600" b="1" dirty="0">
                <a:solidFill>
                  <a:srgbClr val="0000FF"/>
                </a:solidFill>
              </a:rPr>
              <a:t>事故、ヒヤリ・ハット情報等の定義及び収集手順を定め、それらの情報を収集</a:t>
            </a:r>
            <a:r>
              <a:rPr lang="ja-JP" altLang="en-US" sz="1600" b="1" dirty="0"/>
              <a:t>する。収集した情報のうち、事業者が輸送の安全確保のため</a:t>
            </a:r>
            <a:r>
              <a:rPr lang="ja-JP" altLang="en-US" sz="1600" b="1" dirty="0">
                <a:solidFill>
                  <a:srgbClr val="0000FF"/>
                </a:solidFill>
              </a:rPr>
              <a:t>特に</a:t>
            </a:r>
            <a:r>
              <a:rPr lang="ja-JP" altLang="en-US" sz="1600" b="1" u="sng" dirty="0">
                <a:solidFill>
                  <a:srgbClr val="0000FF"/>
                </a:solidFill>
              </a:rPr>
              <a:t>重要と定めた情報に</a:t>
            </a:r>
            <a:r>
              <a:rPr lang="ja-JP" altLang="en-US" sz="1600" b="1" dirty="0">
                <a:solidFill>
                  <a:srgbClr val="0000FF"/>
                </a:solidFill>
              </a:rPr>
              <a:t>ついては、</a:t>
            </a:r>
            <a:r>
              <a:rPr lang="ja-JP" altLang="en-US" sz="1600" b="1" u="sng" dirty="0">
                <a:solidFill>
                  <a:srgbClr val="FF0000"/>
                </a:solidFill>
              </a:rPr>
              <a:t>適時、適切に経営トップまで報告する</a:t>
            </a:r>
            <a:r>
              <a:rPr lang="ja-JP" altLang="en-US" sz="1600" b="1" dirty="0"/>
              <a:t>。</a:t>
            </a:r>
            <a:endParaRPr lang="en-US" altLang="ja-JP" sz="1600" b="1" dirty="0"/>
          </a:p>
          <a:p>
            <a:pPr marL="357188" indent="-357188" eaLnBrk="1" hangingPunct="1">
              <a:lnSpc>
                <a:spcPct val="110000"/>
              </a:lnSpc>
              <a:spcBef>
                <a:spcPct val="0"/>
              </a:spcBef>
              <a:buFont typeface="Wingdings" panose="05000000000000000000" pitchFamily="2" charset="2"/>
              <a:buNone/>
            </a:pPr>
            <a:endParaRPr lang="ja-JP" altLang="en-US" sz="1600" b="1" dirty="0"/>
          </a:p>
          <a:p>
            <a:pPr marL="357188" indent="-357188" eaLnBrk="1" hangingPunct="1">
              <a:lnSpc>
                <a:spcPct val="110000"/>
              </a:lnSpc>
              <a:spcBef>
                <a:spcPct val="0"/>
              </a:spcBef>
              <a:buFont typeface="Wingdings" panose="05000000000000000000" pitchFamily="2" charset="2"/>
              <a:buNone/>
            </a:pPr>
            <a:r>
              <a:rPr lang="ja-JP" altLang="en-US" sz="1600" b="1" dirty="0"/>
              <a:t>２）	事業者は、輸送の安全を確保するため、以下の手順により１）で</a:t>
            </a:r>
            <a:r>
              <a:rPr lang="ja-JP" altLang="en-US" sz="1600" b="1" dirty="0">
                <a:solidFill>
                  <a:srgbClr val="FF0000"/>
                </a:solidFill>
              </a:rPr>
              <a:t>収集した情報の活用</a:t>
            </a:r>
            <a:r>
              <a:rPr lang="ja-JP" altLang="en-US" sz="1600" b="1" dirty="0"/>
              <a:t>に取り組む。なお、情報の分類・整理、対策の検討及び効果把握・見直しに</a:t>
            </a:r>
            <a:r>
              <a:rPr lang="ja-JP" altLang="en-US" sz="1600" b="1" dirty="0">
                <a:solidFill>
                  <a:srgbClr val="0000FF"/>
                </a:solidFill>
              </a:rPr>
              <a:t>親会社、グループ会社、協力会社、民間の専門機関等を活用</a:t>
            </a:r>
            <a:r>
              <a:rPr lang="ja-JP" altLang="en-US" sz="1600" b="1" dirty="0"/>
              <a:t>することができる。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１）で収集した情報を</a:t>
            </a:r>
            <a:r>
              <a:rPr lang="ja-JP" altLang="en-US" sz="1600" b="1" dirty="0">
                <a:solidFill>
                  <a:srgbClr val="0000FF"/>
                </a:solidFill>
              </a:rPr>
              <a:t>分類・整理</a:t>
            </a:r>
            <a:r>
              <a:rPr lang="ja-JP" altLang="en-US" sz="1600" b="1" dirty="0"/>
              <a:t>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①の分類・整理の結果、根本的な原因の</a:t>
            </a:r>
            <a:r>
              <a:rPr lang="ja-JP" altLang="en-US" sz="1600" b="1" dirty="0">
                <a:solidFill>
                  <a:srgbClr val="0000FF"/>
                </a:solidFill>
              </a:rPr>
              <a:t>分析を行う必要がある事象を抽出</a:t>
            </a:r>
            <a:r>
              <a:rPr lang="ja-JP" altLang="en-US" sz="1600" b="1" dirty="0"/>
              <a:t>し、当該事象が発生した</a:t>
            </a:r>
            <a:r>
              <a:rPr lang="ja-JP" altLang="en-US" sz="1600" b="1" dirty="0">
                <a:solidFill>
                  <a:srgbClr val="0000FF"/>
                </a:solidFill>
              </a:rPr>
              <a:t>根本的な原因を人、施設・設備、環境、管理等の視点から多角的に究明</a:t>
            </a:r>
            <a:r>
              <a:rPr lang="ja-JP" altLang="en-US" sz="1600" b="1" dirty="0"/>
              <a:t>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①又は②の結果を踏まえ、</a:t>
            </a:r>
            <a:r>
              <a:rPr lang="ja-JP" altLang="en-US" sz="1600" b="1" dirty="0">
                <a:solidFill>
                  <a:srgbClr val="0000FF"/>
                </a:solidFill>
              </a:rPr>
              <a:t>対策を実施すべき原因を絞り込む</a:t>
            </a:r>
            <a:r>
              <a:rPr lang="ja-JP" altLang="en-US" sz="1600" b="1" dirty="0"/>
              <a:t>。</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③の結果を踏まえ、事故等の</a:t>
            </a:r>
            <a:r>
              <a:rPr lang="ja-JP" altLang="en-US" sz="1600" b="1" dirty="0">
                <a:solidFill>
                  <a:srgbClr val="0000FF"/>
                </a:solidFill>
              </a:rPr>
              <a:t>再発防止・未然防止のための対策を検討</a:t>
            </a:r>
            <a:r>
              <a:rPr lang="ja-JP" altLang="en-US" sz="1600" b="1" dirty="0"/>
              <a:t>し、実施する。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④で実施した</a:t>
            </a:r>
            <a:r>
              <a:rPr lang="ja-JP" altLang="en-US" sz="1600" b="1" dirty="0">
                <a:solidFill>
                  <a:srgbClr val="0000FF"/>
                </a:solidFill>
              </a:rPr>
              <a:t>対策の効果</a:t>
            </a:r>
            <a:r>
              <a:rPr lang="ja-JP" altLang="en-US" sz="1600" b="1" dirty="0"/>
              <a:t>を把握し、必要に応じて、</a:t>
            </a:r>
            <a:r>
              <a:rPr lang="ja-JP" altLang="en-US" sz="1600" b="1" dirty="0">
                <a:solidFill>
                  <a:srgbClr val="0000FF"/>
                </a:solidFill>
              </a:rPr>
              <a:t>対策の見直し</a:t>
            </a:r>
            <a:r>
              <a:rPr lang="ja-JP" altLang="en-US" sz="1600" b="1" dirty="0"/>
              <a:t>を行う。</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①～⑤の手順の運用が確立できた後は、①で分類・整理した情報等を参考に、潜在的な危険（日常業務に潜在する輸送の安全に関する危険）についても洗い出し、潜在的な危険が生じる可能性と事故につながる可能性、事故につながった場合の影響の大きさの評価を行い、対策を実施すべき潜在的な危険を選定する。</a:t>
            </a:r>
          </a:p>
          <a:p>
            <a:pPr marL="898525" lvl="1" indent="-269875" eaLnBrk="1" hangingPunct="1">
              <a:spcBef>
                <a:spcPct val="0"/>
              </a:spcBef>
              <a:buClr>
                <a:schemeClr val="tx1"/>
              </a:buClr>
              <a:buFont typeface="Wingdings" panose="05000000000000000000" pitchFamily="2" charset="2"/>
              <a:buAutoNum type="circleNumDbPlain"/>
            </a:pPr>
            <a:r>
              <a:rPr lang="ja-JP" altLang="en-US" sz="1600" b="1" dirty="0"/>
              <a:t>⑥で選定した潜在的な危険から発生し得る事故の未然防止対策を検討し、実施するとともに、実施した当該対策の効果を把握し、必要に応じて、見直しを行う。</a:t>
            </a:r>
          </a:p>
          <a:p>
            <a:pPr marL="357188" indent="-357188" eaLnBrk="1" hangingPunct="1">
              <a:lnSpc>
                <a:spcPct val="60000"/>
              </a:lnSpc>
              <a:spcBef>
                <a:spcPct val="0"/>
              </a:spcBef>
              <a:buFont typeface="Wingdings" panose="05000000000000000000" pitchFamily="2" charset="2"/>
              <a:buNone/>
            </a:pPr>
            <a:endParaRPr lang="ja-JP" altLang="en-US" sz="1600" b="1" dirty="0"/>
          </a:p>
          <a:p>
            <a:pPr marL="357188" indent="-357188" eaLnBrk="1" hangingPunct="1">
              <a:spcBef>
                <a:spcPct val="0"/>
              </a:spcBef>
              <a:buFont typeface="Wingdings" panose="05000000000000000000" pitchFamily="2" charset="2"/>
              <a:buNone/>
            </a:pPr>
            <a:r>
              <a:rPr lang="ja-JP" altLang="ja-JP" sz="1600" b="1" dirty="0">
                <a:solidFill>
                  <a:srgbClr val="000000"/>
                </a:solidFill>
                <a:latin typeface="Arial" panose="020B0604020202020204" pitchFamily="34" charset="0"/>
                <a:ea typeface="ＭＳ Ｐゴシック" panose="020B0600070205080204" pitchFamily="50" charset="-128"/>
              </a:rPr>
              <a:t>★３）</a:t>
            </a:r>
            <a:r>
              <a:rPr lang="en-US" altLang="ja-JP" sz="1600" b="1" dirty="0">
                <a:solidFill>
                  <a:srgbClr val="000000"/>
                </a:solidFill>
                <a:latin typeface="Arial" panose="020B0604020202020204" pitchFamily="34" charset="0"/>
                <a:ea typeface="ＭＳ Ｐゴシック" panose="020B0600070205080204" pitchFamily="50" charset="-128"/>
              </a:rPr>
              <a:t>  </a:t>
            </a:r>
            <a:r>
              <a:rPr lang="ja-JP" altLang="ja-JP" sz="1600" b="1" dirty="0">
                <a:solidFill>
                  <a:srgbClr val="000000"/>
                </a:solidFill>
                <a:latin typeface="Arial" panose="020B0604020202020204" pitchFamily="34" charset="0"/>
                <a:ea typeface="ＭＳ Ｐゴシック" panose="020B0600070205080204" pitchFamily="50" charset="-128"/>
              </a:rPr>
              <a:t>事故、ヒヤリ・ハット情報等の分類・整理の結果、それらの原因究明等を踏まえ策定された再発防止策・未然防止策は、必要に応じて、安全重点施策へ反映させる。★</a:t>
            </a:r>
            <a:endParaRPr lang="ja-JP" altLang="en-US" sz="1600" b="1" dirty="0"/>
          </a:p>
          <a:p>
            <a:pPr marL="357188" indent="-357188" eaLnBrk="1" hangingPunct="1">
              <a:lnSpc>
                <a:spcPct val="60000"/>
              </a:lnSpc>
              <a:spcBef>
                <a:spcPct val="0"/>
              </a:spcBef>
              <a:buFont typeface="Wingdings" panose="05000000000000000000" pitchFamily="2" charset="2"/>
              <a:buNone/>
            </a:pPr>
            <a:endParaRPr lang="ja-JP" altLang="en-US" sz="1600" b="1" dirty="0"/>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５．（７）事故、ヒヤリ・ハット情報等の収集・活用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61</a:t>
            </a:fld>
            <a:endParaRPr lang="en-US" altLang="ja-JP"/>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idx="4294967295"/>
          </p:nvPr>
        </p:nvSpPr>
        <p:spPr>
          <a:xfrm>
            <a:off x="72578" y="690835"/>
            <a:ext cx="9632950" cy="5978525"/>
          </a:xfrm>
        </p:spPr>
        <p:txBody>
          <a:bodyPr/>
          <a:lstStyle/>
          <a:p>
            <a:pPr marL="357188" indent="-357188" eaLnBrk="1" hangingPunct="1">
              <a:spcBef>
                <a:spcPct val="0"/>
              </a:spcBef>
              <a:buNone/>
            </a:pPr>
            <a:r>
              <a:rPr lang="ja-JP" altLang="en-US" sz="1600" b="1" dirty="0">
                <a:latin typeface="+mn-ea"/>
              </a:rPr>
              <a:t>４）	事業者は、必要に応じて、１）及び２）の取組の</a:t>
            </a:r>
            <a:r>
              <a:rPr lang="ja-JP" altLang="en-US" sz="1600" b="1" dirty="0">
                <a:solidFill>
                  <a:srgbClr val="0000FF"/>
                </a:solidFill>
                <a:latin typeface="+mn-ea"/>
              </a:rPr>
              <a:t>円滑かつ有効な実施に向けた業務環境の整備</a:t>
            </a:r>
            <a:r>
              <a:rPr lang="ja-JP" altLang="en-US" sz="1600" b="1" dirty="0">
                <a:latin typeface="+mn-ea"/>
              </a:rPr>
              <a:t>を図る。</a:t>
            </a:r>
            <a:r>
              <a:rPr lang="ja-JP" altLang="ja-JP" sz="1600" b="1" dirty="0">
                <a:solidFill>
                  <a:srgbClr val="000000"/>
                </a:solidFill>
                <a:latin typeface="+mn-ea"/>
              </a:rPr>
              <a:t>★また、</a:t>
            </a:r>
            <a:r>
              <a:rPr lang="ja-JP" altLang="ja-JP" sz="1600" b="1" u="sng" dirty="0">
                <a:solidFill>
                  <a:srgbClr val="FF0000"/>
                </a:solidFill>
                <a:latin typeface="+mn-ea"/>
              </a:rPr>
              <a:t>報告の重要性の認識を浸透させ、積極的な報告を促すよう配慮</a:t>
            </a:r>
            <a:r>
              <a:rPr lang="ja-JP" altLang="ja-JP" sz="1600" b="1" dirty="0">
                <a:solidFill>
                  <a:srgbClr val="0000FF"/>
                </a:solidFill>
                <a:latin typeface="+mn-ea"/>
              </a:rPr>
              <a:t>するとともに、ドライブレコーダー、デジタルタコグラフ等を導入し活用するなど、</a:t>
            </a:r>
            <a:r>
              <a:rPr lang="ja-JP" altLang="ja-JP" sz="1600" b="1" u="sng" dirty="0">
                <a:solidFill>
                  <a:srgbClr val="FF0000"/>
                </a:solidFill>
                <a:latin typeface="+mn-ea"/>
              </a:rPr>
              <a:t>報告を補完する手段についても検討</a:t>
            </a:r>
            <a:r>
              <a:rPr lang="ja-JP" altLang="ja-JP" sz="1600" b="1" dirty="0">
                <a:solidFill>
                  <a:srgbClr val="0000FF"/>
                </a:solidFill>
                <a:latin typeface="+mn-ea"/>
              </a:rPr>
              <a:t>する。</a:t>
            </a:r>
            <a:r>
              <a:rPr lang="ja-JP" altLang="ja-JP" sz="1600" b="1" dirty="0">
                <a:solidFill>
                  <a:srgbClr val="000000"/>
                </a:solidFill>
                <a:latin typeface="+mn-ea"/>
              </a:rPr>
              <a:t>★</a:t>
            </a:r>
            <a:endParaRPr lang="en-US" altLang="ja-JP" sz="1600" b="1" dirty="0">
              <a:latin typeface="+mn-ea"/>
            </a:endParaRPr>
          </a:p>
          <a:p>
            <a:pPr marL="357188" indent="-357188" eaLnBrk="1" hangingPunct="1">
              <a:lnSpc>
                <a:spcPct val="60000"/>
              </a:lnSpc>
              <a:spcBef>
                <a:spcPct val="0"/>
              </a:spcBef>
              <a:buFont typeface="Wingdings" panose="05000000000000000000" pitchFamily="2" charset="2"/>
              <a:buNone/>
            </a:pPr>
            <a:endParaRPr lang="ja-JP" altLang="en-US" sz="1600" b="1" dirty="0">
              <a:latin typeface="+mn-ea"/>
            </a:endParaRPr>
          </a:p>
          <a:p>
            <a:pPr marL="0" indent="0">
              <a:spcAft>
                <a:spcPts val="0"/>
              </a:spcAft>
              <a:buNone/>
            </a:pPr>
            <a:r>
              <a:rPr lang="ja-JP" altLang="ja-JP" sz="1600" b="1" dirty="0">
                <a:solidFill>
                  <a:srgbClr val="000000"/>
                </a:solidFill>
                <a:latin typeface="+mn-ea"/>
              </a:rPr>
              <a:t>★５）　事業者は、リスクを管理する要員に対する教育・訓練を計画的に実施し、その効果を把握し、必要に応じ</a:t>
            </a:r>
            <a:endParaRPr lang="en-US" altLang="ja-JP" sz="1600" b="1" dirty="0">
              <a:solidFill>
                <a:srgbClr val="000000"/>
              </a:solidFill>
              <a:latin typeface="+mn-ea"/>
            </a:endParaRPr>
          </a:p>
          <a:p>
            <a:pPr marL="0" indent="0">
              <a:spcAft>
                <a:spcPts val="0"/>
              </a:spcAft>
              <a:buNone/>
            </a:pPr>
            <a:r>
              <a:rPr lang="ja-JP" altLang="en-US" sz="1600" b="1" dirty="0">
                <a:solidFill>
                  <a:srgbClr val="000000"/>
                </a:solidFill>
                <a:latin typeface="+mn-ea"/>
              </a:rPr>
              <a:t>　　　</a:t>
            </a:r>
            <a:r>
              <a:rPr lang="ja-JP" altLang="ja-JP" sz="1600" b="1" dirty="0">
                <a:solidFill>
                  <a:srgbClr val="000000"/>
                </a:solidFill>
                <a:latin typeface="+mn-ea"/>
              </a:rPr>
              <a:t>て、当該教育・訓練内容等の見直し・改善を図る。★</a:t>
            </a:r>
            <a:endParaRPr lang="ja-JP" altLang="ja-JP" sz="1050" kern="100" dirty="0">
              <a:latin typeface="+mn-ea"/>
              <a:cs typeface="Times New Roman" panose="02020603050405020304" pitchFamily="18" charset="0"/>
            </a:endParaRPr>
          </a:p>
          <a:p>
            <a:pPr marL="357188" indent="-357188" eaLnBrk="1" hangingPunct="1">
              <a:spcBef>
                <a:spcPct val="0"/>
              </a:spcBef>
              <a:buNone/>
            </a:pPr>
            <a:endParaRPr lang="en-US" altLang="ja-JP" sz="1600" b="1" dirty="0">
              <a:latin typeface="+mn-ea"/>
            </a:endParaRPr>
          </a:p>
          <a:p>
            <a:pPr marL="357188" indent="-357188" eaLnBrk="1" hangingPunct="1">
              <a:spcBef>
                <a:spcPct val="0"/>
              </a:spcBef>
              <a:buNone/>
            </a:pPr>
            <a:endParaRPr lang="ja-JP" altLang="en-US" sz="1600" b="1" dirty="0">
              <a:latin typeface="+mn-ea"/>
            </a:endParaRPr>
          </a:p>
          <a:p>
            <a:pPr marL="357188" indent="-357188" eaLnBrk="1" hangingPunct="1">
              <a:spcBef>
                <a:spcPct val="0"/>
              </a:spcBef>
              <a:buFont typeface="Wingdings" panose="05000000000000000000" pitchFamily="2" charset="2"/>
              <a:buNone/>
            </a:pPr>
            <a:r>
              <a:rPr lang="ja-JP" altLang="en-US" sz="1600" b="1" dirty="0">
                <a:latin typeface="+mn-ea"/>
              </a:rPr>
              <a:t>６）	事業者は、事故等の再発防止・未然防止の観点から他の事業者や他のモードにおける事故等の事例を的確に活用する。</a:t>
            </a:r>
            <a:endParaRPr lang="en-US" altLang="ja-JP" sz="1600" b="1" dirty="0">
              <a:latin typeface="+mn-ea"/>
            </a:endParaRPr>
          </a:p>
          <a:p>
            <a:pPr marL="357188" indent="-357188" eaLnBrk="1" hangingPunct="1">
              <a:spcBef>
                <a:spcPct val="0"/>
              </a:spcBef>
              <a:buFont typeface="Wingdings" panose="05000000000000000000" pitchFamily="2" charset="2"/>
              <a:buNone/>
            </a:pPr>
            <a:endParaRPr lang="en-US" altLang="ja-JP" sz="1600" b="1" dirty="0">
              <a:latin typeface="+mn-ea"/>
            </a:endParaRPr>
          </a:p>
          <a:p>
            <a:pPr marL="357188" indent="-357188" eaLnBrk="1" hangingPunct="1">
              <a:spcBef>
                <a:spcPct val="0"/>
              </a:spcBef>
              <a:buFont typeface="Wingdings" panose="05000000000000000000" pitchFamily="2" charset="2"/>
              <a:buNone/>
            </a:pPr>
            <a:r>
              <a:rPr lang="ja-JP" altLang="en-US" sz="1600" b="1" dirty="0">
                <a:latin typeface="+mn-ea"/>
              </a:rPr>
              <a:t>（注）上記１）～６）の取組の具体的手法等については、国土交通省大臣官房運輸安全監理官室が公表した冊子「事故、ヒヤリ・ハット情報の収集・活用の進め方～事故の再発防止・予防に向けて～」等を参照願う。</a:t>
            </a: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５．（７）事故、ヒヤリ・ハット情報等の収集・活用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62</a:t>
            </a:fld>
            <a:endParaRPr lang="en-US" altLang="ja-JP"/>
          </a:p>
        </p:txBody>
      </p:sp>
    </p:spTree>
    <p:extLst>
      <p:ext uri="{BB962C8B-B14F-4D97-AF65-F5344CB8AC3E}">
        <p14:creationId xmlns:p14="http://schemas.microsoft.com/office/powerpoint/2010/main" val="426944247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p:cNvSpPr>
            <a:spLocks noChangeArrowheads="1"/>
          </p:cNvSpPr>
          <p:nvPr/>
        </p:nvSpPr>
        <p:spPr bwMode="auto">
          <a:xfrm>
            <a:off x="200025" y="1027113"/>
            <a:ext cx="9499600" cy="5715000"/>
          </a:xfrm>
          <a:prstGeom prst="roundRect">
            <a:avLst>
              <a:gd name="adj" fmla="val 16667"/>
            </a:avLst>
          </a:prstGeom>
          <a:solidFill>
            <a:srgbClr val="CCFFFF">
              <a:alpha val="43137"/>
            </a:srgbClr>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79" name="AutoShape 7"/>
          <p:cNvSpPr>
            <a:spLocks noChangeArrowheads="1"/>
          </p:cNvSpPr>
          <p:nvPr/>
        </p:nvSpPr>
        <p:spPr bwMode="auto">
          <a:xfrm>
            <a:off x="3136900" y="6015038"/>
            <a:ext cx="5143500" cy="509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latin typeface="ＭＳ Ｐゴシック" panose="020B0600070205080204" pitchFamily="50" charset="-128"/>
              </a:rPr>
              <a:t>⑥リスク管理をするための環境の整備</a:t>
            </a:r>
          </a:p>
        </p:txBody>
      </p:sp>
      <p:sp>
        <p:nvSpPr>
          <p:cNvPr id="306180" name="AutoShape 3"/>
          <p:cNvSpPr>
            <a:spLocks noChangeArrowheads="1"/>
          </p:cNvSpPr>
          <p:nvPr/>
        </p:nvSpPr>
        <p:spPr bwMode="auto">
          <a:xfrm>
            <a:off x="2073275" y="1196975"/>
            <a:ext cx="4062413" cy="522288"/>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①</a:t>
            </a:r>
            <a:r>
              <a:rPr lang="ja-JP" altLang="en-US" sz="2400" b="1">
                <a:latin typeface="ＭＳ Ｐゴシック" panose="020B0600070205080204" pitchFamily="50" charset="-128"/>
              </a:rPr>
              <a:t>情報収集</a:t>
            </a:r>
          </a:p>
        </p:txBody>
      </p:sp>
      <p:sp>
        <p:nvSpPr>
          <p:cNvPr id="306181" name="AutoShape 4"/>
          <p:cNvSpPr>
            <a:spLocks noChangeArrowheads="1"/>
          </p:cNvSpPr>
          <p:nvPr/>
        </p:nvSpPr>
        <p:spPr bwMode="auto">
          <a:xfrm>
            <a:off x="1568450" y="2205038"/>
            <a:ext cx="4541838" cy="522287"/>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②</a:t>
            </a:r>
            <a:r>
              <a:rPr lang="ja-JP" altLang="en-US" sz="2400" b="1">
                <a:latin typeface="ＭＳ Ｐゴシック" panose="020B0600070205080204" pitchFamily="50" charset="-128"/>
              </a:rPr>
              <a:t>　情報の分類・整理・</a:t>
            </a:r>
            <a:r>
              <a:rPr lang="ja-JP" altLang="en-US" sz="2400" b="1">
                <a:solidFill>
                  <a:srgbClr val="FF3300"/>
                </a:solidFill>
                <a:latin typeface="ＭＳ Ｐゴシック" panose="020B0600070205080204" pitchFamily="50" charset="-128"/>
              </a:rPr>
              <a:t>傾向把握</a:t>
            </a:r>
          </a:p>
        </p:txBody>
      </p:sp>
      <p:sp>
        <p:nvSpPr>
          <p:cNvPr id="306182" name="AutoShape 5"/>
          <p:cNvSpPr>
            <a:spLocks noChangeArrowheads="1"/>
          </p:cNvSpPr>
          <p:nvPr/>
        </p:nvSpPr>
        <p:spPr bwMode="auto">
          <a:xfrm>
            <a:off x="2073275" y="3789363"/>
            <a:ext cx="2816225" cy="927100"/>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③</a:t>
            </a:r>
            <a:r>
              <a:rPr lang="ja-JP" altLang="en-US" sz="2400" b="1">
                <a:solidFill>
                  <a:srgbClr val="0000FF"/>
                </a:solidFill>
                <a:latin typeface="ＭＳ Ｐゴシック" panose="020B0600070205080204" pitchFamily="50" charset="-128"/>
              </a:rPr>
              <a:t>　根本原因の</a:t>
            </a:r>
          </a:p>
          <a:p>
            <a:pPr algn="ctr" eaLnBrk="1" hangingPunct="1">
              <a:spcBef>
                <a:spcPct val="0"/>
              </a:spcBef>
              <a:buFontTx/>
              <a:buNone/>
            </a:pPr>
            <a:r>
              <a:rPr lang="ja-JP" altLang="en-US" sz="2400" b="1">
                <a:solidFill>
                  <a:srgbClr val="0000FF"/>
                </a:solidFill>
                <a:latin typeface="ＭＳ Ｐゴシック" panose="020B0600070205080204" pitchFamily="50" charset="-128"/>
              </a:rPr>
              <a:t>分析</a:t>
            </a:r>
          </a:p>
        </p:txBody>
      </p:sp>
      <p:sp>
        <p:nvSpPr>
          <p:cNvPr id="306183" name="AutoShape 6"/>
          <p:cNvSpPr>
            <a:spLocks noChangeArrowheads="1"/>
          </p:cNvSpPr>
          <p:nvPr/>
        </p:nvSpPr>
        <p:spPr bwMode="auto">
          <a:xfrm>
            <a:off x="2073275" y="5300663"/>
            <a:ext cx="7418388" cy="522287"/>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latin typeface="ＭＳ Ｐゴシック" panose="020B0600070205080204" pitchFamily="50" charset="-128"/>
              </a:rPr>
              <a:t>④</a:t>
            </a:r>
            <a:r>
              <a:rPr lang="ja-JP" altLang="en-US" sz="2400" b="1">
                <a:solidFill>
                  <a:srgbClr val="FF3300"/>
                </a:solidFill>
                <a:latin typeface="ＭＳ Ｐゴシック" panose="020B0600070205080204" pitchFamily="50" charset="-128"/>
              </a:rPr>
              <a:t>傾向対策</a:t>
            </a:r>
            <a:r>
              <a:rPr lang="ja-JP" altLang="en-US" sz="2400" b="1">
                <a:latin typeface="ＭＳ Ｐゴシック" panose="020B0600070205080204" pitchFamily="50" charset="-128"/>
              </a:rPr>
              <a:t>・重点対策の検討と実施</a:t>
            </a:r>
          </a:p>
        </p:txBody>
      </p:sp>
      <p:sp>
        <p:nvSpPr>
          <p:cNvPr id="306184" name="AutoShape 8"/>
          <p:cNvSpPr>
            <a:spLocks noChangeArrowheads="1"/>
          </p:cNvSpPr>
          <p:nvPr/>
        </p:nvSpPr>
        <p:spPr bwMode="auto">
          <a:xfrm>
            <a:off x="3224213" y="4725144"/>
            <a:ext cx="525462" cy="515938"/>
          </a:xfrm>
          <a:prstGeom prst="downArrow">
            <a:avLst>
              <a:gd name="adj1" fmla="val 49676"/>
              <a:gd name="adj2" fmla="val 48264"/>
            </a:avLst>
          </a:prstGeom>
          <a:gradFill rotWithShape="1">
            <a:gsLst>
              <a:gs pos="0">
                <a:schemeClr val="bg1"/>
              </a:gs>
              <a:gs pos="100000">
                <a:srgbClr val="FFCC66"/>
              </a:gs>
            </a:gsLst>
            <a:lin ang="5400000" scaled="1"/>
          </a:gradFill>
          <a:ln w="22225"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85" name="AutoShape 10"/>
          <p:cNvSpPr>
            <a:spLocks noChangeArrowheads="1"/>
          </p:cNvSpPr>
          <p:nvPr/>
        </p:nvSpPr>
        <p:spPr bwMode="auto">
          <a:xfrm>
            <a:off x="2432050" y="2778125"/>
            <a:ext cx="2181225" cy="925513"/>
          </a:xfrm>
          <a:prstGeom prst="downArrow">
            <a:avLst>
              <a:gd name="adj1" fmla="val 49676"/>
              <a:gd name="adj2" fmla="val 48264"/>
            </a:avLst>
          </a:prstGeom>
          <a:gradFill rotWithShape="1">
            <a:gsLst>
              <a:gs pos="0">
                <a:schemeClr val="bg1"/>
              </a:gs>
              <a:gs pos="100000">
                <a:srgbClr val="FFCC66"/>
              </a:gs>
            </a:gsLst>
            <a:lin ang="5400000" scaled="1"/>
          </a:gradFill>
          <a:ln w="25400"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t>事例の抽出</a:t>
            </a:r>
          </a:p>
        </p:txBody>
      </p:sp>
      <p:sp>
        <p:nvSpPr>
          <p:cNvPr id="306186" name="AutoShape 11"/>
          <p:cNvSpPr>
            <a:spLocks noChangeArrowheads="1"/>
          </p:cNvSpPr>
          <p:nvPr/>
        </p:nvSpPr>
        <p:spPr bwMode="auto">
          <a:xfrm>
            <a:off x="3218656" y="1704182"/>
            <a:ext cx="525462" cy="515938"/>
          </a:xfrm>
          <a:prstGeom prst="downArrow">
            <a:avLst>
              <a:gd name="adj1" fmla="val 49676"/>
              <a:gd name="adj2" fmla="val 48264"/>
            </a:avLst>
          </a:prstGeom>
          <a:gradFill rotWithShape="1">
            <a:gsLst>
              <a:gs pos="0">
                <a:schemeClr val="bg1"/>
              </a:gs>
              <a:gs pos="100000">
                <a:srgbClr val="FFCC66"/>
              </a:gs>
            </a:gsLst>
            <a:lin ang="5400000" scaled="1"/>
          </a:gradFill>
          <a:ln w="22225" algn="ctr">
            <a:solidFill>
              <a:srgbClr val="FF9933"/>
            </a:solidFill>
            <a:miter lim="800000"/>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000"/>
          </a:p>
        </p:txBody>
      </p:sp>
      <p:sp>
        <p:nvSpPr>
          <p:cNvPr id="306187" name="AutoShape 5"/>
          <p:cNvSpPr>
            <a:spLocks noChangeArrowheads="1"/>
          </p:cNvSpPr>
          <p:nvPr/>
        </p:nvSpPr>
        <p:spPr bwMode="auto">
          <a:xfrm>
            <a:off x="272480" y="3213100"/>
            <a:ext cx="1703387" cy="927100"/>
          </a:xfrm>
          <a:prstGeom prst="roundRect">
            <a:avLst>
              <a:gd name="adj" fmla="val 16667"/>
            </a:avLst>
          </a:prstGeom>
          <a:solidFill>
            <a:srgbClr val="FFFF99"/>
          </a:solidFill>
          <a:ln w="25400" algn="ctr">
            <a:solidFill>
              <a:srgbClr val="FF9933"/>
            </a:solidFill>
            <a:round/>
            <a:headEnd/>
            <a:tailEnd/>
          </a:ln>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latin typeface="ＭＳ Ｐゴシック" panose="020B0600070205080204" pitchFamily="50" charset="-128"/>
              </a:rPr>
              <a:t>⑤　効果の把握</a:t>
            </a:r>
          </a:p>
        </p:txBody>
      </p:sp>
      <p:sp>
        <p:nvSpPr>
          <p:cNvPr id="18" name="曲折矢印 17"/>
          <p:cNvSpPr/>
          <p:nvPr/>
        </p:nvSpPr>
        <p:spPr bwMode="auto">
          <a:xfrm rot="16200000">
            <a:off x="656473" y="4341854"/>
            <a:ext cx="1427500" cy="1211288"/>
          </a:xfrm>
          <a:prstGeom prst="bentArrow">
            <a:avLst>
              <a:gd name="adj1" fmla="val 19551"/>
              <a:gd name="adj2" fmla="val 25000"/>
              <a:gd name="adj3" fmla="val 25000"/>
              <a:gd name="adj4" fmla="val 43750"/>
            </a:avLst>
          </a:prstGeom>
          <a:gradFill flip="none" rotWithShape="1">
            <a:gsLst>
              <a:gs pos="0">
                <a:schemeClr val="bg1"/>
              </a:gs>
              <a:gs pos="100000">
                <a:srgbClr val="FFCC66"/>
              </a:gs>
            </a:gsLst>
            <a:lin ang="16200000" scaled="1"/>
            <a:tileRect/>
          </a:gradFill>
          <a:ln w="22225" algn="ctr">
            <a:solidFill>
              <a:srgbClr val="FF9933"/>
            </a:solidFill>
            <a:miter lim="800000"/>
            <a:headEnd/>
            <a:tailEnd/>
          </a:ln>
        </p:spPr>
        <p:txBody>
          <a:bodyPr anchor="ctr"/>
          <a:lstStyle/>
          <a:p>
            <a:pPr algn="ctr" eaLnBrk="1" hangingPunct="1">
              <a:defRPr/>
            </a:pPr>
            <a:endParaRPr lang="ja-JP" altLang="en-US" sz="2000">
              <a:latin typeface="Arial" charset="0"/>
            </a:endParaRPr>
          </a:p>
        </p:txBody>
      </p:sp>
      <p:sp>
        <p:nvSpPr>
          <p:cNvPr id="20" name="曲折矢印 19"/>
          <p:cNvSpPr/>
          <p:nvPr/>
        </p:nvSpPr>
        <p:spPr bwMode="auto">
          <a:xfrm>
            <a:off x="848446" y="1268413"/>
            <a:ext cx="1161330" cy="1866899"/>
          </a:xfrm>
          <a:prstGeom prst="bentArrow">
            <a:avLst>
              <a:gd name="adj1" fmla="val 20985"/>
              <a:gd name="adj2" fmla="val 25000"/>
              <a:gd name="adj3" fmla="val 25000"/>
              <a:gd name="adj4" fmla="val 43750"/>
            </a:avLst>
          </a:prstGeom>
          <a:gradFill flip="none" rotWithShape="1">
            <a:gsLst>
              <a:gs pos="0">
                <a:schemeClr val="bg1"/>
              </a:gs>
              <a:gs pos="100000">
                <a:srgbClr val="FFCC66"/>
              </a:gs>
            </a:gsLst>
            <a:lin ang="16200000" scaled="1"/>
            <a:tileRect/>
          </a:gradFill>
          <a:ln w="22225" algn="ctr">
            <a:solidFill>
              <a:srgbClr val="FF9933"/>
            </a:solidFill>
            <a:miter lim="800000"/>
            <a:headEnd/>
            <a:tailEnd/>
          </a:ln>
        </p:spPr>
        <p:txBody>
          <a:bodyPr anchor="ctr"/>
          <a:lstStyle/>
          <a:p>
            <a:pPr algn="ctr" eaLnBrk="1" hangingPunct="1">
              <a:defRPr/>
            </a:pPr>
            <a:endParaRPr lang="ja-JP" altLang="en-US" sz="2000">
              <a:latin typeface="Arial" charset="0"/>
            </a:endParaRPr>
          </a:p>
        </p:txBody>
      </p:sp>
      <p:sp>
        <p:nvSpPr>
          <p:cNvPr id="306190" name="Rectangle 21"/>
          <p:cNvSpPr>
            <a:spLocks noChangeArrowheads="1"/>
          </p:cNvSpPr>
          <p:nvPr/>
        </p:nvSpPr>
        <p:spPr bwMode="auto">
          <a:xfrm>
            <a:off x="0" y="0"/>
            <a:ext cx="9906000" cy="577851"/>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a:solidFill>
                  <a:schemeClr val="tx2"/>
                </a:solidFill>
              </a:rPr>
              <a:t>事故、ヒヤリ・ハット情報の収集・活用の取組み（リスク管理）の流れ</a:t>
            </a:r>
          </a:p>
        </p:txBody>
      </p:sp>
      <p:sp>
        <p:nvSpPr>
          <p:cNvPr id="306191" name="AutoShape 31"/>
          <p:cNvSpPr>
            <a:spLocks noChangeArrowheads="1"/>
          </p:cNvSpPr>
          <p:nvPr/>
        </p:nvSpPr>
        <p:spPr bwMode="auto">
          <a:xfrm>
            <a:off x="415925" y="603250"/>
            <a:ext cx="9164638" cy="377825"/>
          </a:xfrm>
          <a:prstGeom prst="roundRect">
            <a:avLst>
              <a:gd name="adj" fmla="val 16667"/>
            </a:avLst>
          </a:prstGeom>
          <a:solidFill>
            <a:schemeClr val="bg1"/>
          </a:solidFill>
          <a:ln w="9525">
            <a:solidFill>
              <a:schemeClr val="tx1"/>
            </a:solidFill>
            <a:round/>
            <a:headEnd/>
            <a:tailEnd/>
          </a:ln>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ＭＳ Ｐゴシック" panose="020B0600070205080204" pitchFamily="50" charset="-128"/>
              </a:rPr>
              <a:t>リスク管理はなぜ必要か？→事故の予防と再発防止→事故に関する支出の抑制→</a:t>
            </a:r>
            <a:r>
              <a:rPr lang="ja-JP" altLang="en-US" sz="1600" b="1">
                <a:solidFill>
                  <a:srgbClr val="FF3300"/>
                </a:solidFill>
                <a:latin typeface="ＭＳ Ｐゴシック" panose="020B0600070205080204" pitchFamily="50" charset="-128"/>
              </a:rPr>
              <a:t>企業の生き残り</a:t>
            </a:r>
          </a:p>
        </p:txBody>
      </p:sp>
      <p:sp>
        <p:nvSpPr>
          <p:cNvPr id="154645" name="AutoShape 23"/>
          <p:cNvSpPr>
            <a:spLocks noChangeArrowheads="1"/>
          </p:cNvSpPr>
          <p:nvPr/>
        </p:nvSpPr>
        <p:spPr bwMode="auto">
          <a:xfrm>
            <a:off x="6393161" y="1125538"/>
            <a:ext cx="3239790" cy="1017844"/>
          </a:xfrm>
          <a:prstGeom prst="wedgeRectCallout">
            <a:avLst>
              <a:gd name="adj1" fmla="val -58655"/>
              <a:gd name="adj2" fmla="val -22502"/>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b="1" dirty="0">
                <a:latin typeface="ＭＳ Ｐゴシック" panose="020B0600070205080204" pitchFamily="50" charset="-128"/>
              </a:rPr>
              <a:t>情報収集の方法</a:t>
            </a:r>
          </a:p>
          <a:p>
            <a:pPr eaLnBrk="1" hangingPunct="1">
              <a:spcBef>
                <a:spcPct val="0"/>
              </a:spcBef>
              <a:buFontTx/>
              <a:buNone/>
            </a:pPr>
            <a:r>
              <a:rPr lang="ja-JP" altLang="en-US" sz="1500" b="1" dirty="0">
                <a:latin typeface="ＭＳ Ｐゴシック" panose="020B0600070205080204" pitchFamily="50" charset="-128"/>
              </a:rPr>
              <a:t>・報告書の提出</a:t>
            </a:r>
          </a:p>
          <a:p>
            <a:pPr eaLnBrk="1" hangingPunct="1">
              <a:spcBef>
                <a:spcPct val="0"/>
              </a:spcBef>
              <a:buFontTx/>
              <a:buNone/>
            </a:pPr>
            <a:r>
              <a:rPr lang="ja-JP" altLang="en-US" sz="1500" b="1" dirty="0">
                <a:latin typeface="ＭＳ Ｐゴシック" panose="020B0600070205080204" pitchFamily="50" charset="-128"/>
              </a:rPr>
              <a:t>・管理者による聴き取り調査</a:t>
            </a: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ドライブレコーダー映像の活用</a:t>
            </a:r>
            <a:r>
              <a:rPr lang="ja-JP" altLang="en-US" sz="1500" b="1" dirty="0">
                <a:latin typeface="ＭＳ Ｐゴシック" panose="020B0600070205080204" pitchFamily="50" charset="-128"/>
              </a:rPr>
              <a:t>　など</a:t>
            </a:r>
            <a:r>
              <a:rPr lang="ja-JP" altLang="en-US" sz="1500" dirty="0">
                <a:latin typeface="ＭＳ Ｐゴシック" panose="020B0600070205080204" pitchFamily="50" charset="-128"/>
              </a:rPr>
              <a:t>　</a:t>
            </a:r>
          </a:p>
        </p:txBody>
      </p:sp>
      <p:sp>
        <p:nvSpPr>
          <p:cNvPr id="154646" name="AutoShape 22"/>
          <p:cNvSpPr>
            <a:spLocks noChangeArrowheads="1"/>
          </p:cNvSpPr>
          <p:nvPr/>
        </p:nvSpPr>
        <p:spPr bwMode="auto">
          <a:xfrm>
            <a:off x="6393161" y="2205038"/>
            <a:ext cx="3239789" cy="1016000"/>
          </a:xfrm>
          <a:prstGeom prst="wedgeRectCallout">
            <a:avLst>
              <a:gd name="adj1" fmla="val -60297"/>
              <a:gd name="adj2" fmla="val -23674"/>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a:latin typeface="ＭＳ Ｐゴシック" panose="020B0600070205080204" pitchFamily="50" charset="-128"/>
              </a:rPr>
              <a:t>・大事故</a:t>
            </a:r>
          </a:p>
          <a:p>
            <a:pPr eaLnBrk="1" hangingPunct="1">
              <a:spcBef>
                <a:spcPct val="0"/>
              </a:spcBef>
              <a:buFontTx/>
              <a:buNone/>
            </a:pPr>
            <a:r>
              <a:rPr lang="ja-JP" altLang="en-US" sz="1500" b="1">
                <a:latin typeface="ＭＳ Ｐゴシック" panose="020B0600070205080204" pitchFamily="50" charset="-128"/>
              </a:rPr>
              <a:t>・大事故につながる危険の高い　　</a:t>
            </a:r>
          </a:p>
          <a:p>
            <a:pPr eaLnBrk="1" hangingPunct="1">
              <a:spcBef>
                <a:spcPct val="0"/>
              </a:spcBef>
              <a:buFontTx/>
              <a:buNone/>
            </a:pPr>
            <a:r>
              <a:rPr lang="ja-JP" altLang="en-US" sz="1500" b="1">
                <a:latin typeface="ＭＳ Ｐゴシック" panose="020B0600070205080204" pitchFamily="50" charset="-128"/>
              </a:rPr>
              <a:t>　ヒヤリ・ハット</a:t>
            </a:r>
          </a:p>
          <a:p>
            <a:pPr eaLnBrk="1" hangingPunct="1">
              <a:spcBef>
                <a:spcPct val="0"/>
              </a:spcBef>
              <a:buFontTx/>
              <a:buNone/>
            </a:pPr>
            <a:r>
              <a:rPr lang="ja-JP" altLang="en-US" sz="1500" b="1">
                <a:latin typeface="ＭＳ Ｐゴシック" panose="020B0600070205080204" pitchFamily="50" charset="-128"/>
              </a:rPr>
              <a:t>・多発する事故の傾向着目</a:t>
            </a:r>
          </a:p>
        </p:txBody>
      </p:sp>
      <p:sp>
        <p:nvSpPr>
          <p:cNvPr id="306194" name="AutoShape 11"/>
          <p:cNvSpPr>
            <a:spLocks noChangeArrowheads="1"/>
          </p:cNvSpPr>
          <p:nvPr/>
        </p:nvSpPr>
        <p:spPr bwMode="auto">
          <a:xfrm>
            <a:off x="5384800" y="2852936"/>
            <a:ext cx="576263" cy="2301875"/>
          </a:xfrm>
          <a:prstGeom prst="downArrow">
            <a:avLst>
              <a:gd name="adj1" fmla="val 50065"/>
              <a:gd name="adj2" fmla="val 76083"/>
            </a:avLst>
          </a:prstGeom>
          <a:gradFill rotWithShape="1">
            <a:gsLst>
              <a:gs pos="0">
                <a:srgbClr val="FFFFFF"/>
              </a:gs>
              <a:gs pos="100000">
                <a:srgbClr val="FF9900"/>
              </a:gs>
            </a:gsLst>
            <a:lin ang="5400000" scaled="1"/>
          </a:gradFill>
          <a:ln w="19050" algn="ctr">
            <a:solidFill>
              <a:srgbClr val="FF9900"/>
            </a:solidFill>
            <a:miter lim="800000"/>
            <a:headEnd/>
            <a:tailEnd/>
          </a:ln>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54649" name="AutoShape 24"/>
          <p:cNvSpPr>
            <a:spLocks noChangeArrowheads="1"/>
          </p:cNvSpPr>
          <p:nvPr/>
        </p:nvSpPr>
        <p:spPr bwMode="auto">
          <a:xfrm>
            <a:off x="6393161" y="3325003"/>
            <a:ext cx="3239789" cy="556179"/>
          </a:xfrm>
          <a:prstGeom prst="wedgeRectCallout">
            <a:avLst>
              <a:gd name="adj1" fmla="val -97661"/>
              <a:gd name="adj2" fmla="val 55033"/>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分析の方法　・なぜなぜ分析</a:t>
            </a:r>
          </a:p>
          <a:p>
            <a:pPr eaLnBrk="1" hangingPunct="1">
              <a:spcBef>
                <a:spcPct val="0"/>
              </a:spcBef>
              <a:buFontTx/>
              <a:buNone/>
            </a:pPr>
            <a:r>
              <a:rPr lang="ja-JP" altLang="en-US" sz="1500" b="1" dirty="0">
                <a:latin typeface="ＭＳ Ｐゴシック" panose="020B0600070205080204" pitchFamily="50" charset="-128"/>
              </a:rPr>
              <a:t>　　　　　　　　 ・特性要因図　など</a:t>
            </a:r>
          </a:p>
        </p:txBody>
      </p:sp>
      <p:sp>
        <p:nvSpPr>
          <p:cNvPr id="154652" name="AutoShape 24"/>
          <p:cNvSpPr>
            <a:spLocks noChangeArrowheads="1"/>
          </p:cNvSpPr>
          <p:nvPr/>
        </p:nvSpPr>
        <p:spPr bwMode="auto">
          <a:xfrm>
            <a:off x="6428979" y="3970378"/>
            <a:ext cx="3203972" cy="1248676"/>
          </a:xfrm>
          <a:prstGeom prst="wedgeRectCallout">
            <a:avLst>
              <a:gd name="adj1" fmla="val -68332"/>
              <a:gd name="adj2" fmla="val 60243"/>
            </a:avLst>
          </a:prstGeom>
          <a:solidFill>
            <a:schemeClr val="bg1"/>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・大事故、多発する事故等の傾向（種類、要因）に応じた対策</a:t>
            </a:r>
          </a:p>
          <a:p>
            <a:pPr eaLnBrk="1" hangingPunct="1">
              <a:spcBef>
                <a:spcPct val="0"/>
              </a:spcBef>
              <a:buFontTx/>
              <a:buNone/>
            </a:pPr>
            <a:r>
              <a:rPr lang="ja-JP" altLang="en-US" sz="1500" b="1" dirty="0">
                <a:latin typeface="ＭＳ Ｐゴシック" panose="020B0600070205080204" pitchFamily="50" charset="-128"/>
              </a:rPr>
              <a:t>・現場が関心をもっている原因について絞り込んだ対策</a:t>
            </a:r>
            <a:endParaRPr lang="en-US" altLang="ja-JP" sz="1500" b="1" dirty="0">
              <a:latin typeface="ＭＳ Ｐゴシック" panose="020B0600070205080204" pitchFamily="50" charset="-128"/>
            </a:endParaRP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必要に応じて安全重点施策へ反映</a:t>
            </a:r>
          </a:p>
        </p:txBody>
      </p:sp>
      <p:sp>
        <p:nvSpPr>
          <p:cNvPr id="154653" name="AutoShape 24"/>
          <p:cNvSpPr>
            <a:spLocks noChangeArrowheads="1"/>
          </p:cNvSpPr>
          <p:nvPr/>
        </p:nvSpPr>
        <p:spPr bwMode="auto">
          <a:xfrm>
            <a:off x="848445" y="5876925"/>
            <a:ext cx="2304355" cy="787400"/>
          </a:xfrm>
          <a:prstGeom prst="wedgeRectCallout">
            <a:avLst>
              <a:gd name="adj1" fmla="val 58421"/>
              <a:gd name="adj2" fmla="val -18315"/>
            </a:avLst>
          </a:prstGeom>
          <a:solidFill>
            <a:schemeClr val="bg1">
              <a:alpha val="85097"/>
            </a:schemeClr>
          </a:solidFill>
          <a:ln w="9525">
            <a:solidFill>
              <a:schemeClr val="tx1"/>
            </a:solidFill>
            <a:miter lim="800000"/>
            <a:headEnd/>
            <a:tailEnd/>
          </a:ln>
        </p:spPr>
        <p:txBody>
          <a:bodyPr wrap="square" lIns="90000" tIns="46800" rIns="90000" bIns="468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dirty="0">
                <a:latin typeface="ＭＳ Ｐゴシック" panose="020B0600070205080204" pitchFamily="50" charset="-128"/>
              </a:rPr>
              <a:t>・リスク分析要員の配置</a:t>
            </a:r>
          </a:p>
          <a:p>
            <a:pPr eaLnBrk="1" hangingPunct="1">
              <a:spcBef>
                <a:spcPct val="0"/>
              </a:spcBef>
              <a:buFontTx/>
              <a:buNone/>
            </a:pPr>
            <a:r>
              <a:rPr lang="ja-JP" altLang="en-US" sz="1500" b="1" dirty="0">
                <a:latin typeface="ＭＳ Ｐゴシック" panose="020B0600070205080204" pitchFamily="50" charset="-128"/>
              </a:rPr>
              <a:t>・</a:t>
            </a:r>
            <a:r>
              <a:rPr lang="ja-JP" altLang="en-US" sz="1500" b="1" dirty="0">
                <a:solidFill>
                  <a:srgbClr val="0000FF"/>
                </a:solidFill>
                <a:latin typeface="ＭＳ Ｐゴシック" panose="020B0600070205080204" pitchFamily="50" charset="-128"/>
              </a:rPr>
              <a:t>要員への教育・訓練</a:t>
            </a:r>
          </a:p>
          <a:p>
            <a:pPr eaLnBrk="1" hangingPunct="1">
              <a:spcBef>
                <a:spcPct val="0"/>
              </a:spcBef>
              <a:buFontTx/>
              <a:buNone/>
            </a:pPr>
            <a:r>
              <a:rPr lang="ja-JP" altLang="en-US" sz="1500" b="1" dirty="0">
                <a:latin typeface="ＭＳ Ｐゴシック" panose="020B0600070205080204" pitchFamily="50" charset="-128"/>
              </a:rPr>
              <a:t>・経営トップの積極的関与</a:t>
            </a:r>
          </a:p>
        </p:txBody>
      </p:sp>
      <p:sp>
        <p:nvSpPr>
          <p:cNvPr id="3" name="スライド番号プレースホルダー 2"/>
          <p:cNvSpPr>
            <a:spLocks noGrp="1"/>
          </p:cNvSpPr>
          <p:nvPr>
            <p:ph type="sldNum" sz="quarter" idx="12"/>
          </p:nvPr>
        </p:nvSpPr>
        <p:spPr/>
        <p:txBody>
          <a:bodyPr/>
          <a:lstStyle/>
          <a:p>
            <a:pPr>
              <a:defRPr/>
            </a:pPr>
            <a:fld id="{3C33C907-88B1-4DBE-8A1D-AB3B4BE2F1B6}" type="slidenum">
              <a:rPr lang="ja-JP" altLang="en-US" smtClean="0"/>
              <a:pPr>
                <a:defRPr/>
              </a:pPr>
              <a:t>63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fade">
                                      <p:cBhvr>
                                        <p:cTn id="7" dur="500"/>
                                        <p:tgtEl>
                                          <p:spTgt spid="154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646"/>
                                        </p:tgtEl>
                                        <p:attrNameLst>
                                          <p:attrName>style.visibility</p:attrName>
                                        </p:attrNameLst>
                                      </p:cBhvr>
                                      <p:to>
                                        <p:strVal val="visible"/>
                                      </p:to>
                                    </p:set>
                                    <p:animEffect transition="in" filter="fade">
                                      <p:cBhvr>
                                        <p:cTn id="12" dur="500"/>
                                        <p:tgtEl>
                                          <p:spTgt spid="154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649"/>
                                        </p:tgtEl>
                                        <p:attrNameLst>
                                          <p:attrName>style.visibility</p:attrName>
                                        </p:attrNameLst>
                                      </p:cBhvr>
                                      <p:to>
                                        <p:strVal val="visible"/>
                                      </p:to>
                                    </p:set>
                                    <p:animEffect transition="in" filter="fade">
                                      <p:cBhvr>
                                        <p:cTn id="17" dur="500"/>
                                        <p:tgtEl>
                                          <p:spTgt spid="1546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652"/>
                                        </p:tgtEl>
                                        <p:attrNameLst>
                                          <p:attrName>style.visibility</p:attrName>
                                        </p:attrNameLst>
                                      </p:cBhvr>
                                      <p:to>
                                        <p:strVal val="visible"/>
                                      </p:to>
                                    </p:set>
                                    <p:animEffect transition="in" filter="fade">
                                      <p:cBhvr>
                                        <p:cTn id="22" dur="500"/>
                                        <p:tgtEl>
                                          <p:spTgt spid="154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4653"/>
                                        </p:tgtEl>
                                        <p:attrNameLst>
                                          <p:attrName>style.visibility</p:attrName>
                                        </p:attrNameLst>
                                      </p:cBhvr>
                                      <p:to>
                                        <p:strVal val="visible"/>
                                      </p:to>
                                    </p:set>
                                    <p:animEffect transition="in" filter="fade">
                                      <p:cBhvr>
                                        <p:cTn id="27" dur="500"/>
                                        <p:tgtEl>
                                          <p:spTgt spid="154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animBg="1"/>
      <p:bldP spid="154646" grpId="0" animBg="1"/>
      <p:bldP spid="154649" grpId="0" animBg="1"/>
      <p:bldP spid="154652" grpId="0" animBg="1"/>
      <p:bldP spid="15465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57150" y="65406"/>
            <a:ext cx="9791700" cy="415636"/>
          </a:xfrm>
          <a:solidFill>
            <a:srgbClr val="00B0F0">
              <a:alpha val="30196"/>
            </a:srgbClr>
          </a:solidFill>
        </p:spPr>
        <p:txBody>
          <a:bodyPr anchor="t">
            <a:spAutoFit/>
          </a:bodyPr>
          <a:lstStyle/>
          <a:p>
            <a:pPr eaLnBrk="1" hangingPunct="1"/>
            <a:r>
              <a:rPr lang="ja-JP" altLang="en-US" sz="2400" b="1" dirty="0">
                <a:solidFill>
                  <a:schemeClr val="tx1"/>
                </a:solidFill>
              </a:rPr>
              <a:t>５．（７）事故、ヒヤリ・ハット情報等の収集・活用　ポイント（</a:t>
            </a:r>
            <a:r>
              <a:rPr lang="en-US" altLang="ja-JP" sz="2400" b="1" dirty="0">
                <a:solidFill>
                  <a:schemeClr val="tx1"/>
                </a:solidFill>
              </a:rPr>
              <a:t>1/2)</a:t>
            </a:r>
          </a:p>
        </p:txBody>
      </p:sp>
      <p:sp>
        <p:nvSpPr>
          <p:cNvPr id="308227" name="Text Box 27"/>
          <p:cNvSpPr txBox="1">
            <a:spLocks noChangeArrowheads="1"/>
          </p:cNvSpPr>
          <p:nvPr/>
        </p:nvSpPr>
        <p:spPr bwMode="auto">
          <a:xfrm>
            <a:off x="252413" y="544026"/>
            <a:ext cx="945356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885825"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Period"/>
            </a:pPr>
            <a:r>
              <a:rPr lang="ja-JP" altLang="en-US" sz="1800" b="1" dirty="0"/>
              <a:t>始めよう</a:t>
            </a:r>
          </a:p>
          <a:p>
            <a:pPr marL="720000" lvl="1" eaLnBrk="1" hangingPunct="1">
              <a:spcBef>
                <a:spcPct val="0"/>
              </a:spcBef>
              <a:buFontTx/>
              <a:buChar char="•"/>
            </a:pPr>
            <a:r>
              <a:rPr lang="ja-JP" altLang="en-US" sz="1800" b="1" u="sng" dirty="0">
                <a:solidFill>
                  <a:srgbClr val="FF0000"/>
                </a:solidFill>
              </a:rPr>
              <a:t>まずは①事故情報、次に②ヒヤリ・ハット情報の順</a:t>
            </a:r>
            <a:r>
              <a:rPr lang="ja-JP" altLang="en-US" sz="1800" b="1" dirty="0"/>
              <a:t>で。</a:t>
            </a:r>
          </a:p>
          <a:p>
            <a:pPr marL="720000" lvl="1" eaLnBrk="1" hangingPunct="1">
              <a:spcBef>
                <a:spcPct val="0"/>
              </a:spcBef>
              <a:buFontTx/>
              <a:buChar char="•"/>
            </a:pPr>
            <a:r>
              <a:rPr lang="ja-JP" altLang="en-US" sz="1800" b="1" dirty="0"/>
              <a:t>ヒヤリ・ハット情報は対象範囲を限定し、試験的に始める（例：対象営業所を限定）。</a:t>
            </a:r>
          </a:p>
          <a:p>
            <a:pPr eaLnBrk="1" hangingPunct="1">
              <a:spcBef>
                <a:spcPct val="0"/>
              </a:spcBef>
              <a:buFontTx/>
              <a:buAutoNum type="arabicPeriod"/>
            </a:pPr>
            <a:r>
              <a:rPr lang="ja-JP" altLang="en-US" sz="1800" b="1" dirty="0"/>
              <a:t>情報を集めよう</a:t>
            </a:r>
          </a:p>
          <a:p>
            <a:pPr marL="720000" lvl="1" eaLnBrk="1" hangingPunct="1">
              <a:spcBef>
                <a:spcPct val="0"/>
              </a:spcBef>
              <a:buFontTx/>
              <a:buChar char="•"/>
            </a:pPr>
            <a:r>
              <a:rPr lang="ja-JP" altLang="en-US" sz="1800" b="1" u="sng" dirty="0">
                <a:solidFill>
                  <a:srgbClr val="0000FF"/>
                </a:solidFill>
              </a:rPr>
              <a:t>情報収集は、リスク管理（本ガイドライン５．（７））の出発点！</a:t>
            </a:r>
          </a:p>
          <a:p>
            <a:pPr marL="720000" lvl="1" eaLnBrk="1" hangingPunct="1">
              <a:spcBef>
                <a:spcPct val="0"/>
              </a:spcBef>
              <a:buFontTx/>
              <a:buChar char="•"/>
            </a:pPr>
            <a:r>
              <a:rPr lang="ja-JP" altLang="en-US" sz="1800" b="1" u="sng" dirty="0">
                <a:solidFill>
                  <a:srgbClr val="0000FF"/>
                </a:solidFill>
              </a:rPr>
              <a:t>ヒヤリ・ハットは、次の</a:t>
            </a:r>
            <a:r>
              <a:rPr lang="en-US" altLang="ja-JP" sz="1800" b="1" u="sng" dirty="0">
                <a:solidFill>
                  <a:srgbClr val="0000FF"/>
                </a:solidFill>
              </a:rPr>
              <a:t>①</a:t>
            </a:r>
            <a:r>
              <a:rPr lang="ja-JP" altLang="en-US" sz="1800" b="1" u="sng" dirty="0">
                <a:solidFill>
                  <a:srgbClr val="0000FF"/>
                </a:solidFill>
              </a:rPr>
              <a:t>②がポイント。</a:t>
            </a:r>
            <a:br>
              <a:rPr lang="ja-JP" altLang="en-US" sz="1800" b="1" u="sng" dirty="0">
                <a:solidFill>
                  <a:srgbClr val="0000FF"/>
                </a:solidFill>
              </a:rPr>
            </a:br>
            <a:r>
              <a:rPr lang="ja-JP" altLang="en-US" sz="1800" b="1" u="sng" dirty="0">
                <a:solidFill>
                  <a:srgbClr val="FF0000"/>
                </a:solidFill>
              </a:rPr>
              <a:t>①如何に現場から情報を集めるかが決め手</a:t>
            </a:r>
            <a:r>
              <a:rPr lang="ja-JP" altLang="en-US" sz="1800" b="1" u="sng" dirty="0">
                <a:solidFill>
                  <a:srgbClr val="0000FF"/>
                </a:solidFill>
              </a:rPr>
              <a:t>（例：一人ひとつ運動、キャンペーンの実施）。</a:t>
            </a:r>
            <a:br>
              <a:rPr lang="ja-JP" altLang="en-US" sz="1800" b="1" u="sng" dirty="0">
                <a:solidFill>
                  <a:srgbClr val="0000FF"/>
                </a:solidFill>
              </a:rPr>
            </a:br>
            <a:r>
              <a:rPr lang="ja-JP" altLang="en-US" sz="1800" b="1" u="sng" dirty="0">
                <a:solidFill>
                  <a:srgbClr val="FF0000"/>
                </a:solidFill>
              </a:rPr>
              <a:t>②報告しやすい工夫</a:t>
            </a:r>
            <a:r>
              <a:rPr lang="ja-JP" altLang="en-US" sz="1800" b="1" u="sng" dirty="0">
                <a:solidFill>
                  <a:srgbClr val="0000FF"/>
                </a:solidFill>
              </a:rPr>
              <a:t>（例：報告する行為をプラス評価（褒める文化）、管理者が口頭報告を受け作成）。</a:t>
            </a:r>
          </a:p>
          <a:p>
            <a:pPr eaLnBrk="1" hangingPunct="1">
              <a:spcBef>
                <a:spcPct val="0"/>
              </a:spcBef>
              <a:buFont typeface="ＭＳ Ｐゴシック" panose="020B0600070205080204" pitchFamily="50" charset="-128"/>
              <a:buAutoNum type="arabicPeriod" startAt="3"/>
            </a:pPr>
            <a:r>
              <a:rPr lang="ja-JP" altLang="en-US" sz="1800" b="1" dirty="0"/>
              <a:t>実態を知ろう</a:t>
            </a:r>
          </a:p>
          <a:p>
            <a:pPr marL="720000" lvl="1" eaLnBrk="1" hangingPunct="1">
              <a:spcBef>
                <a:spcPct val="0"/>
              </a:spcBef>
              <a:buFontTx/>
              <a:buChar char="•"/>
            </a:pPr>
            <a:r>
              <a:rPr lang="ja-JP" altLang="en-US" sz="1800" b="1" dirty="0">
                <a:solidFill>
                  <a:srgbClr val="FF0000"/>
                </a:solidFill>
              </a:rPr>
              <a:t>基本的な項目分析からスタート</a:t>
            </a:r>
            <a:r>
              <a:rPr lang="ja-JP" altLang="en-US" sz="1800" b="1" dirty="0"/>
              <a:t>（</a:t>
            </a:r>
            <a:r>
              <a:rPr lang="ja-JP" altLang="en-US" sz="1800" b="1" u="sng" dirty="0"/>
              <a:t>日時、場所、事故形態、自車行動等</a:t>
            </a:r>
            <a:r>
              <a:rPr lang="ja-JP" altLang="en-US" sz="1800" b="1" dirty="0"/>
              <a:t>）。</a:t>
            </a:r>
          </a:p>
          <a:p>
            <a:pPr marL="720000" lvl="1" eaLnBrk="1" hangingPunct="1">
              <a:spcBef>
                <a:spcPct val="0"/>
              </a:spcBef>
              <a:buFontTx/>
              <a:buChar char="•"/>
            </a:pPr>
            <a:r>
              <a:rPr lang="ja-JP" altLang="en-US" sz="1800" b="1" dirty="0">
                <a:solidFill>
                  <a:srgbClr val="0000FF"/>
                </a:solidFill>
              </a:rPr>
              <a:t>欲しい項目が盛り込まれた事故報告書フォーマット</a:t>
            </a:r>
            <a:r>
              <a:rPr lang="ja-JP" altLang="en-US" sz="1800" b="1" dirty="0"/>
              <a:t>を作成。</a:t>
            </a:r>
          </a:p>
          <a:p>
            <a:pPr marL="720000" lvl="1" eaLnBrk="1" hangingPunct="1">
              <a:spcBef>
                <a:spcPct val="0"/>
              </a:spcBef>
              <a:buFontTx/>
              <a:buChar char="•"/>
            </a:pPr>
            <a:r>
              <a:rPr lang="ja-JP" altLang="en-US" sz="1800" b="1" dirty="0"/>
              <a:t>分析の着眼は、業務の特徴・実態を考慮。</a:t>
            </a:r>
            <a:endParaRPr lang="en-US" altLang="ja-JP" sz="1800" b="1" dirty="0"/>
          </a:p>
          <a:p>
            <a:pPr marL="720000" lvl="1" eaLnBrk="1" hangingPunct="1">
              <a:spcBef>
                <a:spcPct val="0"/>
              </a:spcBef>
              <a:buFontTx/>
              <a:buChar char="•"/>
            </a:pPr>
            <a:r>
              <a:rPr lang="ja-JP" altLang="en-US" sz="1800" b="1" dirty="0">
                <a:solidFill>
                  <a:srgbClr val="0000FF"/>
                </a:solidFill>
              </a:rPr>
              <a:t>ドライブレコーダー映像やデジタルタコグラフのデータ</a:t>
            </a:r>
            <a:endParaRPr lang="en-US" altLang="ja-JP" sz="1800" b="1" dirty="0">
              <a:solidFill>
                <a:srgbClr val="0000FF"/>
              </a:solidFill>
            </a:endParaRPr>
          </a:p>
          <a:p>
            <a:pPr marL="542925" lvl="1" indent="0" eaLnBrk="1" hangingPunct="1">
              <a:spcBef>
                <a:spcPct val="0"/>
              </a:spcBef>
              <a:buNone/>
            </a:pPr>
            <a:r>
              <a:rPr lang="ja-JP" altLang="en-US" sz="1800" b="1" dirty="0">
                <a:solidFill>
                  <a:srgbClr val="0000FF"/>
                </a:solidFill>
              </a:rPr>
              <a:t>　等の活用。</a:t>
            </a:r>
          </a:p>
          <a:p>
            <a:pPr eaLnBrk="1" hangingPunct="1">
              <a:spcBef>
                <a:spcPct val="0"/>
              </a:spcBef>
              <a:buFontTx/>
              <a:buAutoNum type="arabicPeriod" startAt="3"/>
            </a:pPr>
            <a:r>
              <a:rPr lang="ja-JP" altLang="en-US" sz="1800" b="1" dirty="0"/>
              <a:t>実践しよう</a:t>
            </a:r>
          </a:p>
          <a:p>
            <a:pPr marL="720000" lvl="1" eaLnBrk="1" hangingPunct="1">
              <a:spcBef>
                <a:spcPct val="0"/>
              </a:spcBef>
              <a:buFontTx/>
              <a:buChar char="•"/>
            </a:pPr>
            <a:r>
              <a:rPr lang="ja-JP" altLang="en-US" sz="1800" b="1" dirty="0"/>
              <a:t>経営層が牽引役。</a:t>
            </a:r>
            <a:endParaRPr lang="ja-JP" altLang="en-US" sz="1800" b="1" i="1" u="sng" dirty="0"/>
          </a:p>
          <a:p>
            <a:pPr marL="720000" lvl="1" eaLnBrk="1" hangingPunct="1">
              <a:spcBef>
                <a:spcPct val="0"/>
              </a:spcBef>
              <a:buFontTx/>
              <a:buChar char="•"/>
            </a:pPr>
            <a:r>
              <a:rPr lang="ja-JP" altLang="en-US" sz="1800" b="1" dirty="0"/>
              <a:t>現場の管理者の本気度。</a:t>
            </a:r>
            <a:endParaRPr lang="en-US" altLang="ja-JP" sz="1800" b="1" dirty="0"/>
          </a:p>
          <a:p>
            <a:pPr marL="720000" lvl="1" eaLnBrk="1" hangingPunct="1">
              <a:spcBef>
                <a:spcPct val="0"/>
              </a:spcBef>
              <a:buFontTx/>
              <a:buChar char="•"/>
            </a:pPr>
            <a:r>
              <a:rPr lang="ja-JP" altLang="en-US" sz="1800" b="1" dirty="0"/>
              <a:t>分析結果は、乗務員にも周知。</a:t>
            </a:r>
          </a:p>
          <a:p>
            <a:pPr marL="720000" lvl="1" eaLnBrk="1" hangingPunct="1">
              <a:spcBef>
                <a:spcPct val="0"/>
              </a:spcBef>
              <a:buFontTx/>
              <a:buChar char="•"/>
            </a:pPr>
            <a:r>
              <a:rPr lang="ja-JP" altLang="en-US" sz="1800" b="1" dirty="0">
                <a:solidFill>
                  <a:srgbClr val="FF0000"/>
                </a:solidFill>
              </a:rPr>
              <a:t>まず、多発事故・重大事故対策に取り組む（例：路線</a:t>
            </a:r>
          </a:p>
          <a:p>
            <a:pPr lvl="1" eaLnBrk="1" hangingPunct="1">
              <a:spcBef>
                <a:spcPct val="0"/>
              </a:spcBef>
              <a:buFontTx/>
              <a:buNone/>
            </a:pPr>
            <a:r>
              <a:rPr lang="ja-JP" altLang="en-US" sz="1800" b="1" dirty="0">
                <a:solidFill>
                  <a:srgbClr val="FF0000"/>
                </a:solidFill>
              </a:rPr>
              <a:t>　バスの減速時における車内転倒事故、トラックにおける構内バック事故）。</a:t>
            </a:r>
          </a:p>
        </p:txBody>
      </p:sp>
      <p:sp>
        <p:nvSpPr>
          <p:cNvPr id="8" name="角丸四角形吹き出し 7"/>
          <p:cNvSpPr>
            <a:spLocks noChangeArrowheads="1"/>
          </p:cNvSpPr>
          <p:nvPr/>
        </p:nvSpPr>
        <p:spPr bwMode="auto">
          <a:xfrm>
            <a:off x="6392863" y="4221163"/>
            <a:ext cx="3313112" cy="1688569"/>
          </a:xfrm>
          <a:prstGeom prst="wedgeRoundRectCallout">
            <a:avLst>
              <a:gd name="adj1" fmla="val -43752"/>
              <a:gd name="adj2" fmla="val -68148"/>
              <a:gd name="adj3" fmla="val 16667"/>
            </a:avLst>
          </a:prstGeom>
          <a:solidFill>
            <a:srgbClr val="0070C0">
              <a:alpha val="21960"/>
            </a:srgbClr>
          </a:solidFill>
          <a:ln w="25400" algn="ctr">
            <a:solidFill>
              <a:srgbClr val="0070C0"/>
            </a:solidFill>
            <a:miter lim="800000"/>
            <a:headEnd/>
            <a:tailEnd/>
          </a:ln>
        </p:spPr>
        <p:txBody>
          <a:bodyPr/>
          <a:lstStyle/>
          <a:p>
            <a:pPr eaLnBrk="1" hangingPunct="1">
              <a:defRPr/>
            </a:pPr>
            <a:r>
              <a:rPr lang="ja-JP" altLang="en-US" sz="1600" b="1">
                <a:latin typeface="+mn-lt"/>
                <a:ea typeface="+mn-ea"/>
              </a:rPr>
              <a:t>あらかじめ、分析に必要な項目を事故報告書に盛り込む！</a:t>
            </a:r>
          </a:p>
        </p:txBody>
      </p:sp>
      <p:pic>
        <p:nvPicPr>
          <p:cNvPr id="308229" name="Picture 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913" y="4869160"/>
            <a:ext cx="15890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08230" name="Group 68"/>
          <p:cNvGrpSpPr>
            <a:grpSpLocks/>
          </p:cNvGrpSpPr>
          <p:nvPr/>
        </p:nvGrpSpPr>
        <p:grpSpPr bwMode="auto">
          <a:xfrm>
            <a:off x="6753225" y="4869160"/>
            <a:ext cx="863600" cy="936625"/>
            <a:chOff x="1928" y="2146"/>
            <a:chExt cx="770" cy="863"/>
          </a:xfrm>
        </p:grpSpPr>
        <p:pic>
          <p:nvPicPr>
            <p:cNvPr id="308233"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2" y="2146"/>
              <a:ext cx="59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4"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8" y="2199"/>
              <a:ext cx="589"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右矢印 12"/>
          <p:cNvSpPr/>
          <p:nvPr/>
        </p:nvSpPr>
        <p:spPr>
          <a:xfrm>
            <a:off x="7689850" y="5048548"/>
            <a:ext cx="792163"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chemeClr val="tx1"/>
                </a:solidFill>
              </a:rPr>
              <a:t>分析</a:t>
            </a:r>
          </a:p>
        </p:txBody>
      </p:sp>
      <p:sp>
        <p:nvSpPr>
          <p:cNvPr id="3" name="スライド番号プレースホルダー 2"/>
          <p:cNvSpPr>
            <a:spLocks noGrp="1"/>
          </p:cNvSpPr>
          <p:nvPr>
            <p:ph type="sldNum" sz="quarter" idx="12"/>
          </p:nvPr>
        </p:nvSpPr>
        <p:spPr/>
        <p:txBody>
          <a:bodyPr/>
          <a:lstStyle/>
          <a:p>
            <a:pPr>
              <a:defRPr/>
            </a:pPr>
            <a:fld id="{3C33C907-88B1-4DBE-8A1D-AB3B4BE2F1B6}" type="slidenum">
              <a:rPr lang="ja-JP" altLang="en-US" smtClean="0"/>
              <a:pPr>
                <a:defRPr/>
              </a:pPr>
              <a:t>64</a:t>
            </a:fld>
            <a:endParaRPr lang="en-US" altLang="ja-JP"/>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5"/>
          <p:cNvSpPr>
            <a:spLocks noGrp="1" noChangeArrowheads="1"/>
          </p:cNvSpPr>
          <p:nvPr>
            <p:ph type="body" idx="1"/>
          </p:nvPr>
        </p:nvSpPr>
        <p:spPr>
          <a:xfrm>
            <a:off x="344488" y="605006"/>
            <a:ext cx="9217024" cy="6032421"/>
          </a:xfrm>
        </p:spPr>
        <p:txBody>
          <a:bodyPr wrap="square">
            <a:spAutoFit/>
          </a:bodyPr>
          <a:lstStyle/>
          <a:p>
            <a:pPr eaLnBrk="1" hangingPunct="1">
              <a:lnSpc>
                <a:spcPct val="80000"/>
              </a:lnSpc>
              <a:buFontTx/>
              <a:buNone/>
            </a:pPr>
            <a:endParaRPr lang="en-US" altLang="ja-JP" sz="500" b="1" dirty="0"/>
          </a:p>
          <a:p>
            <a:pPr algn="just">
              <a:spcBef>
                <a:spcPts val="0"/>
              </a:spcBef>
              <a:buFontTx/>
              <a:buNone/>
            </a:pPr>
            <a:r>
              <a:rPr lang="ja-JP" altLang="en-US" sz="1800" b="1" dirty="0"/>
              <a:t>①　</a:t>
            </a:r>
            <a:r>
              <a:rPr lang="ja-JP" altLang="en-US" sz="1800" dirty="0"/>
              <a:t>  </a:t>
            </a:r>
            <a:r>
              <a:rPr lang="ja-JP" altLang="en-US" sz="1800" b="1" dirty="0"/>
              <a:t>情報収集・・・傾向把握の必要数</a:t>
            </a:r>
          </a:p>
          <a:p>
            <a:pPr marL="720000" algn="just" eaLnBrk="1" hangingPunct="1">
              <a:spcBef>
                <a:spcPts val="0"/>
              </a:spcBef>
              <a:buFont typeface="Arial" panose="020B0604020202020204" pitchFamily="34" charset="0"/>
              <a:buChar char="•"/>
            </a:pPr>
            <a:r>
              <a:rPr lang="ja-JP" altLang="en-US" sz="1800" dirty="0"/>
              <a:t>事故等の傾向を把握するための必要数・・・</a:t>
            </a:r>
            <a:r>
              <a:rPr lang="en-US" altLang="ja-JP" sz="1800" dirty="0"/>
              <a:t>100</a:t>
            </a:r>
            <a:r>
              <a:rPr lang="ja-JP" altLang="en-US" sz="1800" dirty="0"/>
              <a:t>件有れば百分率可能　　</a:t>
            </a:r>
          </a:p>
          <a:p>
            <a:pPr marL="720000" algn="just" eaLnBrk="1" hangingPunct="1">
              <a:spcBef>
                <a:spcPts val="0"/>
              </a:spcBef>
              <a:buFont typeface="Arial" panose="020B0604020202020204" pitchFamily="34" charset="0"/>
              <a:buChar char="•"/>
            </a:pPr>
            <a:r>
              <a:rPr lang="ja-JP" altLang="en-US" sz="1800" dirty="0"/>
              <a:t>１年で</a:t>
            </a:r>
            <a:r>
              <a:rPr lang="en-US" altLang="ja-JP" sz="1800" dirty="0"/>
              <a:t>20</a:t>
            </a:r>
            <a:r>
              <a:rPr lang="ja-JP" altLang="en-US" sz="1800" dirty="0"/>
              <a:t>件ならば</a:t>
            </a:r>
            <a:r>
              <a:rPr lang="en-US" altLang="ja-JP" sz="1800" dirty="0"/>
              <a:t>5</a:t>
            </a:r>
            <a:r>
              <a:rPr lang="ja-JP" altLang="en-US" sz="1800" dirty="0"/>
              <a:t>年間分を累積</a:t>
            </a:r>
          </a:p>
          <a:p>
            <a:pPr marL="720000" algn="just" eaLnBrk="1" hangingPunct="1">
              <a:spcBef>
                <a:spcPts val="0"/>
              </a:spcBef>
              <a:buFont typeface="Arial" panose="020B0604020202020204" pitchFamily="34" charset="0"/>
              <a:buChar char="•"/>
            </a:pPr>
            <a:r>
              <a:rPr lang="ja-JP" altLang="en-US" sz="1800" dirty="0"/>
              <a:t>事故件数が少ないならば、ヒヤリ・ハット件数との合算数で対応</a:t>
            </a:r>
            <a:endParaRPr lang="en-US" altLang="ja-JP" sz="1800" dirty="0"/>
          </a:p>
          <a:p>
            <a:pPr algn="just" eaLnBrk="1" hangingPunct="1">
              <a:spcBef>
                <a:spcPts val="0"/>
              </a:spcBef>
              <a:buFontTx/>
              <a:buNone/>
            </a:pPr>
            <a:endParaRPr lang="en-US" altLang="ja-JP" sz="1000" dirty="0"/>
          </a:p>
          <a:p>
            <a:pPr algn="just" eaLnBrk="1" hangingPunct="1">
              <a:spcBef>
                <a:spcPts val="0"/>
              </a:spcBef>
              <a:buFontTx/>
              <a:buNone/>
            </a:pPr>
            <a:r>
              <a:rPr lang="ja-JP" altLang="en-US" sz="1800" b="1" dirty="0"/>
              <a:t>②　情報の分類・整理・・・目的は？</a:t>
            </a:r>
          </a:p>
          <a:p>
            <a:pPr marL="720000" algn="just" eaLnBrk="1" hangingPunct="1">
              <a:spcBef>
                <a:spcPts val="0"/>
              </a:spcBef>
            </a:pPr>
            <a:r>
              <a:rPr lang="ja-JP" altLang="en-US" sz="1800" b="1" u="sng" dirty="0">
                <a:solidFill>
                  <a:srgbClr val="FF3300"/>
                </a:solidFill>
              </a:rPr>
              <a:t>自社の事故、ヒヤリ・ハットの傾向をつかむ</a:t>
            </a:r>
            <a:r>
              <a:rPr lang="ja-JP" altLang="en-US" sz="1800" dirty="0"/>
              <a:t>のが目的</a:t>
            </a:r>
          </a:p>
          <a:p>
            <a:pPr marL="720000" algn="just" eaLnBrk="1" hangingPunct="1">
              <a:spcBef>
                <a:spcPts val="0"/>
              </a:spcBef>
            </a:pPr>
            <a:r>
              <a:rPr lang="ja-JP" altLang="en-US" sz="1800" b="1" u="sng" dirty="0">
                <a:solidFill>
                  <a:srgbClr val="FF3300"/>
                </a:solidFill>
              </a:rPr>
              <a:t>重要な項目</a:t>
            </a:r>
            <a:r>
              <a:rPr lang="ja-JP" altLang="en-US" sz="1800" dirty="0"/>
              <a:t>を重点的に分類・整理（事故等の相手、発生場所、自分や相手の行動等）</a:t>
            </a:r>
          </a:p>
          <a:p>
            <a:pPr marL="720000" algn="just" eaLnBrk="1" hangingPunct="1">
              <a:spcBef>
                <a:spcPts val="0"/>
              </a:spcBef>
            </a:pPr>
            <a:r>
              <a:rPr lang="ja-JP" altLang="en-US" sz="1800" dirty="0"/>
              <a:t>多発する事故等の類型がわかれば、絞って対策</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③　根本的な原因の分析・・・原因は一つではない。</a:t>
            </a:r>
          </a:p>
          <a:p>
            <a:pPr marL="720000" algn="just" eaLnBrk="1" hangingPunct="1">
              <a:spcBef>
                <a:spcPts val="0"/>
              </a:spcBef>
            </a:pPr>
            <a:r>
              <a:rPr lang="ja-JP" altLang="en-US" sz="1800" dirty="0"/>
              <a:t>②で対策をとっても事故が減らない場合、根本的な原因を探る必要あり</a:t>
            </a:r>
          </a:p>
          <a:p>
            <a:pPr marL="720000" algn="just" eaLnBrk="1" hangingPunct="1">
              <a:spcBef>
                <a:spcPts val="0"/>
              </a:spcBef>
            </a:pPr>
            <a:r>
              <a:rPr lang="ja-JP" altLang="en-US" sz="1800" b="1" u="sng" dirty="0">
                <a:solidFill>
                  <a:srgbClr val="FF3300"/>
                </a:solidFill>
              </a:rPr>
              <a:t>事故を起こした本人、相手、ハード、環境、安全管理の５つの視点</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④　対策の検討と実施・・・責任追及より原因究明に基づいた対策</a:t>
            </a:r>
          </a:p>
          <a:p>
            <a:pPr marL="720000" algn="just" eaLnBrk="1" hangingPunct="1">
              <a:spcBef>
                <a:spcPts val="0"/>
              </a:spcBef>
            </a:pPr>
            <a:r>
              <a:rPr lang="ja-JP" altLang="en-US" sz="1800" b="1" dirty="0">
                <a:solidFill>
                  <a:srgbClr val="FF3300"/>
                </a:solidFill>
              </a:rPr>
              <a:t>当事者責任追及に終始しない。</a:t>
            </a:r>
            <a:r>
              <a:rPr lang="ja-JP" altLang="en-US" sz="1800" dirty="0"/>
              <a:t>対策の検討も③の５つの視点から考える。</a:t>
            </a:r>
            <a:endParaRPr lang="ja-JP" altLang="en-US" sz="1800" b="1" dirty="0"/>
          </a:p>
          <a:p>
            <a:pPr algn="just" eaLnBrk="1" hangingPunct="1">
              <a:spcBef>
                <a:spcPts val="0"/>
              </a:spcBef>
              <a:buFontTx/>
              <a:buNone/>
            </a:pPr>
            <a:endParaRPr lang="en-US" altLang="ja-JP" sz="1000" b="1" dirty="0"/>
          </a:p>
          <a:p>
            <a:pPr algn="just" eaLnBrk="1" hangingPunct="1">
              <a:spcBef>
                <a:spcPts val="0"/>
              </a:spcBef>
              <a:buFontTx/>
              <a:buNone/>
            </a:pPr>
            <a:r>
              <a:rPr lang="ja-JP" altLang="en-US" sz="1800" b="1" dirty="0"/>
              <a:t>⑤　</a:t>
            </a:r>
            <a:r>
              <a:rPr lang="ja-JP" altLang="en-US" sz="1800" b="1" dirty="0">
                <a:solidFill>
                  <a:srgbClr val="FF3300"/>
                </a:solidFill>
              </a:rPr>
              <a:t>リスク管理をうまく進めるための環境整備</a:t>
            </a:r>
            <a:r>
              <a:rPr lang="ja-JP" altLang="en-US" sz="1800" b="1" dirty="0"/>
              <a:t>・・・実は、これが大きなポイント</a:t>
            </a:r>
          </a:p>
          <a:p>
            <a:pPr marL="720000" algn="just" eaLnBrk="1" hangingPunct="1">
              <a:spcBef>
                <a:spcPts val="0"/>
              </a:spcBef>
            </a:pPr>
            <a:r>
              <a:rPr lang="ja-JP" altLang="en-US" sz="1800" b="1" dirty="0"/>
              <a:t>経営トップ</a:t>
            </a:r>
            <a:r>
              <a:rPr lang="ja-JP" altLang="en-US" sz="1800" dirty="0"/>
              <a:t>がリスク管理の必要性を理解し、積極的に取り組む</a:t>
            </a:r>
          </a:p>
          <a:p>
            <a:pPr marL="720000" algn="just" eaLnBrk="1" hangingPunct="1">
              <a:spcBef>
                <a:spcPts val="0"/>
              </a:spcBef>
            </a:pPr>
            <a:r>
              <a:rPr lang="ja-JP" altLang="en-US" sz="1800" dirty="0"/>
              <a:t>自社の現状を理解して</a:t>
            </a:r>
            <a:r>
              <a:rPr lang="ja-JP" altLang="en-US" sz="1800" dirty="0">
                <a:solidFill>
                  <a:srgbClr val="0000FF"/>
                </a:solidFill>
              </a:rPr>
              <a:t>、</a:t>
            </a:r>
            <a:r>
              <a:rPr lang="ja-JP" altLang="en-US" sz="1800" b="1" u="sng" dirty="0">
                <a:solidFill>
                  <a:srgbClr val="0000FF"/>
                </a:solidFill>
              </a:rPr>
              <a:t>リスク管理の体制（要員、教育）や予算</a:t>
            </a:r>
            <a:r>
              <a:rPr lang="ja-JP" altLang="en-US" sz="1800" dirty="0"/>
              <a:t>を決める</a:t>
            </a:r>
          </a:p>
          <a:p>
            <a:pPr marL="720000" algn="just" eaLnBrk="1" hangingPunct="1">
              <a:spcBef>
                <a:spcPts val="0"/>
              </a:spcBef>
            </a:pPr>
            <a:r>
              <a:rPr lang="ja-JP" altLang="en-US" sz="1800" b="1" u="sng" dirty="0">
                <a:solidFill>
                  <a:srgbClr val="0000FF"/>
                </a:solidFill>
              </a:rPr>
              <a:t>リスク管理要員の力量を定期的に把握し、必要な教育訓練を実施</a:t>
            </a:r>
            <a:endParaRPr lang="en-US" altLang="ja-JP" sz="1800" b="1" u="sng" dirty="0">
              <a:solidFill>
                <a:srgbClr val="0000FF"/>
              </a:solidFill>
            </a:endParaRPr>
          </a:p>
          <a:p>
            <a:pPr marL="720000" algn="just" eaLnBrk="1" hangingPunct="1">
              <a:spcBef>
                <a:spcPts val="0"/>
              </a:spcBef>
            </a:pPr>
            <a:r>
              <a:rPr lang="ja-JP" altLang="en-US" sz="1800" dirty="0"/>
              <a:t>従業員と目的意識を共有し、</a:t>
            </a:r>
            <a:r>
              <a:rPr lang="ja-JP" altLang="en-US" sz="1800" b="1" u="sng" dirty="0">
                <a:solidFill>
                  <a:srgbClr val="FF3300"/>
                </a:solidFill>
              </a:rPr>
              <a:t>全員参加</a:t>
            </a:r>
            <a:r>
              <a:rPr lang="ja-JP" altLang="en-US" sz="1800" dirty="0"/>
              <a:t>で取り組む</a:t>
            </a:r>
            <a:endParaRPr lang="en-US" altLang="ja-JP" sz="1800" dirty="0"/>
          </a:p>
          <a:p>
            <a:pPr marL="720000" algn="just" eaLnBrk="1" hangingPunct="1">
              <a:spcBef>
                <a:spcPts val="0"/>
              </a:spcBef>
            </a:pPr>
            <a:r>
              <a:rPr lang="ja-JP" altLang="en-US" sz="1800" dirty="0"/>
              <a:t>自社で対応困難ならば、</a:t>
            </a:r>
            <a:r>
              <a:rPr lang="ja-JP" altLang="en-US" sz="1800" b="1" u="sng" dirty="0">
                <a:solidFill>
                  <a:srgbClr val="0000FF"/>
                </a:solidFill>
              </a:rPr>
              <a:t>親会社、グループ会社、協力会社、民間の専門機関等を活用</a:t>
            </a:r>
          </a:p>
        </p:txBody>
      </p:sp>
      <p:sp>
        <p:nvSpPr>
          <p:cNvPr id="310275" name="Rectangle 2"/>
          <p:cNvSpPr>
            <a:spLocks noChangeArrowheads="1"/>
          </p:cNvSpPr>
          <p:nvPr/>
        </p:nvSpPr>
        <p:spPr bwMode="auto">
          <a:xfrm>
            <a:off x="57150" y="65406"/>
            <a:ext cx="9791700" cy="415636"/>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400" b="1" dirty="0"/>
              <a:t>５．（７）事故、ヒヤリ・ハット情報等の収集・活用　ポイント（</a:t>
            </a:r>
            <a:r>
              <a:rPr lang="en-US" altLang="ja-JP" sz="2400" b="1" dirty="0"/>
              <a:t>2/2)</a:t>
            </a:r>
          </a:p>
        </p:txBody>
      </p:sp>
      <p:sp>
        <p:nvSpPr>
          <p:cNvPr id="3" name="スライド番号プレースホルダー 2"/>
          <p:cNvSpPr>
            <a:spLocks noGrp="1"/>
          </p:cNvSpPr>
          <p:nvPr>
            <p:ph type="sldNum" sz="quarter" idx="12"/>
          </p:nvPr>
        </p:nvSpPr>
        <p:spPr>
          <a:xfrm>
            <a:off x="7537450" y="6355804"/>
            <a:ext cx="2311400" cy="476250"/>
          </a:xfrm>
        </p:spPr>
        <p:txBody>
          <a:bodyPr/>
          <a:lstStyle/>
          <a:p>
            <a:pPr>
              <a:defRPr/>
            </a:pPr>
            <a:fld id="{21461733-3FA3-47F5-BFDE-E5F734D5D3FD}" type="slidenum">
              <a:rPr lang="en-US" altLang="ja-JP" smtClean="0"/>
              <a:pPr>
                <a:defRPr/>
              </a:pPr>
              <a:t>65</a:t>
            </a:fld>
            <a:endParaRPr lang="en-US" altLang="ja-JP"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527071"/>
            <a:ext cx="9716530" cy="6740307"/>
          </a:xfrm>
          <a:prstGeom prst="rect">
            <a:avLst/>
          </a:prstGeom>
          <a:noFill/>
        </p:spPr>
        <p:txBody>
          <a:bodyPr wrap="square" rtlCol="0">
            <a:spAutoFit/>
          </a:bodyPr>
          <a:lstStyle/>
          <a:p>
            <a:r>
              <a:rPr kumimoji="1" lang="ja-JP" altLang="en-US" sz="2000" b="1" dirty="0"/>
              <a:t>課題と対応</a:t>
            </a:r>
            <a:endParaRPr kumimoji="1" lang="en-US" altLang="ja-JP" sz="2000" b="1" dirty="0"/>
          </a:p>
          <a:p>
            <a:pPr marL="360363" indent="-360363" algn="just"/>
            <a:r>
              <a:rPr lang="ja-JP" altLang="en-US" sz="2000" dirty="0"/>
              <a:t>　・ 従来の紙ベースによるヒヤリ・ハット情報等の収集、活用については、集めることが目的となっており、その質と量、活用方法に課題があると考え、ドライブレコーダー映像を活用し、こちらから見せてあげて、問いかける教育、指導方法に変更</a:t>
            </a:r>
            <a:endParaRPr lang="en-US" altLang="ja-JP" sz="2000" dirty="0"/>
          </a:p>
          <a:p>
            <a:pPr algn="just"/>
            <a:endParaRPr lang="en-US" altLang="ja-JP" sz="800" dirty="0"/>
          </a:p>
          <a:p>
            <a:pPr algn="just"/>
            <a:r>
              <a:rPr lang="ja-JP" altLang="en-US" sz="2000" b="1" dirty="0"/>
              <a:t>取組の概要</a:t>
            </a:r>
            <a:endParaRPr lang="en-US" altLang="ja-JP" sz="2000" b="1" dirty="0"/>
          </a:p>
          <a:p>
            <a:pPr algn="just"/>
            <a:r>
              <a:rPr lang="ja-JP" altLang="en-US" sz="2000" b="1" dirty="0"/>
              <a:t> </a:t>
            </a:r>
            <a:r>
              <a:rPr lang="ja-JP" altLang="en-US" sz="2000" dirty="0"/>
              <a:t>①イベント情報を活用した取組</a:t>
            </a:r>
            <a:endParaRPr lang="en-US" altLang="ja-JP" sz="2000" dirty="0"/>
          </a:p>
          <a:p>
            <a:pPr marL="360363" indent="-180975" algn="just"/>
            <a:r>
              <a:rPr lang="ja-JP" altLang="en-US" sz="2000" dirty="0"/>
              <a:t>・ 運行管理者は、</a:t>
            </a:r>
            <a:r>
              <a:rPr lang="ja-JP" altLang="en-US" sz="2000" dirty="0">
                <a:solidFill>
                  <a:srgbClr val="FF0000"/>
                </a:solidFill>
              </a:rPr>
              <a:t>日々のイベント情報のうち</a:t>
            </a:r>
            <a:r>
              <a:rPr lang="en-US" altLang="ja-JP" sz="2000" dirty="0">
                <a:solidFill>
                  <a:srgbClr val="FF0000"/>
                </a:solidFill>
              </a:rPr>
              <a:t>6</a:t>
            </a:r>
            <a:r>
              <a:rPr lang="ja-JP" altLang="en-US" sz="2000" dirty="0">
                <a:solidFill>
                  <a:srgbClr val="FF0000"/>
                </a:solidFill>
              </a:rPr>
              <a:t>項目（急減速、衝撃、速度、車間距離、横断歩道、交差点）をヒヤリ・ハット情報として定め、</a:t>
            </a:r>
            <a:r>
              <a:rPr lang="ja-JP" altLang="en-US" sz="2000" dirty="0"/>
              <a:t>発生当日の乗務後点呼時にフィードバックを実施。</a:t>
            </a:r>
            <a:endParaRPr lang="en-US" altLang="ja-JP" sz="2000" dirty="0"/>
          </a:p>
          <a:p>
            <a:pPr marL="360363" indent="-180975" algn="just"/>
            <a:endParaRPr lang="en-US" altLang="ja-JP" sz="800" dirty="0"/>
          </a:p>
          <a:p>
            <a:pPr marL="360363" indent="-273050" algn="just"/>
            <a:r>
              <a:rPr lang="ja-JP" altLang="en-US" sz="2000" dirty="0"/>
              <a:t>②気づきを与えることを目的とした取組</a:t>
            </a:r>
            <a:endParaRPr lang="en-US" altLang="ja-JP" sz="2000" dirty="0"/>
          </a:p>
          <a:p>
            <a:pPr marL="360363" indent="-360363" algn="just"/>
            <a:r>
              <a:rPr lang="ja-JP" altLang="en-US" sz="2000" dirty="0"/>
              <a:t>　・ 毎月</a:t>
            </a:r>
            <a:r>
              <a:rPr lang="en-US" altLang="ja-JP" sz="2000" dirty="0"/>
              <a:t>2</a:t>
            </a:r>
            <a:r>
              <a:rPr lang="ja-JP" altLang="en-US" sz="2000" dirty="0"/>
              <a:t>回、運行管理者と乗務員が、ドライブレコーダー映像を確認しながら、</a:t>
            </a:r>
            <a:r>
              <a:rPr lang="en-US" altLang="ja-JP" sz="2000" dirty="0"/>
              <a:t>10</a:t>
            </a:r>
            <a:r>
              <a:rPr lang="ja-JP" altLang="en-US" sz="2000" dirty="0"/>
              <a:t>項目（発車、右折、左折、バック等）からなる「フィードバックシート」をもとに、例えば、</a:t>
            </a:r>
            <a:r>
              <a:rPr lang="ja-JP" altLang="en-US" sz="2000" u="sng" dirty="0"/>
              <a:t>「こう見えるよ」「どう思う」「今度、どうやりますか」と言う問いかけ</a:t>
            </a:r>
            <a:r>
              <a:rPr lang="ja-JP" altLang="en-US" sz="2000" dirty="0"/>
              <a:t>により、問題がある運転、行動等について、必要な指導を実施し、乗務員に気づきを与えることを目的としたフィードバック手法に変更</a:t>
            </a:r>
            <a:endParaRPr lang="en-US" altLang="ja-JP" sz="2000" dirty="0"/>
          </a:p>
          <a:p>
            <a:pPr marL="360363" indent="-360363" algn="just"/>
            <a:endParaRPr lang="en-US" altLang="ja-JP" sz="800" dirty="0"/>
          </a:p>
          <a:p>
            <a:pPr marL="360363" indent="-360363" algn="just"/>
            <a:r>
              <a:rPr lang="ja-JP" altLang="en-US" sz="2000" dirty="0"/>
              <a:t>　・ 当該フィードバック手法については、</a:t>
            </a:r>
            <a:r>
              <a:rPr lang="ja-JP" altLang="en-US" sz="2000" u="sng" dirty="0">
                <a:solidFill>
                  <a:srgbClr val="FF0000"/>
                </a:solidFill>
              </a:rPr>
              <a:t>ヒヤリ・ハット情報の収集だけで無く、良い点についても見いだす取組として、乗務員のモチベーションの維持にも配慮</a:t>
            </a:r>
            <a:r>
              <a:rPr lang="ja-JP" altLang="en-US" sz="2000" dirty="0"/>
              <a:t>した点が特徴であり、</a:t>
            </a:r>
            <a:r>
              <a:rPr lang="en-US" altLang="ja-JP" sz="2000" dirty="0">
                <a:solidFill>
                  <a:srgbClr val="FF0000"/>
                </a:solidFill>
              </a:rPr>
              <a:t>1</a:t>
            </a:r>
            <a:r>
              <a:rPr lang="ja-JP" altLang="en-US" sz="2000" dirty="0">
                <a:solidFill>
                  <a:srgbClr val="FF0000"/>
                </a:solidFill>
              </a:rPr>
              <a:t>回のフィードバックでは良い点</a:t>
            </a:r>
            <a:r>
              <a:rPr lang="en-US" altLang="ja-JP" sz="2000" dirty="0">
                <a:solidFill>
                  <a:srgbClr val="FF0000"/>
                </a:solidFill>
              </a:rPr>
              <a:t>2</a:t>
            </a:r>
            <a:r>
              <a:rPr lang="ja-JP" altLang="en-US" sz="2000" dirty="0">
                <a:solidFill>
                  <a:srgbClr val="FF0000"/>
                </a:solidFill>
              </a:rPr>
              <a:t>つ、ヒヤリ・ハット情報となる指摘は１つ行うこととしている。</a:t>
            </a:r>
            <a:endParaRPr lang="en-US" altLang="ja-JP" sz="2000" dirty="0">
              <a:solidFill>
                <a:srgbClr val="FF0000"/>
              </a:solidFill>
            </a:endParaRPr>
          </a:p>
          <a:p>
            <a:pPr marL="363538" indent="-363538"/>
            <a:endParaRPr lang="en-US" altLang="ja-JP" sz="2000" dirty="0"/>
          </a:p>
          <a:p>
            <a:endParaRPr lang="en-US" altLang="ja-JP" sz="800" dirty="0"/>
          </a:p>
        </p:txBody>
      </p:sp>
      <p:sp>
        <p:nvSpPr>
          <p:cNvPr id="310275" name="Rectangle 2"/>
          <p:cNvSpPr>
            <a:spLocks noChangeArrowheads="1"/>
          </p:cNvSpPr>
          <p:nvPr/>
        </p:nvSpPr>
        <p:spPr bwMode="auto">
          <a:xfrm>
            <a:off x="57150" y="65406"/>
            <a:ext cx="9791700" cy="46166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400" b="1" dirty="0"/>
              <a:t>【</a:t>
            </a:r>
            <a:r>
              <a:rPr lang="ja-JP" altLang="en-US" sz="2400" b="1" dirty="0"/>
              <a:t>参考</a:t>
            </a:r>
            <a:r>
              <a:rPr lang="en-US" altLang="ja-JP" sz="2400" b="1" dirty="0"/>
              <a:t>】</a:t>
            </a:r>
            <a:r>
              <a:rPr lang="ja-JP" altLang="en-US" sz="2400" b="1" dirty="0"/>
              <a:t>取組事例（ドライブレコーダーの活用）</a:t>
            </a:r>
            <a:endParaRPr lang="en-US" altLang="ja-JP" sz="2400" b="1" dirty="0"/>
          </a:p>
        </p:txBody>
      </p:sp>
      <p:sp>
        <p:nvSpPr>
          <p:cNvPr id="2" name="スライド番号プレースホルダー 1"/>
          <p:cNvSpPr>
            <a:spLocks noGrp="1"/>
          </p:cNvSpPr>
          <p:nvPr>
            <p:ph type="sldNum" sz="quarter" idx="12"/>
          </p:nvPr>
        </p:nvSpPr>
        <p:spPr>
          <a:xfrm>
            <a:off x="7537450" y="6381750"/>
            <a:ext cx="2311400" cy="476250"/>
          </a:xfrm>
        </p:spPr>
        <p:txBody>
          <a:bodyPr/>
          <a:lstStyle/>
          <a:p>
            <a:pPr>
              <a:defRPr/>
            </a:pPr>
            <a:fld id="{21461733-3FA3-47F5-BFDE-E5F734D5D3FD}" type="slidenum">
              <a:rPr lang="en-US" altLang="ja-JP" smtClean="0"/>
              <a:pPr>
                <a:defRPr/>
              </a:pPr>
              <a:t>66</a:t>
            </a:fld>
            <a:endParaRPr lang="en-US" altLang="ja-JP" dirty="0"/>
          </a:p>
        </p:txBody>
      </p:sp>
    </p:spTree>
    <p:extLst>
      <p:ext uri="{BB962C8B-B14F-4D97-AF65-F5344CB8AC3E}">
        <p14:creationId xmlns:p14="http://schemas.microsoft.com/office/powerpoint/2010/main" val="2273000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4294967295"/>
          </p:nvPr>
        </p:nvSpPr>
        <p:spPr>
          <a:xfrm>
            <a:off x="172243" y="609032"/>
            <a:ext cx="9561513" cy="6112443"/>
          </a:xfrm>
        </p:spPr>
        <p:txBody>
          <a:bodyPr>
            <a:spAutoFit/>
          </a:bodyPr>
          <a:lstStyle/>
          <a:p>
            <a:pPr marL="357188" indent="-357188" eaLnBrk="1" hangingPunct="1">
              <a:lnSpc>
                <a:spcPct val="110000"/>
              </a:lnSpc>
              <a:spcBef>
                <a:spcPct val="0"/>
              </a:spcBef>
              <a:buFont typeface="Wingdings" panose="05000000000000000000" pitchFamily="2" charset="2"/>
              <a:buNone/>
            </a:pPr>
            <a:r>
              <a:rPr lang="ja-JP" altLang="en-US" sz="2400" b="1" u="sng" dirty="0"/>
              <a:t>（８）重大な事故等への対応</a:t>
            </a:r>
            <a:endParaRPr lang="en-US" altLang="ja-JP" sz="2400" b="1" u="sng" dirty="0"/>
          </a:p>
          <a:p>
            <a:pPr marL="357188" indent="-357188" eaLnBrk="1" hangingPunct="1">
              <a:lnSpc>
                <a:spcPct val="110000"/>
              </a:lnSpc>
              <a:spcBef>
                <a:spcPct val="0"/>
              </a:spcBef>
              <a:buFont typeface="Wingdings" panose="05000000000000000000" pitchFamily="2" charset="2"/>
              <a:buNone/>
            </a:pPr>
            <a:r>
              <a:rPr lang="ja-JP" altLang="en-US" sz="2400" b="1" dirty="0"/>
              <a:t>１）事業者は、通常の対応措置では対処できない程度・規模の事故、自然災害、テロ、感染症等（以下「重大な事故等」とする。）が発生した場合に備え、（５）で定めた責任・権限を超えて適切かつ柔軟に必要な措置を講じることができるように、その</a:t>
            </a:r>
            <a:r>
              <a:rPr lang="ja-JP" altLang="en-US" sz="2400" b="1" u="sng" dirty="0">
                <a:solidFill>
                  <a:srgbClr val="FF0000"/>
                </a:solidFill>
              </a:rPr>
              <a:t>責任者を定め</a:t>
            </a:r>
            <a:r>
              <a:rPr lang="ja-JP" altLang="en-US" sz="2400" b="1" dirty="0"/>
              <a:t>、応急措置及び復旧措置の実施、事故等の原因、被害等に関する調査及び分析等に係る責任、 権限等</a:t>
            </a:r>
            <a:r>
              <a:rPr lang="ja-JP" altLang="en-US" sz="2400" b="1" u="sng" dirty="0">
                <a:solidFill>
                  <a:srgbClr val="FF0000"/>
                </a:solidFill>
              </a:rPr>
              <a:t>必要な事項を明らかにした対応手順を定め、周知</a:t>
            </a:r>
            <a:r>
              <a:rPr lang="ja-JP" altLang="en-US" sz="2400" b="1" dirty="0"/>
              <a:t>する。</a:t>
            </a:r>
            <a:endParaRPr lang="en-US" altLang="ja-JP" sz="2400" b="1" dirty="0"/>
          </a:p>
          <a:p>
            <a:pPr marL="357188" indent="-357188" eaLnBrk="1" hangingPunct="1">
              <a:spcBef>
                <a:spcPct val="0"/>
              </a:spcBef>
              <a:buFont typeface="Wingdings" panose="05000000000000000000" pitchFamily="2" charset="2"/>
              <a:buNone/>
            </a:pPr>
            <a:endParaRPr lang="ja-JP" altLang="en-US" sz="2400" b="1" dirty="0"/>
          </a:p>
          <a:p>
            <a:pPr marL="357188" indent="-357188" eaLnBrk="1" hangingPunct="1">
              <a:lnSpc>
                <a:spcPct val="110000"/>
              </a:lnSpc>
              <a:spcBef>
                <a:spcPct val="0"/>
              </a:spcBef>
              <a:buFont typeface="Wingdings" panose="05000000000000000000" pitchFamily="2" charset="2"/>
              <a:buNone/>
            </a:pPr>
            <a:r>
              <a:rPr lang="ja-JP" altLang="en-US" sz="2400" b="1" dirty="0"/>
              <a:t>２） １）の対応手順は、</a:t>
            </a:r>
            <a:r>
              <a:rPr lang="ja-JP" altLang="en-US" sz="2400" b="1" u="sng" dirty="0">
                <a:solidFill>
                  <a:srgbClr val="FF0000"/>
                </a:solidFill>
              </a:rPr>
              <a:t>いたずらに複雑かつ緻密な手順とならないようにする</a:t>
            </a:r>
            <a:r>
              <a:rPr lang="ja-JP" altLang="en-US" sz="2400" b="1" dirty="0"/>
              <a:t>。</a:t>
            </a:r>
          </a:p>
          <a:p>
            <a:pPr marL="357188" indent="-357188" eaLnBrk="1" hangingPunct="1">
              <a:spcBef>
                <a:spcPct val="0"/>
              </a:spcBef>
              <a:buFont typeface="Wingdings" panose="05000000000000000000" pitchFamily="2" charset="2"/>
              <a:buNone/>
            </a:pPr>
            <a:endParaRPr lang="ja-JP" altLang="en-US" sz="2400" b="1" dirty="0"/>
          </a:p>
          <a:p>
            <a:pPr marL="357188" indent="-357188" eaLnBrk="1" hangingPunct="1">
              <a:lnSpc>
                <a:spcPct val="110000"/>
              </a:lnSpc>
              <a:spcBef>
                <a:spcPct val="0"/>
              </a:spcBef>
              <a:buFont typeface="Wingdings" panose="05000000000000000000" pitchFamily="2" charset="2"/>
              <a:buNone/>
            </a:pPr>
            <a:r>
              <a:rPr lang="ja-JP" altLang="en-US" sz="2400" b="1" dirty="0"/>
              <a:t>３）事業者は、重大な事故等の発生時には、関係する要員に事故等の発生を速やかに報告するとともに、適宜、事故等の内容、原因、再発防止策等を伝達し、１）の対応手順により組織横断的に迅速かつ的確な対応を図る。</a:t>
            </a: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５．（８）重大な事故等への対応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67</a:t>
            </a:fld>
            <a:endParaRPr lang="en-US" altLang="ja-JP"/>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4294967295"/>
          </p:nvPr>
        </p:nvSpPr>
        <p:spPr>
          <a:xfrm>
            <a:off x="172243" y="671516"/>
            <a:ext cx="9561513" cy="5832475"/>
          </a:xfrm>
        </p:spPr>
        <p:txBody>
          <a:bodyPr/>
          <a:lstStyle/>
          <a:p>
            <a:pPr marL="357188" indent="-357188" algn="just" eaLnBrk="1" hangingPunct="1">
              <a:lnSpc>
                <a:spcPct val="110000"/>
              </a:lnSpc>
              <a:spcBef>
                <a:spcPct val="0"/>
              </a:spcBef>
              <a:buFont typeface="Wingdings" panose="05000000000000000000" pitchFamily="2" charset="2"/>
              <a:buNone/>
            </a:pPr>
            <a:r>
              <a:rPr lang="ja-JP" altLang="en-US" sz="2400" b="1" dirty="0"/>
              <a:t>４）事業者は、１）の対応手順を実効的なものとするため、必要に応じて、</a:t>
            </a:r>
            <a:r>
              <a:rPr lang="ja-JP" altLang="en-US" sz="2400" b="1" dirty="0">
                <a:solidFill>
                  <a:srgbClr val="0000FF"/>
                </a:solidFill>
              </a:rPr>
              <a:t>事業者の事業規模、事業内容に応じた組織横断的な重大な事故等への対応訓練</a:t>
            </a:r>
            <a:r>
              <a:rPr lang="ja-JP" altLang="en-US" sz="2400" b="1" dirty="0"/>
              <a:t>（情報伝達訓練や机上シミュレーション等を含む。）を定期的に行う。</a:t>
            </a:r>
          </a:p>
          <a:p>
            <a:pPr marL="357188" indent="-357188" algn="just" eaLnBrk="1" hangingPunct="1">
              <a:spcBef>
                <a:spcPct val="0"/>
              </a:spcBef>
              <a:buFont typeface="Wingdings" panose="05000000000000000000" pitchFamily="2" charset="2"/>
              <a:buNone/>
            </a:pPr>
            <a:endParaRPr lang="ja-JP" altLang="en-US" sz="1200" b="1" dirty="0"/>
          </a:p>
          <a:p>
            <a:pPr marL="357188" indent="-357188" algn="just" eaLnBrk="1" hangingPunct="1">
              <a:lnSpc>
                <a:spcPct val="110000"/>
              </a:lnSpc>
              <a:spcBef>
                <a:spcPct val="0"/>
              </a:spcBef>
              <a:buFont typeface="Wingdings" panose="05000000000000000000" pitchFamily="2" charset="2"/>
              <a:buNone/>
            </a:pPr>
            <a:r>
              <a:rPr lang="ja-JP" altLang="en-US" sz="2400" b="1" dirty="0"/>
              <a:t>５）事業者は、必要に応じて、４）の訓練や過去の重大な事故等の対応における</a:t>
            </a:r>
            <a:r>
              <a:rPr lang="ja-JP" altLang="en-US" sz="2400" b="1" dirty="0">
                <a:solidFill>
                  <a:srgbClr val="0000FF"/>
                </a:solidFill>
              </a:rPr>
              <a:t>反省点、課題等を取りまとめ、１）の対応手順、対応のための組織・人員体制、輸送施設等の見直し・改善</a:t>
            </a:r>
            <a:r>
              <a:rPr lang="ja-JP" altLang="en-US" sz="2400" b="1" dirty="0"/>
              <a:t>を図る。</a:t>
            </a:r>
            <a:endParaRPr lang="en-US" altLang="ja-JP" sz="2400" b="1" dirty="0"/>
          </a:p>
          <a:p>
            <a:pPr marL="357188" indent="-357188" algn="just" eaLnBrk="1" hangingPunct="1">
              <a:lnSpc>
                <a:spcPct val="110000"/>
              </a:lnSpc>
              <a:spcBef>
                <a:spcPct val="0"/>
              </a:spcBef>
              <a:buFont typeface="Wingdings" panose="05000000000000000000" pitchFamily="2" charset="2"/>
              <a:buNone/>
            </a:pPr>
            <a:endParaRPr lang="en-US" altLang="ja-JP" sz="2400" b="1" dirty="0">
              <a:solidFill>
                <a:srgbClr val="000000"/>
              </a:solidFill>
              <a:latin typeface="Arial" panose="020B0604020202020204" pitchFamily="34" charset="0"/>
              <a:ea typeface="ＭＳ Ｐゴシック" panose="020B0600070205080204" pitchFamily="50" charset="-128"/>
            </a:endParaRPr>
          </a:p>
          <a:p>
            <a:pPr marL="357188" indent="-357188" algn="just" eaLnBrk="1" hangingPunct="1">
              <a:lnSpc>
                <a:spcPct val="110000"/>
              </a:lnSpc>
              <a:spcBef>
                <a:spcPct val="0"/>
              </a:spcBef>
              <a:buFont typeface="Wingdings" panose="05000000000000000000" pitchFamily="2" charset="2"/>
              <a:buNone/>
            </a:pPr>
            <a:r>
              <a:rPr lang="ja-JP" altLang="ja-JP" sz="2400" b="1" dirty="0">
                <a:solidFill>
                  <a:srgbClr val="000000"/>
                </a:solidFill>
                <a:latin typeface="Arial" panose="020B0604020202020204" pitchFamily="34" charset="0"/>
                <a:ea typeface="ＭＳ Ｐゴシック" panose="020B0600070205080204" pitchFamily="50" charset="-128"/>
              </a:rPr>
              <a:t>★６）事業者は、重大な事故等への対応（復旧措置を含む）については、地方自治体、国の行政機関、事業者団体、他の事業者等との</a:t>
            </a:r>
            <a:r>
              <a:rPr lang="ja-JP" altLang="ja-JP" sz="2400" b="1" dirty="0">
                <a:solidFill>
                  <a:srgbClr val="0000FF"/>
                </a:solidFill>
                <a:latin typeface="Arial" panose="020B0604020202020204" pitchFamily="34" charset="0"/>
                <a:ea typeface="ＭＳ Ｐゴシック" panose="020B0600070205080204" pitchFamily="50" charset="-128"/>
              </a:rPr>
              <a:t>定期的</a:t>
            </a:r>
            <a:r>
              <a:rPr lang="ja-JP" altLang="en-US" sz="2400" b="1" dirty="0">
                <a:solidFill>
                  <a:srgbClr val="0000FF"/>
                </a:solidFill>
                <a:latin typeface="Arial" panose="020B0604020202020204" pitchFamily="34" charset="0"/>
                <a:ea typeface="ＭＳ Ｐゴシック" panose="020B0600070205080204" pitchFamily="50" charset="-128"/>
              </a:rPr>
              <a:t>　</a:t>
            </a:r>
            <a:r>
              <a:rPr lang="ja-JP" altLang="ja-JP" sz="2400" b="1" dirty="0">
                <a:solidFill>
                  <a:srgbClr val="0000FF"/>
                </a:solidFill>
                <a:latin typeface="Arial" panose="020B0604020202020204" pitchFamily="34" charset="0"/>
                <a:ea typeface="ＭＳ Ｐゴシック" panose="020B0600070205080204" pitchFamily="50" charset="-128"/>
              </a:rPr>
              <a:t>な訓練等の機会を通じ、連携強化に努める。</a:t>
            </a:r>
            <a:r>
              <a:rPr lang="ja-JP" altLang="ja-JP" sz="2400" b="1" dirty="0">
                <a:solidFill>
                  <a:srgbClr val="000000"/>
                </a:solidFill>
                <a:latin typeface="Arial" panose="020B0604020202020204" pitchFamily="34" charset="0"/>
                <a:ea typeface="ＭＳ Ｐゴシック" panose="020B0600070205080204" pitchFamily="50" charset="-128"/>
              </a:rPr>
              <a:t>★</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357188" indent="-357188" eaLnBrk="1" hangingPunct="1">
              <a:lnSpc>
                <a:spcPct val="110000"/>
              </a:lnSpc>
              <a:spcBef>
                <a:spcPct val="0"/>
              </a:spcBef>
              <a:buFont typeface="Wingdings" panose="05000000000000000000" pitchFamily="2" charset="2"/>
              <a:buNone/>
            </a:pPr>
            <a:endParaRPr lang="en-US" altLang="ja-JP" sz="1800" b="1" dirty="0">
              <a:solidFill>
                <a:srgbClr val="0000FF"/>
              </a:solidFill>
            </a:endParaRPr>
          </a:p>
          <a:p>
            <a:pPr marL="0" indent="0" algn="just">
              <a:spcAft>
                <a:spcPts val="0"/>
              </a:spcAft>
              <a:buNone/>
            </a:pPr>
            <a:r>
              <a:rPr lang="ja-JP" altLang="ja-JP" sz="1800" b="1" kern="100" dirty="0">
                <a:solidFill>
                  <a:srgbClr val="000000"/>
                </a:solidFill>
                <a:latin typeface="Century" panose="02040604050505020304" pitchFamily="18" charset="0"/>
                <a:ea typeface="ＭＳ Ｐゴシック" panose="020B0600070205080204" pitchFamily="50" charset="-128"/>
              </a:rPr>
              <a:t>★（注）自然災害への対応については、国土交通省大臣官房運輸安全監理官室が公表した冊子「</a:t>
            </a:r>
            <a:endParaRPr lang="en-US" altLang="ja-JP" sz="1800" b="1" kern="100" dirty="0">
              <a:solidFill>
                <a:srgbClr val="000000"/>
              </a:solidFill>
              <a:latin typeface="Century" panose="02040604050505020304" pitchFamily="18" charset="0"/>
              <a:ea typeface="ＭＳ Ｐゴシック" panose="020B0600070205080204" pitchFamily="50" charset="-128"/>
            </a:endParaRPr>
          </a:p>
          <a:p>
            <a:pPr marL="0" indent="0" algn="just">
              <a:spcAft>
                <a:spcPts val="0"/>
              </a:spcAft>
              <a:buNone/>
            </a:pPr>
            <a:r>
              <a:rPr lang="ja-JP" altLang="en-US" sz="1800" b="1" kern="100" dirty="0">
                <a:solidFill>
                  <a:srgbClr val="000000"/>
                </a:solidFill>
                <a:latin typeface="Century" panose="02040604050505020304" pitchFamily="18" charset="0"/>
                <a:ea typeface="ＭＳ Ｐゴシック" panose="020B0600070205080204" pitchFamily="50" charset="-128"/>
              </a:rPr>
              <a:t>　　　</a:t>
            </a:r>
            <a:r>
              <a:rPr lang="ja-JP" altLang="ja-JP" sz="1800" b="1" kern="100" dirty="0">
                <a:solidFill>
                  <a:srgbClr val="000000"/>
                </a:solidFill>
                <a:latin typeface="Century" panose="02040604050505020304" pitchFamily="18" charset="0"/>
                <a:ea typeface="ＭＳ Ｐゴシック" panose="020B0600070205080204" pitchFamily="50" charset="-128"/>
              </a:rPr>
              <a:t>運輸防災マネジメント指針」を参照願う。★</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457200" lvl="0" indent="-457200" algn="just">
              <a:spcBef>
                <a:spcPct val="0"/>
              </a:spcBef>
              <a:buNone/>
            </a:pPr>
            <a:endParaRPr lang="ja-JP" altLang="en-US" sz="1800" kern="100" dirty="0">
              <a:solidFill>
                <a:srgbClr val="000000"/>
              </a:solidFill>
              <a:highlight>
                <a:srgbClr val="FFFF00"/>
              </a:highlight>
              <a:latin typeface="ＭＳ Ｐゴシック" panose="020B0600070205080204" pitchFamily="50" charset="-128"/>
              <a:ea typeface="ＭＳ Ｐゴシック" panose="020B0600070205080204" pitchFamily="50" charset="-128"/>
            </a:endParaRPr>
          </a:p>
        </p:txBody>
      </p:sp>
      <p:sp>
        <p:nvSpPr>
          <p:cNvPr id="6" name="Rectangle 2"/>
          <p:cNvSpPr txBox="1">
            <a:spLocks noChangeArrowheads="1"/>
          </p:cNvSpPr>
          <p:nvPr/>
        </p:nvSpPr>
        <p:spPr>
          <a:xfrm>
            <a:off x="57150" y="101600"/>
            <a:ext cx="9791700" cy="457200"/>
          </a:xfrm>
          <a:prstGeom prst="rect">
            <a:avLst/>
          </a:prstGeom>
          <a:solidFill>
            <a:srgbClr val="00B0F0">
              <a:alpha val="30000"/>
            </a:srgbClr>
          </a:solidFill>
        </p:spPr>
        <p:txBody>
          <a:bodyPr/>
          <a:lstStyle/>
          <a:p>
            <a:pPr algn="ctr" eaLnBrk="1" hangingPunct="1">
              <a:defRPr/>
            </a:pPr>
            <a:r>
              <a:rPr kumimoji="0" lang="ja-JP" altLang="en-US" sz="2400" b="1" kern="0" dirty="0">
                <a:latin typeface="+mj-lt"/>
                <a:ea typeface="+mj-ea"/>
                <a:cs typeface="+mj-cs"/>
              </a:rPr>
              <a:t>５．（８）重大な事故等への対応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68</a:t>
            </a:fld>
            <a:endParaRPr lang="en-US" altLang="ja-JP"/>
          </a:p>
        </p:txBody>
      </p:sp>
    </p:spTree>
    <p:extLst>
      <p:ext uri="{BB962C8B-B14F-4D97-AF65-F5344CB8AC3E}">
        <p14:creationId xmlns:p14="http://schemas.microsoft.com/office/powerpoint/2010/main" val="3080343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1"/>
          <p:cNvSpPr>
            <a:spLocks noGrp="1" noChangeArrowheads="1"/>
          </p:cNvSpPr>
          <p:nvPr>
            <p:ph type="title"/>
          </p:nvPr>
        </p:nvSpPr>
        <p:spPr>
          <a:xfrm>
            <a:off x="0" y="113829"/>
            <a:ext cx="9906000" cy="650875"/>
          </a:xfrm>
          <a:solidFill>
            <a:srgbClr val="FFFF00">
              <a:alpha val="50195"/>
            </a:srgbClr>
          </a:solidFill>
        </p:spPr>
        <p:txBody>
          <a:bodyPr/>
          <a:lstStyle/>
          <a:p>
            <a:pPr eaLnBrk="1" hangingPunct="1"/>
            <a:r>
              <a:rPr lang="ja-JP" altLang="en-US" sz="3200" b="1" dirty="0"/>
              <a:t>重大な事故等への対応</a:t>
            </a:r>
          </a:p>
        </p:txBody>
      </p:sp>
      <p:sp>
        <p:nvSpPr>
          <p:cNvPr id="314371" name="AutoShape 4"/>
          <p:cNvSpPr>
            <a:spLocks noChangeArrowheads="1"/>
          </p:cNvSpPr>
          <p:nvPr/>
        </p:nvSpPr>
        <p:spPr bwMode="auto">
          <a:xfrm>
            <a:off x="2450695" y="1485082"/>
            <a:ext cx="3503613" cy="1569311"/>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t>手順書等</a:t>
            </a:r>
          </a:p>
          <a:p>
            <a:pPr eaLnBrk="1" hangingPunct="1">
              <a:spcBef>
                <a:spcPct val="0"/>
              </a:spcBef>
              <a:buFontTx/>
              <a:buNone/>
            </a:pPr>
            <a:r>
              <a:rPr lang="ja-JP" altLang="en-US" sz="1800"/>
              <a:t>・責任と権限</a:t>
            </a:r>
          </a:p>
          <a:p>
            <a:pPr eaLnBrk="1" hangingPunct="1">
              <a:spcBef>
                <a:spcPct val="0"/>
              </a:spcBef>
              <a:buFontTx/>
              <a:buNone/>
            </a:pPr>
            <a:r>
              <a:rPr lang="ja-JP" altLang="en-US" sz="1800"/>
              <a:t>・連絡体制</a:t>
            </a:r>
          </a:p>
          <a:p>
            <a:pPr eaLnBrk="1" hangingPunct="1">
              <a:spcBef>
                <a:spcPct val="0"/>
              </a:spcBef>
              <a:buFontTx/>
              <a:buNone/>
            </a:pPr>
            <a:r>
              <a:rPr lang="ja-JP" altLang="en-US" sz="1800"/>
              <a:t>・原因分析</a:t>
            </a:r>
          </a:p>
          <a:p>
            <a:pPr eaLnBrk="1" hangingPunct="1">
              <a:spcBef>
                <a:spcPct val="0"/>
              </a:spcBef>
              <a:buFontTx/>
              <a:buNone/>
            </a:pPr>
            <a:r>
              <a:rPr lang="ja-JP" altLang="en-US" sz="1800"/>
              <a:t>・応急措置、対応措置等</a:t>
            </a:r>
          </a:p>
        </p:txBody>
      </p:sp>
      <p:sp>
        <p:nvSpPr>
          <p:cNvPr id="68613" name="Rectangle 5"/>
          <p:cNvSpPr>
            <a:spLocks noChangeArrowheads="1"/>
          </p:cNvSpPr>
          <p:nvPr/>
        </p:nvSpPr>
        <p:spPr bwMode="auto">
          <a:xfrm>
            <a:off x="1230754" y="900860"/>
            <a:ext cx="7013599" cy="523220"/>
          </a:xfrm>
          <a:prstGeom prst="rect">
            <a:avLst/>
          </a:prstGeom>
          <a:noFill/>
          <a:ln w="9525">
            <a:noFill/>
            <a:miter lim="800000"/>
            <a:headEnd/>
            <a:tailEnd/>
          </a:ln>
          <a:effectLst/>
        </p:spPr>
        <p:txBody>
          <a:bodyPr wrap="square">
            <a:spAutoFit/>
          </a:bodyPr>
          <a:lstStyle/>
          <a:p>
            <a:pPr marL="342900" indent="-342900" eaLnBrk="1" hangingPunct="1">
              <a:spcBef>
                <a:spcPct val="20000"/>
              </a:spcBef>
              <a:buClr>
                <a:schemeClr val="hlink"/>
              </a:buClr>
              <a:buSzPct val="70000"/>
              <a:defRPr/>
            </a:pPr>
            <a:r>
              <a:rPr lang="ja-JP" altLang="en-US" sz="2800" b="1" dirty="0"/>
              <a:t>Ｐ　</a:t>
            </a:r>
            <a:r>
              <a:rPr lang="ja-JP" altLang="en-US" sz="2800" b="1" dirty="0">
                <a:latin typeface="Arial" charset="0"/>
              </a:rPr>
              <a:t>重大な事故等への対応手順の作成と周知</a:t>
            </a:r>
            <a:r>
              <a:rPr lang="ja-JP" altLang="en-US" sz="2800" dirty="0">
                <a:effectLst>
                  <a:outerShdw blurRad="38100" dist="38100" dir="2700000" algn="tl">
                    <a:srgbClr val="C0C0C0"/>
                  </a:outerShdw>
                </a:effectLst>
                <a:latin typeface="Arial" charset="0"/>
              </a:rPr>
              <a:t>　 </a:t>
            </a:r>
          </a:p>
        </p:txBody>
      </p:sp>
      <p:sp>
        <p:nvSpPr>
          <p:cNvPr id="314373" name="AutoShape 6"/>
          <p:cNvSpPr>
            <a:spLocks noChangeArrowheads="1"/>
          </p:cNvSpPr>
          <p:nvPr/>
        </p:nvSpPr>
        <p:spPr bwMode="auto">
          <a:xfrm>
            <a:off x="6176963" y="3501008"/>
            <a:ext cx="3681412" cy="1724166"/>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a:t>
            </a:r>
            <a:r>
              <a:rPr lang="ja-JP" altLang="en-US" sz="1800" dirty="0">
                <a:solidFill>
                  <a:srgbClr val="0000FF"/>
                </a:solidFill>
              </a:rPr>
              <a:t>自然災害はシナリオレスも効果的</a:t>
            </a:r>
          </a:p>
          <a:p>
            <a:pPr eaLnBrk="1" hangingPunct="1">
              <a:spcBef>
                <a:spcPct val="0"/>
              </a:spcBef>
              <a:buFontTx/>
              <a:buNone/>
            </a:pPr>
            <a:r>
              <a:rPr lang="ja-JP" altLang="en-US" sz="1800" dirty="0"/>
              <a:t>○対応手順の有効性を確認</a:t>
            </a:r>
            <a:endParaRPr lang="en-US" altLang="ja-JP" sz="1800" dirty="0"/>
          </a:p>
          <a:p>
            <a:pPr eaLnBrk="1" hangingPunct="1">
              <a:spcBef>
                <a:spcPct val="0"/>
              </a:spcBef>
              <a:buFontTx/>
              <a:buNone/>
            </a:pPr>
            <a:r>
              <a:rPr lang="ja-JP" altLang="en-US" sz="1800" dirty="0"/>
              <a:t>○訓練の目標を設定することも有効</a:t>
            </a:r>
          </a:p>
          <a:p>
            <a:pPr eaLnBrk="1" hangingPunct="1">
              <a:spcBef>
                <a:spcPct val="0"/>
              </a:spcBef>
              <a:buFontTx/>
              <a:buNone/>
            </a:pPr>
            <a:r>
              <a:rPr lang="ja-JP" altLang="en-US" sz="1800" dirty="0"/>
              <a:t>○</a:t>
            </a:r>
            <a:r>
              <a:rPr lang="ja-JP" altLang="en-US" sz="1800" b="1" dirty="0">
                <a:solidFill>
                  <a:srgbClr val="FF0000"/>
                </a:solidFill>
              </a:rPr>
              <a:t>定期的に実施</a:t>
            </a:r>
            <a:r>
              <a:rPr lang="ja-JP" altLang="en-US" sz="1800" dirty="0"/>
              <a:t>（年１回程度）</a:t>
            </a:r>
            <a:endParaRPr lang="en-US" altLang="ja-JP" sz="1800" dirty="0"/>
          </a:p>
          <a:p>
            <a:pPr eaLnBrk="1" hangingPunct="1">
              <a:spcBef>
                <a:spcPct val="0"/>
              </a:spcBef>
              <a:buFontTx/>
              <a:buNone/>
            </a:pPr>
            <a:r>
              <a:rPr lang="ja-JP" altLang="en-US" sz="1800" dirty="0"/>
              <a:t>○机上シミュレーションも可</a:t>
            </a:r>
          </a:p>
        </p:txBody>
      </p:sp>
      <p:sp>
        <p:nvSpPr>
          <p:cNvPr id="314374" name="AutoShape 7"/>
          <p:cNvSpPr>
            <a:spLocks noChangeArrowheads="1"/>
          </p:cNvSpPr>
          <p:nvPr/>
        </p:nvSpPr>
        <p:spPr bwMode="auto">
          <a:xfrm>
            <a:off x="2576736" y="5085184"/>
            <a:ext cx="3352800" cy="165735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0000"/>
                </a:solidFill>
              </a:rPr>
              <a:t>反省会</a:t>
            </a:r>
            <a:r>
              <a:rPr lang="ja-JP" altLang="en-US" sz="1800" b="1" dirty="0"/>
              <a:t>等開催</a:t>
            </a:r>
          </a:p>
          <a:p>
            <a:pPr eaLnBrk="1" hangingPunct="1">
              <a:spcBef>
                <a:spcPct val="0"/>
              </a:spcBef>
              <a:buFontTx/>
              <a:buNone/>
            </a:pPr>
            <a:r>
              <a:rPr lang="ja-JP" altLang="en-US" sz="1800" dirty="0"/>
              <a:t>○問題点の洗出し</a:t>
            </a:r>
          </a:p>
          <a:p>
            <a:pPr eaLnBrk="1" hangingPunct="1">
              <a:spcBef>
                <a:spcPct val="0"/>
              </a:spcBef>
              <a:buFontTx/>
              <a:buNone/>
            </a:pPr>
            <a:r>
              <a:rPr lang="ja-JP" altLang="en-US" sz="1800" dirty="0"/>
              <a:t>・責任と権限</a:t>
            </a:r>
          </a:p>
          <a:p>
            <a:pPr eaLnBrk="1" hangingPunct="1">
              <a:spcBef>
                <a:spcPct val="0"/>
              </a:spcBef>
              <a:buFontTx/>
              <a:buNone/>
            </a:pPr>
            <a:r>
              <a:rPr lang="ja-JP" altLang="en-US" sz="1800" dirty="0"/>
              <a:t>・連絡体制</a:t>
            </a:r>
          </a:p>
          <a:p>
            <a:pPr eaLnBrk="1" hangingPunct="1">
              <a:spcBef>
                <a:spcPct val="0"/>
              </a:spcBef>
              <a:buFontTx/>
              <a:buNone/>
            </a:pPr>
            <a:r>
              <a:rPr lang="ja-JP" altLang="en-US" sz="1800" dirty="0"/>
              <a:t>・応急措置、対応措置等</a:t>
            </a:r>
          </a:p>
        </p:txBody>
      </p:sp>
      <p:sp>
        <p:nvSpPr>
          <p:cNvPr id="314375" name="AutoShape 8"/>
          <p:cNvSpPr>
            <a:spLocks noChangeArrowheads="1"/>
          </p:cNvSpPr>
          <p:nvPr/>
        </p:nvSpPr>
        <p:spPr bwMode="auto">
          <a:xfrm>
            <a:off x="271463" y="3789809"/>
            <a:ext cx="3889375" cy="6477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例えば、安全マネジメント委員会での</a:t>
            </a:r>
          </a:p>
          <a:p>
            <a:pPr eaLnBrk="1" hangingPunct="1">
              <a:spcBef>
                <a:spcPct val="0"/>
              </a:spcBef>
              <a:buFontTx/>
              <a:buNone/>
            </a:pPr>
            <a:r>
              <a:rPr lang="ja-JP" altLang="en-US" sz="1800"/>
              <a:t>審議・決定など</a:t>
            </a:r>
          </a:p>
        </p:txBody>
      </p:sp>
      <p:sp>
        <p:nvSpPr>
          <p:cNvPr id="314380" name="Rectangle 14"/>
          <p:cNvSpPr>
            <a:spLocks noRot="1" noChangeArrowheads="1"/>
          </p:cNvSpPr>
          <p:nvPr/>
        </p:nvSpPr>
        <p:spPr bwMode="auto">
          <a:xfrm>
            <a:off x="6278563" y="2997969"/>
            <a:ext cx="4667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t>Ｄ</a:t>
            </a:r>
          </a:p>
        </p:txBody>
      </p:sp>
      <p:sp>
        <p:nvSpPr>
          <p:cNvPr id="314383" name="AutoShape 18"/>
          <p:cNvSpPr>
            <a:spLocks noChangeArrowheads="1"/>
          </p:cNvSpPr>
          <p:nvPr/>
        </p:nvSpPr>
        <p:spPr bwMode="auto">
          <a:xfrm>
            <a:off x="4171950" y="1483966"/>
            <a:ext cx="2365375" cy="1162224"/>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FF0000"/>
                </a:solidFill>
              </a:rPr>
              <a:t>安全管理規程</a:t>
            </a:r>
          </a:p>
          <a:p>
            <a:pPr eaLnBrk="1" hangingPunct="1">
              <a:spcBef>
                <a:spcPct val="0"/>
              </a:spcBef>
              <a:buFontTx/>
              <a:buNone/>
            </a:pPr>
            <a:r>
              <a:rPr lang="ja-JP" altLang="en-US" sz="1800" dirty="0">
                <a:solidFill>
                  <a:srgbClr val="FF0000"/>
                </a:solidFill>
              </a:rPr>
              <a:t>事故処理要領</a:t>
            </a:r>
          </a:p>
          <a:p>
            <a:pPr eaLnBrk="1" hangingPunct="1">
              <a:spcBef>
                <a:spcPct val="0"/>
              </a:spcBef>
              <a:buFontTx/>
              <a:buNone/>
            </a:pPr>
            <a:r>
              <a:rPr lang="ja-JP" altLang="en-US" sz="1800" dirty="0">
                <a:solidFill>
                  <a:srgbClr val="FF0000"/>
                </a:solidFill>
              </a:rPr>
              <a:t>緊急対応マニュアル</a:t>
            </a:r>
            <a:endParaRPr lang="en-US" altLang="ja-JP" sz="1800" dirty="0">
              <a:solidFill>
                <a:srgbClr val="FF0000"/>
              </a:solidFill>
            </a:endParaRPr>
          </a:p>
          <a:p>
            <a:pPr eaLnBrk="1" hangingPunct="1">
              <a:spcBef>
                <a:spcPct val="0"/>
              </a:spcBef>
              <a:buFontTx/>
              <a:buNone/>
            </a:pPr>
            <a:r>
              <a:rPr lang="ja-JP" altLang="en-US" sz="1800" dirty="0">
                <a:solidFill>
                  <a:srgbClr val="0000FF"/>
                </a:solidFill>
              </a:rPr>
              <a:t>災害対応マニュアル等</a:t>
            </a:r>
          </a:p>
        </p:txBody>
      </p:sp>
      <p:sp>
        <p:nvSpPr>
          <p:cNvPr id="68631" name="Rectangle 23"/>
          <p:cNvSpPr>
            <a:spLocks noChangeArrowheads="1"/>
          </p:cNvSpPr>
          <p:nvPr/>
        </p:nvSpPr>
        <p:spPr bwMode="auto">
          <a:xfrm>
            <a:off x="6786563" y="2924944"/>
            <a:ext cx="3119437" cy="5048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ja-JP" altLang="en-US" sz="2800" b="1" dirty="0">
                <a:latin typeface="Arial" charset="0"/>
              </a:rPr>
              <a:t>対応訓練の実施</a:t>
            </a:r>
            <a:r>
              <a:rPr lang="ja-JP" altLang="en-US" sz="2800" dirty="0">
                <a:effectLst>
                  <a:outerShdw blurRad="38100" dist="38100" dir="2700000" algn="tl">
                    <a:srgbClr val="C0C0C0"/>
                  </a:outerShdw>
                </a:effectLst>
                <a:latin typeface="Arial" charset="0"/>
              </a:rPr>
              <a:t>　 </a:t>
            </a:r>
          </a:p>
        </p:txBody>
      </p:sp>
      <p:sp>
        <p:nvSpPr>
          <p:cNvPr id="68632" name="Rectangle 24"/>
          <p:cNvSpPr>
            <a:spLocks noChangeArrowheads="1"/>
          </p:cNvSpPr>
          <p:nvPr/>
        </p:nvSpPr>
        <p:spPr bwMode="auto">
          <a:xfrm>
            <a:off x="2576736" y="4507094"/>
            <a:ext cx="3273536" cy="523220"/>
          </a:xfrm>
          <a:prstGeom prst="rect">
            <a:avLst/>
          </a:prstGeom>
          <a:noFill/>
          <a:ln w="9525">
            <a:noFill/>
            <a:miter lim="800000"/>
            <a:headEnd/>
            <a:tailEnd/>
          </a:ln>
          <a:effectLst/>
        </p:spPr>
        <p:txBody>
          <a:bodyPr>
            <a:spAutoFit/>
          </a:bodyPr>
          <a:lstStyle/>
          <a:p>
            <a:pPr marL="342900" indent="-342900" eaLnBrk="1" hangingPunct="1">
              <a:spcBef>
                <a:spcPct val="20000"/>
              </a:spcBef>
              <a:buClr>
                <a:schemeClr val="hlink"/>
              </a:buClr>
              <a:buSzPct val="70000"/>
              <a:buFont typeface="Wingdings" pitchFamily="2" charset="2"/>
              <a:buNone/>
              <a:defRPr/>
            </a:pPr>
            <a:r>
              <a:rPr lang="ja-JP" altLang="en-US" sz="2800" b="1" dirty="0">
                <a:latin typeface="Arial" charset="0"/>
              </a:rPr>
              <a:t>Ｃ　対応訓練の評価</a:t>
            </a:r>
            <a:r>
              <a:rPr lang="ja-JP" altLang="en-US" sz="2800" dirty="0">
                <a:effectLst>
                  <a:outerShdw blurRad="38100" dist="38100" dir="2700000" algn="tl">
                    <a:srgbClr val="C0C0C0"/>
                  </a:outerShdw>
                </a:effectLst>
                <a:latin typeface="Arial" charset="0"/>
              </a:rPr>
              <a:t>　 </a:t>
            </a:r>
          </a:p>
        </p:txBody>
      </p:sp>
      <p:sp>
        <p:nvSpPr>
          <p:cNvPr id="68633" name="Rectangle 25"/>
          <p:cNvSpPr>
            <a:spLocks noChangeArrowheads="1"/>
          </p:cNvSpPr>
          <p:nvPr/>
        </p:nvSpPr>
        <p:spPr bwMode="auto">
          <a:xfrm>
            <a:off x="152586" y="3254930"/>
            <a:ext cx="4408893" cy="523220"/>
          </a:xfrm>
          <a:prstGeom prst="rect">
            <a:avLst/>
          </a:prstGeom>
          <a:noFill/>
          <a:ln w="9525">
            <a:noFill/>
            <a:miter lim="800000"/>
            <a:headEnd/>
            <a:tailEnd/>
          </a:ln>
          <a:effectLst/>
        </p:spPr>
        <p:txBody>
          <a:bodyPr wrap="square">
            <a:spAutoFit/>
          </a:bodyPr>
          <a:lstStyle/>
          <a:p>
            <a:pPr marL="342900" indent="-342900" eaLnBrk="1" hangingPunct="1">
              <a:spcBef>
                <a:spcPct val="20000"/>
              </a:spcBef>
              <a:buClr>
                <a:schemeClr val="hlink"/>
              </a:buClr>
              <a:buSzPct val="70000"/>
              <a:buFont typeface="Wingdings" pitchFamily="2" charset="2"/>
              <a:buNone/>
              <a:defRPr/>
            </a:pPr>
            <a:r>
              <a:rPr lang="ja-JP" altLang="en-US" sz="2800" b="1" dirty="0">
                <a:latin typeface="Arial" charset="0"/>
              </a:rPr>
              <a:t>Ａ　手順書、訓練等の見直し　</a:t>
            </a:r>
            <a:r>
              <a:rPr lang="ja-JP" altLang="en-US" sz="2800" dirty="0">
                <a:effectLst>
                  <a:outerShdw blurRad="38100" dist="38100" dir="2700000" algn="tl">
                    <a:srgbClr val="C0C0C0"/>
                  </a:outerShdw>
                </a:effectLst>
                <a:latin typeface="Arial" charset="0"/>
              </a:rPr>
              <a:t> </a:t>
            </a:r>
          </a:p>
        </p:txBody>
      </p:sp>
      <p:pic>
        <p:nvPicPr>
          <p:cNvPr id="314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曲折矢印 1"/>
          <p:cNvSpPr/>
          <p:nvPr/>
        </p:nvSpPr>
        <p:spPr bwMode="auto">
          <a:xfrm>
            <a:off x="997887" y="1849695"/>
            <a:ext cx="1224136" cy="1306662"/>
          </a:xfrm>
          <a:prstGeom prst="bentArrow">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3" name="曲折矢印 22"/>
          <p:cNvSpPr/>
          <p:nvPr/>
        </p:nvSpPr>
        <p:spPr bwMode="auto">
          <a:xfrm rot="5400000">
            <a:off x="6844019" y="1631232"/>
            <a:ext cx="1224136" cy="1306662"/>
          </a:xfrm>
          <a:prstGeom prst="bentArrow">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4" name="曲折矢印 23"/>
          <p:cNvSpPr/>
          <p:nvPr/>
        </p:nvSpPr>
        <p:spPr bwMode="auto">
          <a:xfrm rot="10800000">
            <a:off x="6020292" y="5282728"/>
            <a:ext cx="2015116" cy="1148837"/>
          </a:xfrm>
          <a:prstGeom prst="bentArrow">
            <a:avLst>
              <a:gd name="adj1" fmla="val 26296"/>
              <a:gd name="adj2" fmla="val 25000"/>
              <a:gd name="adj3" fmla="val 25000"/>
              <a:gd name="adj4" fmla="val 43750"/>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5" name="曲折矢印 24"/>
          <p:cNvSpPr/>
          <p:nvPr/>
        </p:nvSpPr>
        <p:spPr bwMode="auto">
          <a:xfrm rot="16200000">
            <a:off x="810357" y="4651292"/>
            <a:ext cx="1632119" cy="1555745"/>
          </a:xfrm>
          <a:prstGeom prst="bentArrow">
            <a:avLst>
              <a:gd name="adj1" fmla="val 17906"/>
              <a:gd name="adj2" fmla="val 25000"/>
              <a:gd name="adj3" fmla="val 25000"/>
              <a:gd name="adj4" fmla="val 43750"/>
            </a:avLst>
          </a:prstGeom>
          <a:solidFill>
            <a:srgbClr val="FF0000"/>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21461733-3FA3-47F5-BFDE-E5F734D5D3FD}" type="slidenum">
              <a:rPr lang="en-US" altLang="ja-JP" smtClean="0"/>
              <a:pPr>
                <a:defRPr/>
              </a:pPr>
              <a:t>69</a:t>
            </a:fld>
            <a:endParaRPr lang="en-US" altLang="ja-JP"/>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AutoShape 2"/>
          <p:cNvSpPr>
            <a:spLocks noChangeArrowheads="1"/>
          </p:cNvSpPr>
          <p:nvPr/>
        </p:nvSpPr>
        <p:spPr bwMode="auto">
          <a:xfrm>
            <a:off x="249238" y="4005708"/>
            <a:ext cx="9369425" cy="2433192"/>
          </a:xfrm>
          <a:prstGeom prst="roundRect">
            <a:avLst>
              <a:gd name="adj" fmla="val 16667"/>
            </a:avLst>
          </a:prstGeom>
          <a:solidFill>
            <a:srgbClr val="CCFFFF">
              <a:alpha val="45097"/>
            </a:srgbClr>
          </a:solidFill>
          <a:ln w="9525">
            <a:solidFill>
              <a:srgbClr val="008000"/>
            </a:solidFill>
            <a:round/>
            <a:headEnd/>
            <a:tailEnd/>
          </a:ln>
        </p:spPr>
        <p:txBody>
          <a:bodyPr lIns="91430" tIns="45715" rIns="91430" bIns="45715" anchor="t"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Times New Roman" panose="02020603050405020304" pitchFamily="18" charset="0"/>
              </a:rPr>
              <a:t>ヒューマンエラーによる</a:t>
            </a:r>
            <a:r>
              <a:rPr lang="ja-JP" altLang="en-US" sz="2800" dirty="0">
                <a:solidFill>
                  <a:srgbClr val="FF0000"/>
                </a:solidFill>
                <a:latin typeface="Times New Roman" panose="02020603050405020304" pitchFamily="18" charset="0"/>
              </a:rPr>
              <a:t>事故を防止</a:t>
            </a:r>
            <a:r>
              <a:rPr lang="ja-JP" altLang="en-US" sz="2800" dirty="0">
                <a:latin typeface="Times New Roman" panose="02020603050405020304" pitchFamily="18" charset="0"/>
              </a:rPr>
              <a:t>するためには</a:t>
            </a:r>
            <a:r>
              <a:rPr lang="en-US" altLang="ja-JP" sz="2800" dirty="0">
                <a:latin typeface="Times New Roman" panose="02020603050405020304" pitchFamily="18" charset="0"/>
              </a:rPr>
              <a:t>…</a:t>
            </a:r>
          </a:p>
          <a:p>
            <a:pPr algn="ctr" eaLnBrk="1" hangingPunct="1">
              <a:spcBef>
                <a:spcPct val="0"/>
              </a:spcBef>
              <a:buFontTx/>
              <a:buNone/>
            </a:pPr>
            <a:endParaRPr lang="en-US" altLang="ja-JP" sz="1800" b="1" dirty="0">
              <a:solidFill>
                <a:schemeClr val="bg2"/>
              </a:solidFill>
            </a:endParaRPr>
          </a:p>
        </p:txBody>
      </p:sp>
      <p:sp>
        <p:nvSpPr>
          <p:cNvPr id="226307" name="AutoShape 3"/>
          <p:cNvSpPr>
            <a:spLocks noChangeArrowheads="1"/>
          </p:cNvSpPr>
          <p:nvPr/>
        </p:nvSpPr>
        <p:spPr bwMode="auto">
          <a:xfrm>
            <a:off x="5186364" y="4688126"/>
            <a:ext cx="4342190" cy="1654921"/>
          </a:xfrm>
          <a:prstGeom prst="roundRect">
            <a:avLst>
              <a:gd name="adj" fmla="val 16667"/>
            </a:avLst>
          </a:prstGeom>
          <a:solidFill>
            <a:schemeClr val="bg1"/>
          </a:solidFill>
          <a:ln w="9525">
            <a:solidFill>
              <a:schemeClr val="bg2"/>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None/>
              <a:defRPr/>
            </a:pPr>
            <a:r>
              <a:rPr lang="ja-JP" altLang="en-US" sz="2400" b="1" u="sng" dirty="0">
                <a:latin typeface="Times New Roman" pitchFamily="18" charset="0"/>
                <a:ea typeface="ＭＳ Ｐゴシック" charset="-128"/>
              </a:rPr>
              <a:t>行為者が「不安全行動」を行わないようにする対策</a:t>
            </a:r>
            <a:endParaRPr lang="en-US" altLang="ja-JP" sz="800" b="1" dirty="0">
              <a:latin typeface="Times New Roman" pitchFamily="18" charset="0"/>
              <a:ea typeface="ＭＳ Ｐゴシック" charset="-128"/>
            </a:endParaRPr>
          </a:p>
          <a:p>
            <a:pPr eaLnBrk="1" hangingPunct="1">
              <a:buNone/>
              <a:defRPr/>
            </a:pPr>
            <a:r>
              <a:rPr lang="ja-JP" altLang="en-US" sz="3600" b="1" dirty="0">
                <a:solidFill>
                  <a:schemeClr val="accent2"/>
                </a:solidFill>
                <a:latin typeface="Times New Roman" panose="02020603050405020304" pitchFamily="18" charset="0"/>
                <a:ea typeface="ＤＦ特太ゴシック体" panose="020B0509000000000000" pitchFamily="49" charset="-128"/>
              </a:rPr>
              <a:t>→</a:t>
            </a:r>
            <a:r>
              <a:rPr lang="ja-JP" altLang="en-US" sz="3600" u="sng" dirty="0">
                <a:solidFill>
                  <a:schemeClr val="accent2"/>
                </a:solidFill>
                <a:uFill>
                  <a:solidFill>
                    <a:schemeClr val="accent2"/>
                  </a:solidFill>
                </a:uFill>
                <a:latin typeface="Times New Roman" pitchFamily="18" charset="0"/>
                <a:ea typeface="ＤＦ特太ゴシック体" pitchFamily="1" charset="-128"/>
              </a:rPr>
              <a:t>安全文化の確立</a:t>
            </a:r>
          </a:p>
        </p:txBody>
      </p:sp>
      <p:sp>
        <p:nvSpPr>
          <p:cNvPr id="226308" name="AutoShape 4"/>
          <p:cNvSpPr>
            <a:spLocks noChangeArrowheads="1"/>
          </p:cNvSpPr>
          <p:nvPr/>
        </p:nvSpPr>
        <p:spPr bwMode="auto">
          <a:xfrm>
            <a:off x="364595" y="4620642"/>
            <a:ext cx="4660413" cy="1736646"/>
          </a:xfrm>
          <a:prstGeom prst="roundRect">
            <a:avLst>
              <a:gd name="adj" fmla="val 16667"/>
            </a:avLst>
          </a:prstGeom>
          <a:solidFill>
            <a:schemeClr val="bg1"/>
          </a:solidFill>
          <a:ln w="9525">
            <a:solidFill>
              <a:schemeClr val="bg2"/>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Times New Roman" panose="02020603050405020304" pitchFamily="18" charset="0"/>
              </a:rPr>
              <a:t>狭義の「ヒューマンエラー」を極力減少させる人間工学等を活かしたシステム作り</a:t>
            </a:r>
          </a:p>
          <a:p>
            <a:pPr algn="r" eaLnBrk="1" hangingPunct="1">
              <a:spcBef>
                <a:spcPct val="0"/>
              </a:spcBef>
              <a:buFontTx/>
              <a:buNone/>
            </a:pPr>
            <a:r>
              <a:rPr lang="ja-JP" altLang="en-US" sz="2800" b="1" dirty="0">
                <a:solidFill>
                  <a:schemeClr val="accent2"/>
                </a:solidFill>
                <a:latin typeface="Times New Roman" panose="02020603050405020304" pitchFamily="18" charset="0"/>
                <a:ea typeface="ＤＦ特太ゴシック体" panose="020B0509000000000000" pitchFamily="49" charset="-128"/>
              </a:rPr>
              <a:t>→</a:t>
            </a:r>
            <a:r>
              <a:rPr lang="ja-JP" altLang="en-US" sz="2800" dirty="0">
                <a:solidFill>
                  <a:schemeClr val="accent2"/>
                </a:solidFill>
                <a:latin typeface="Times New Roman" panose="02020603050405020304" pitchFamily="18" charset="0"/>
                <a:ea typeface="ＤＦ特太ゴシック体" panose="020B0509000000000000" pitchFamily="49" charset="-128"/>
              </a:rPr>
              <a:t>システム（設備・手順）でカバー</a:t>
            </a:r>
          </a:p>
        </p:txBody>
      </p:sp>
      <p:sp>
        <p:nvSpPr>
          <p:cNvPr id="226309" name="AutoShape 5"/>
          <p:cNvSpPr>
            <a:spLocks noChangeArrowheads="1"/>
          </p:cNvSpPr>
          <p:nvPr/>
        </p:nvSpPr>
        <p:spPr bwMode="auto">
          <a:xfrm>
            <a:off x="193675" y="836613"/>
            <a:ext cx="9440863" cy="2447925"/>
          </a:xfrm>
          <a:prstGeom prst="roundRect">
            <a:avLst>
              <a:gd name="adj" fmla="val 16667"/>
            </a:avLst>
          </a:prstGeom>
          <a:solidFill>
            <a:srgbClr val="CCFFFF">
              <a:alpha val="38823"/>
            </a:srgbClr>
          </a:solidFill>
          <a:ln w="9525">
            <a:solidFill>
              <a:srgbClr val="008000"/>
            </a:solidFill>
            <a:round/>
            <a:headEnd/>
            <a:tailEnd/>
          </a:ln>
        </p:spPr>
        <p:txBody>
          <a:bodyPr lIns="91430" tIns="45715" rIns="91430" bIns="45715" anchor="t" anchorCtr="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Times New Roman" panose="02020603050405020304" pitchFamily="18" charset="0"/>
              </a:rPr>
              <a:t>「ヒューマンエラー」には</a:t>
            </a:r>
            <a:r>
              <a:rPr lang="ja-JP" altLang="en-US" sz="2800" dirty="0">
                <a:solidFill>
                  <a:srgbClr val="FF0000"/>
                </a:solidFill>
                <a:latin typeface="Times New Roman" panose="02020603050405020304" pitchFamily="18" charset="0"/>
              </a:rPr>
              <a:t>２種類</a:t>
            </a:r>
            <a:r>
              <a:rPr lang="ja-JP" altLang="en-US" sz="2800" dirty="0">
                <a:latin typeface="Times New Roman" panose="02020603050405020304" pitchFamily="18" charset="0"/>
              </a:rPr>
              <a:t>ある</a:t>
            </a:r>
          </a:p>
        </p:txBody>
      </p:sp>
      <p:sp>
        <p:nvSpPr>
          <p:cNvPr id="226311" name="AutoShape 7"/>
          <p:cNvSpPr>
            <a:spLocks noChangeArrowheads="1"/>
          </p:cNvSpPr>
          <p:nvPr/>
        </p:nvSpPr>
        <p:spPr bwMode="auto">
          <a:xfrm rot="5400000">
            <a:off x="2558257" y="2552923"/>
            <a:ext cx="576262" cy="218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ja-JP" altLang="en-US" dirty="0"/>
          </a:p>
        </p:txBody>
      </p:sp>
      <p:sp>
        <p:nvSpPr>
          <p:cNvPr id="226312" name="AutoShape 8"/>
          <p:cNvSpPr>
            <a:spLocks noChangeArrowheads="1"/>
          </p:cNvSpPr>
          <p:nvPr/>
        </p:nvSpPr>
        <p:spPr bwMode="auto">
          <a:xfrm>
            <a:off x="428625" y="1628775"/>
            <a:ext cx="4446588" cy="1514475"/>
          </a:xfrm>
          <a:prstGeom prst="roundRect">
            <a:avLst>
              <a:gd name="adj" fmla="val 16667"/>
            </a:avLst>
          </a:prstGeom>
          <a:solidFill>
            <a:srgbClr val="CCFFFF">
              <a:alpha val="47842"/>
            </a:srgbClr>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Times New Roman" panose="02020603050405020304" pitchFamily="18" charset="0"/>
              </a:rPr>
              <a:t>　　</a:t>
            </a:r>
            <a:r>
              <a:rPr lang="ja-JP" altLang="en-US" sz="2000" b="1" dirty="0">
                <a:latin typeface="Times New Roman" panose="02020603050405020304" pitchFamily="18" charset="0"/>
              </a:rPr>
              <a:t>うっかりミスや錯覚等により</a:t>
            </a:r>
            <a:br>
              <a:rPr lang="ja-JP" altLang="en-US" sz="2000" b="1" dirty="0">
                <a:latin typeface="Times New Roman" panose="02020603050405020304" pitchFamily="18" charset="0"/>
              </a:rPr>
            </a:br>
            <a:r>
              <a:rPr lang="ja-JP" altLang="en-US" sz="2000" b="1" dirty="0">
                <a:latin typeface="Times New Roman" panose="02020603050405020304" pitchFamily="18" charset="0"/>
              </a:rPr>
              <a:t>　　</a:t>
            </a:r>
            <a:r>
              <a:rPr lang="ja-JP" altLang="en-US" sz="2000" b="1" dirty="0">
                <a:solidFill>
                  <a:srgbClr val="FF0000"/>
                </a:solidFill>
                <a:latin typeface="Times New Roman" panose="02020603050405020304" pitchFamily="18" charset="0"/>
              </a:rPr>
              <a:t>「意図せず」</a:t>
            </a:r>
            <a:r>
              <a:rPr lang="ja-JP" altLang="en-US" sz="2000" b="1" dirty="0">
                <a:latin typeface="Times New Roman" panose="02020603050405020304" pitchFamily="18" charset="0"/>
              </a:rPr>
              <a:t>に行ってしまうもの</a:t>
            </a:r>
            <a:endParaRPr lang="en-US" altLang="ja-JP" sz="2000" b="1" dirty="0">
              <a:latin typeface="Times New Roman" panose="02020603050405020304" pitchFamily="18" charset="0"/>
            </a:endParaRPr>
          </a:p>
          <a:p>
            <a:pPr eaLnBrk="1" hangingPunct="1">
              <a:spcBef>
                <a:spcPct val="0"/>
              </a:spcBef>
              <a:buFontTx/>
              <a:buNone/>
            </a:pPr>
            <a:r>
              <a:rPr lang="ja-JP" altLang="en-US" sz="2000" b="1" dirty="0">
                <a:solidFill>
                  <a:srgbClr val="FF0000"/>
                </a:solidFill>
                <a:latin typeface="Times New Roman" panose="02020603050405020304" pitchFamily="18" charset="0"/>
              </a:rPr>
              <a:t>　　（うっかりミス　ぽかミス）</a:t>
            </a:r>
            <a:br>
              <a:rPr lang="ja-JP" altLang="en-US" sz="2000" b="1" dirty="0">
                <a:latin typeface="Times New Roman" panose="02020603050405020304" pitchFamily="18" charset="0"/>
              </a:rPr>
            </a:br>
            <a:br>
              <a:rPr lang="ja-JP" altLang="en-US" sz="1800" b="1" dirty="0">
                <a:latin typeface="Times New Roman" panose="02020603050405020304" pitchFamily="18" charset="0"/>
              </a:rPr>
            </a:br>
            <a:endParaRPr lang="ja-JP" altLang="en-US" sz="1800" b="1" dirty="0">
              <a:latin typeface="Times New Roman" panose="02020603050405020304" pitchFamily="18" charset="0"/>
            </a:endParaRPr>
          </a:p>
        </p:txBody>
      </p:sp>
      <p:sp>
        <p:nvSpPr>
          <p:cNvPr id="226313" name="AutoShape 9"/>
          <p:cNvSpPr>
            <a:spLocks noChangeArrowheads="1"/>
          </p:cNvSpPr>
          <p:nvPr/>
        </p:nvSpPr>
        <p:spPr bwMode="auto">
          <a:xfrm>
            <a:off x="5186363" y="1628775"/>
            <a:ext cx="4230687" cy="1514475"/>
          </a:xfrm>
          <a:prstGeom prst="roundRect">
            <a:avLst>
              <a:gd name="adj" fmla="val 16667"/>
            </a:avLst>
          </a:prstGeom>
          <a:solidFill>
            <a:srgbClr val="CCFFFF">
              <a:alpha val="50195"/>
            </a:srgbClr>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Times New Roman" panose="02020603050405020304" pitchFamily="18" charset="0"/>
              </a:rPr>
              <a:t>行為者がその行為に伴う「リスク」</a:t>
            </a:r>
          </a:p>
          <a:p>
            <a:pPr algn="ctr" eaLnBrk="1" hangingPunct="1">
              <a:spcBef>
                <a:spcPct val="0"/>
              </a:spcBef>
              <a:buFontTx/>
              <a:buNone/>
            </a:pPr>
            <a:r>
              <a:rPr lang="ja-JP" altLang="en-US" sz="2000" b="1" dirty="0">
                <a:latin typeface="Times New Roman" panose="02020603050405020304" pitchFamily="18" charset="0"/>
              </a:rPr>
              <a:t>を認識しながら</a:t>
            </a:r>
            <a:r>
              <a:rPr lang="ja-JP" altLang="en-US" sz="2000" b="1" dirty="0">
                <a:solidFill>
                  <a:srgbClr val="FF0000"/>
                </a:solidFill>
                <a:latin typeface="Times New Roman" panose="02020603050405020304" pitchFamily="18" charset="0"/>
              </a:rPr>
              <a:t>「意図的に」</a:t>
            </a:r>
            <a:r>
              <a:rPr lang="ja-JP" altLang="en-US" sz="2000" b="1" dirty="0">
                <a:latin typeface="Times New Roman" panose="02020603050405020304" pitchFamily="18" charset="0"/>
              </a:rPr>
              <a:t>行うもの</a:t>
            </a:r>
          </a:p>
          <a:p>
            <a:pPr algn="ctr" eaLnBrk="1" hangingPunct="1">
              <a:spcBef>
                <a:spcPct val="0"/>
              </a:spcBef>
              <a:buFontTx/>
              <a:buNone/>
            </a:pPr>
            <a:endParaRPr lang="ja-JP" altLang="en-US" sz="1800" b="1" dirty="0">
              <a:latin typeface="Times New Roman" panose="02020603050405020304" pitchFamily="18" charset="0"/>
            </a:endParaRPr>
          </a:p>
          <a:p>
            <a:pPr algn="ctr" eaLnBrk="1" hangingPunct="1">
              <a:spcBef>
                <a:spcPct val="0"/>
              </a:spcBef>
              <a:buFontTx/>
              <a:buNone/>
            </a:pPr>
            <a:endParaRPr lang="en-US" altLang="ja-JP" sz="1800" b="1" dirty="0">
              <a:latin typeface="Times New Roman" panose="02020603050405020304" pitchFamily="18" charset="0"/>
            </a:endParaRPr>
          </a:p>
        </p:txBody>
      </p:sp>
      <p:sp>
        <p:nvSpPr>
          <p:cNvPr id="226317" name="AutoShape 13"/>
          <p:cNvSpPr>
            <a:spLocks noChangeArrowheads="1"/>
          </p:cNvSpPr>
          <p:nvPr/>
        </p:nvSpPr>
        <p:spPr bwMode="auto">
          <a:xfrm>
            <a:off x="661988" y="2640013"/>
            <a:ext cx="3978275" cy="431800"/>
          </a:xfrm>
          <a:prstGeom prst="roundRect">
            <a:avLst>
              <a:gd name="adj" fmla="val 16667"/>
            </a:avLst>
          </a:prstGeom>
          <a:solidFill>
            <a:schemeClr val="bg1"/>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Times New Roman" panose="02020603050405020304" pitchFamily="18" charset="0"/>
                <a:ea typeface="ＤＦ特太ゴシック体" panose="020B0509000000000000" pitchFamily="49" charset="-128"/>
              </a:rPr>
              <a:t>狭義のヒューマンエラー</a:t>
            </a:r>
          </a:p>
        </p:txBody>
      </p:sp>
      <p:sp>
        <p:nvSpPr>
          <p:cNvPr id="226318" name="AutoShape 14"/>
          <p:cNvSpPr>
            <a:spLocks noChangeArrowheads="1"/>
          </p:cNvSpPr>
          <p:nvPr/>
        </p:nvSpPr>
        <p:spPr bwMode="auto">
          <a:xfrm>
            <a:off x="5343525" y="2640013"/>
            <a:ext cx="3978275" cy="431800"/>
          </a:xfrm>
          <a:prstGeom prst="roundRect">
            <a:avLst>
              <a:gd name="adj" fmla="val 16667"/>
            </a:avLst>
          </a:prstGeom>
          <a:solidFill>
            <a:schemeClr val="bg1"/>
          </a:solidFill>
          <a:ln w="9525">
            <a:solidFill>
              <a:schemeClr val="bg2"/>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Times New Roman" panose="02020603050405020304" pitchFamily="18" charset="0"/>
                <a:ea typeface="ＤＦ特太ゴシック体" panose="020B0509000000000000" pitchFamily="49" charset="-128"/>
              </a:rPr>
              <a:t>不安全行動</a:t>
            </a:r>
          </a:p>
        </p:txBody>
      </p:sp>
      <p:sp>
        <p:nvSpPr>
          <p:cNvPr id="226319" name="AutoShape 15"/>
          <p:cNvSpPr>
            <a:spLocks noChangeArrowheads="1"/>
          </p:cNvSpPr>
          <p:nvPr/>
        </p:nvSpPr>
        <p:spPr bwMode="auto">
          <a:xfrm rot="5400000">
            <a:off x="6771482" y="2552923"/>
            <a:ext cx="576262" cy="218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FFCC"/>
          </a:solidFill>
          <a:ln w="9525">
            <a:solidFill>
              <a:schemeClr val="tx1"/>
            </a:solidFill>
            <a:miter lim="800000"/>
            <a:headEnd/>
            <a:tailEnd/>
          </a:ln>
        </p:spPr>
        <p:txBody>
          <a:bodyPr wrap="none" anchor="ctr"/>
          <a:lstStyle/>
          <a:p>
            <a:endParaRPr lang="ja-JP" altLang="en-US" dirty="0"/>
          </a:p>
        </p:txBody>
      </p:sp>
      <p:sp>
        <p:nvSpPr>
          <p:cNvPr id="226320" name="Rectangle 16"/>
          <p:cNvSpPr>
            <a:spLocks noChangeArrowheads="1"/>
          </p:cNvSpPr>
          <p:nvPr/>
        </p:nvSpPr>
        <p:spPr bwMode="auto">
          <a:xfrm>
            <a:off x="0" y="-14288"/>
            <a:ext cx="9906000" cy="587376"/>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dirty="0"/>
              <a:t>ヒューマンエラーの種類と事故防止</a:t>
            </a:r>
          </a:p>
        </p:txBody>
      </p:sp>
      <p:pic>
        <p:nvPicPr>
          <p:cNvPr id="2263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94600" y="6343047"/>
            <a:ext cx="2311400" cy="476250"/>
          </a:xfrm>
        </p:spPr>
        <p:txBody>
          <a:bodyPr/>
          <a:lstStyle/>
          <a:p>
            <a:pPr>
              <a:defRPr/>
            </a:pPr>
            <a:fld id="{21461733-3FA3-47F5-BFDE-E5F734D5D3FD}" type="slidenum">
              <a:rPr lang="en-US" altLang="ja-JP" smtClean="0"/>
              <a:pPr>
                <a:defRPr/>
              </a:pPr>
              <a:t>7</a:t>
            </a:fld>
            <a:endParaRPr lang="en-US" altLang="ja-JP"/>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3778" y="549275"/>
            <a:ext cx="4751388" cy="316706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pPr>
            <a:r>
              <a:rPr lang="ja-JP" altLang="en-US" b="1" dirty="0">
                <a:solidFill>
                  <a:schemeClr val="tx1"/>
                </a:solidFill>
                <a:latin typeface="ＭＳ Ｐゴシック" panose="020B0600070205080204" pitchFamily="50" charset="-128"/>
              </a:rPr>
              <a:t>＜現場での対応＞</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事故・自然災害発生時の手順の浸透</a:t>
            </a:r>
          </a:p>
          <a:p>
            <a:pPr lvl="1" eaLnBrk="1" hangingPunct="1">
              <a:lnSpc>
                <a:spcPct val="120000"/>
              </a:lnSpc>
            </a:pPr>
            <a:r>
              <a:rPr lang="ja-JP" altLang="en-US" dirty="0">
                <a:solidFill>
                  <a:schemeClr val="tx1"/>
                </a:solidFill>
                <a:latin typeface="ＭＳ Ｐゴシック" panose="020B0600070205080204" pitchFamily="50" charset="-128"/>
              </a:rPr>
              <a:t>①けが人の救護</a:t>
            </a:r>
          </a:p>
          <a:p>
            <a:pPr lvl="1" eaLnBrk="1" hangingPunct="1">
              <a:lnSpc>
                <a:spcPct val="120000"/>
              </a:lnSpc>
            </a:pPr>
            <a:r>
              <a:rPr lang="ja-JP" altLang="en-US" dirty="0">
                <a:solidFill>
                  <a:schemeClr val="tx1"/>
                </a:solidFill>
                <a:latin typeface="ＭＳ Ｐゴシック" panose="020B0600070205080204" pitchFamily="50" charset="-128"/>
              </a:rPr>
              <a:t>②二次災害の防止</a:t>
            </a:r>
          </a:p>
          <a:p>
            <a:pPr lvl="1" eaLnBrk="1" hangingPunct="1">
              <a:lnSpc>
                <a:spcPct val="120000"/>
              </a:lnSpc>
            </a:pPr>
            <a:r>
              <a:rPr lang="ja-JP" altLang="en-US" dirty="0">
                <a:solidFill>
                  <a:schemeClr val="tx1"/>
                </a:solidFill>
                <a:latin typeface="ＭＳ Ｐゴシック" panose="020B0600070205080204" pitchFamily="50" charset="-128"/>
              </a:rPr>
              <a:t>③警察・消防等の公的機関へ連絡</a:t>
            </a:r>
          </a:p>
          <a:p>
            <a:pPr lvl="1" eaLnBrk="1" hangingPunct="1">
              <a:lnSpc>
                <a:spcPct val="120000"/>
              </a:lnSpc>
            </a:pPr>
            <a:r>
              <a:rPr lang="ja-JP" altLang="en-US" dirty="0">
                <a:solidFill>
                  <a:schemeClr val="tx1"/>
                </a:solidFill>
                <a:latin typeface="ＭＳ Ｐゴシック" panose="020B0600070205080204" pitchFamily="50" charset="-128"/>
              </a:rPr>
              <a:t>④会社へ連絡　他</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連絡先の最新化、必要な要員へ提供</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1</a:t>
            </a:r>
            <a:r>
              <a:rPr lang="ja-JP" altLang="en-US" dirty="0">
                <a:solidFill>
                  <a:schemeClr val="tx1"/>
                </a:solidFill>
                <a:latin typeface="ＭＳ Ｐゴシック" panose="020B0600070205080204" pitchFamily="50" charset="-128"/>
              </a:rPr>
              <a:t>回連絡訓練等の実施</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訓練後の反省会</a:t>
            </a:r>
          </a:p>
        </p:txBody>
      </p:sp>
      <p:sp>
        <p:nvSpPr>
          <p:cNvPr id="316419" name="Rectangle 2"/>
          <p:cNvSpPr>
            <a:spLocks noGrp="1" noChangeArrowheads="1"/>
          </p:cNvSpPr>
          <p:nvPr>
            <p:ph type="title" idx="4294967295"/>
          </p:nvPr>
        </p:nvSpPr>
        <p:spPr>
          <a:xfrm>
            <a:off x="0" y="19050"/>
            <a:ext cx="9791700" cy="457200"/>
          </a:xfrm>
          <a:solidFill>
            <a:srgbClr val="00B0F0">
              <a:alpha val="50195"/>
            </a:srgbClr>
          </a:solidFill>
        </p:spPr>
        <p:txBody>
          <a:bodyPr>
            <a:spAutoFit/>
          </a:bodyPr>
          <a:lstStyle/>
          <a:p>
            <a:pPr eaLnBrk="1" hangingPunct="1"/>
            <a:r>
              <a:rPr lang="ja-JP" altLang="en-US" sz="2400" b="1" dirty="0">
                <a:solidFill>
                  <a:schemeClr val="tx1"/>
                </a:solidFill>
              </a:rPr>
              <a:t>５．（８）重大な事故等への対応　ポイント</a:t>
            </a:r>
          </a:p>
        </p:txBody>
      </p:sp>
      <p:pic>
        <p:nvPicPr>
          <p:cNvPr id="316420" name="Picture 1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4149725"/>
            <a:ext cx="80597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4982290" y="549275"/>
            <a:ext cx="4809410" cy="3167063"/>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20000"/>
              </a:lnSpc>
            </a:pPr>
            <a:r>
              <a:rPr lang="ja-JP" altLang="en-US" b="1" dirty="0">
                <a:solidFill>
                  <a:schemeClr val="tx1"/>
                </a:solidFill>
                <a:latin typeface="ＭＳ Ｐゴシック" panose="020B0600070205080204" pitchFamily="50" charset="-128"/>
              </a:rPr>
              <a:t>＜本社での対応＞</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事故・自然災害発生時の召集者の明確化</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関係者に最新の召集者リストを提供</a:t>
            </a: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年</a:t>
            </a:r>
            <a:r>
              <a:rPr lang="en-US" altLang="ja-JP" dirty="0">
                <a:solidFill>
                  <a:schemeClr val="tx1"/>
                </a:solidFill>
                <a:latin typeface="ＭＳ Ｐゴシック" panose="020B0600070205080204" pitchFamily="50" charset="-128"/>
              </a:rPr>
              <a:t>1</a:t>
            </a:r>
            <a:r>
              <a:rPr lang="ja-JP" altLang="en-US" dirty="0">
                <a:solidFill>
                  <a:schemeClr val="tx1"/>
                </a:solidFill>
                <a:latin typeface="ＭＳ Ｐゴシック" panose="020B0600070205080204" pitchFamily="50" charset="-128"/>
              </a:rPr>
              <a:t>回以上の一斉メールによる緊急</a:t>
            </a:r>
            <a:endParaRPr lang="en-US" altLang="ja-JP" dirty="0">
              <a:solidFill>
                <a:schemeClr val="tx1"/>
              </a:solidFill>
              <a:latin typeface="ＭＳ Ｐゴシック" panose="020B0600070205080204" pitchFamily="50" charset="-128"/>
            </a:endParaRPr>
          </a:p>
          <a:p>
            <a:pPr eaLnBrk="1" hangingPunct="1">
              <a:lnSpc>
                <a:spcPct val="120000"/>
              </a:lnSpc>
            </a:pPr>
            <a:r>
              <a:rPr lang="ja-JP" altLang="en-US" dirty="0">
                <a:solidFill>
                  <a:schemeClr val="tx1"/>
                </a:solidFill>
                <a:latin typeface="ＭＳ Ｐゴシック" panose="020B0600070205080204" pitchFamily="50" charset="-128"/>
              </a:rPr>
              <a:t>　参集訓練</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全社的な重大事故・自然災害対応訓練</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chemeClr val="tx1"/>
                </a:solidFill>
                <a:latin typeface="ＭＳ Ｐゴシック" panose="020B0600070205080204" pitchFamily="50" charset="-128"/>
              </a:rPr>
              <a:t>訓練後の反省会</a:t>
            </a:r>
            <a:endParaRPr lang="en-US" altLang="ja-JP" dirty="0">
              <a:solidFill>
                <a:schemeClr val="tx1"/>
              </a:solidFill>
              <a:latin typeface="ＭＳ Ｐゴシック" panose="020B0600070205080204" pitchFamily="50" charset="-128"/>
            </a:endParaRPr>
          </a:p>
          <a:p>
            <a:pPr eaLnBrk="1" hangingPunct="1">
              <a:lnSpc>
                <a:spcPct val="120000"/>
              </a:lnSpc>
              <a:buFont typeface="Wingdings" panose="05000000000000000000" pitchFamily="2" charset="2"/>
              <a:buChar char="l"/>
            </a:pPr>
            <a:r>
              <a:rPr lang="ja-JP" altLang="en-US" dirty="0">
                <a:solidFill>
                  <a:srgbClr val="0000FF"/>
                </a:solidFill>
                <a:latin typeface="ＭＳ Ｐゴシック" panose="020B0600070205080204" pitchFamily="50" charset="-128"/>
              </a:rPr>
              <a:t>地方自治体、他事業者等との訓練等を</a:t>
            </a:r>
            <a:endParaRPr lang="en-US" altLang="ja-JP" dirty="0">
              <a:solidFill>
                <a:srgbClr val="0000FF"/>
              </a:solidFill>
              <a:latin typeface="ＭＳ Ｐゴシック" panose="020B0600070205080204" pitchFamily="50" charset="-128"/>
            </a:endParaRPr>
          </a:p>
          <a:p>
            <a:pPr eaLnBrk="1" hangingPunct="1">
              <a:lnSpc>
                <a:spcPct val="120000"/>
              </a:lnSpc>
            </a:pPr>
            <a:r>
              <a:rPr lang="ja-JP" altLang="en-US" dirty="0">
                <a:solidFill>
                  <a:srgbClr val="0000FF"/>
                </a:solidFill>
                <a:latin typeface="ＭＳ Ｐゴシック" panose="020B0600070205080204" pitchFamily="50" charset="-128"/>
              </a:rPr>
              <a:t>　通じた連携強化</a:t>
            </a:r>
            <a:endParaRPr lang="en-US" altLang="ja-JP" dirty="0">
              <a:solidFill>
                <a:srgbClr val="0000FF"/>
              </a:solidFill>
              <a:latin typeface="ＭＳ Ｐゴシック" panose="020B0600070205080204" pitchFamily="50" charset="-128"/>
            </a:endParaRPr>
          </a:p>
        </p:txBody>
      </p:sp>
      <p:sp>
        <p:nvSpPr>
          <p:cNvPr id="5" name="正方形/長方形 4"/>
          <p:cNvSpPr/>
          <p:nvPr/>
        </p:nvSpPr>
        <p:spPr>
          <a:xfrm>
            <a:off x="2936875" y="3789363"/>
            <a:ext cx="4176713" cy="36036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＜重大事故等発生時の報告の流れ＞</a:t>
            </a:r>
          </a:p>
        </p:txBody>
      </p:sp>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70</a:t>
            </a:fld>
            <a:endParaRPr lang="en-US" altLang="ja-JP"/>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body" idx="4294967295"/>
          </p:nvPr>
        </p:nvSpPr>
        <p:spPr>
          <a:xfrm>
            <a:off x="344488" y="836712"/>
            <a:ext cx="9305925" cy="2714589"/>
          </a:xfrm>
        </p:spPr>
        <p:txBody>
          <a:bodyPr>
            <a:spAutoFit/>
          </a:bodyPr>
          <a:lstStyle/>
          <a:p>
            <a:pPr marL="0" indent="0" eaLnBrk="1" hangingPunct="1">
              <a:lnSpc>
                <a:spcPct val="110000"/>
              </a:lnSpc>
              <a:spcBef>
                <a:spcPct val="0"/>
              </a:spcBef>
              <a:buFont typeface="Wingdings" panose="05000000000000000000" pitchFamily="2" charset="2"/>
              <a:buNone/>
            </a:pPr>
            <a:r>
              <a:rPr lang="ja-JP" altLang="en-US" sz="2400" b="1" u="sng" dirty="0"/>
              <a:t>（９）関係法令等の遵守の確保</a:t>
            </a:r>
            <a:endParaRPr lang="en-US" altLang="ja-JP" sz="2400" b="1" u="sng" dirty="0"/>
          </a:p>
          <a:p>
            <a:pPr marL="0" indent="0" algn="just" eaLnBrk="1" hangingPunct="1">
              <a:lnSpc>
                <a:spcPct val="150000"/>
              </a:lnSpc>
              <a:spcBef>
                <a:spcPct val="0"/>
              </a:spcBef>
              <a:buFont typeface="Wingdings" panose="05000000000000000000" pitchFamily="2" charset="2"/>
              <a:buNone/>
            </a:pPr>
            <a:r>
              <a:rPr lang="ja-JP" altLang="en-US" sz="2400" dirty="0"/>
              <a:t>　事業者は、輸送の安全を確保する上で必要な事項に関し、関係法令等の規定を遵守するための体制・仕組みを構築する。安全統括管理者等は、各部門や各要員における関係法令等の</a:t>
            </a:r>
            <a:r>
              <a:rPr lang="ja-JP" altLang="en-US" sz="2400" b="1" u="sng" dirty="0">
                <a:solidFill>
                  <a:srgbClr val="FF0000"/>
                </a:solidFill>
              </a:rPr>
              <a:t>遵守状況及び構築した体制・仕組みが有効に機能しているかを定期的に確認</a:t>
            </a:r>
            <a:r>
              <a:rPr lang="ja-JP" altLang="en-US" sz="2400" dirty="0"/>
              <a:t>する。</a:t>
            </a:r>
          </a:p>
        </p:txBody>
      </p:sp>
      <p:sp>
        <p:nvSpPr>
          <p:cNvPr id="319491"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５．（９）関係法令等の遵守の確保　ガイドライン本文</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71</a:t>
            </a:fld>
            <a:endParaRPr lang="en-US" altLang="ja-JP"/>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body" idx="4294967295"/>
          </p:nvPr>
        </p:nvSpPr>
        <p:spPr>
          <a:xfrm>
            <a:off x="0" y="852488"/>
            <a:ext cx="9705975" cy="3584575"/>
          </a:xfrm>
        </p:spPr>
        <p:txBody>
          <a:bodyPr/>
          <a:lstStyle/>
          <a:p>
            <a:pPr marL="469900" indent="-469900" eaLnBrk="1" hangingPunct="1">
              <a:buFontTx/>
              <a:buNone/>
            </a:pPr>
            <a:r>
              <a:rPr lang="ja-JP" altLang="en-US" sz="2000" b="1">
                <a:solidFill>
                  <a:srgbClr val="FF3300"/>
                </a:solidFill>
              </a:rPr>
              <a:t>１．</a:t>
            </a:r>
            <a:r>
              <a:rPr lang="ja-JP" altLang="ja-JP" sz="2000" b="1">
                <a:solidFill>
                  <a:srgbClr val="FF3300"/>
                </a:solidFill>
              </a:rPr>
              <a:t>経営層・管理者層が関係法令等遵守、コンプライアンスの認識を持つこと</a:t>
            </a:r>
            <a:r>
              <a:rPr lang="ja-JP" altLang="ja-JP" sz="2000"/>
              <a:t>が</a:t>
            </a:r>
            <a:r>
              <a:rPr lang="ja-JP" altLang="en-US" sz="2000"/>
              <a:t>大前提</a:t>
            </a:r>
          </a:p>
          <a:p>
            <a:pPr marL="469900" indent="-469900" eaLnBrk="1" hangingPunct="1">
              <a:buFontTx/>
              <a:buNone/>
            </a:pPr>
            <a:r>
              <a:rPr lang="ja-JP" altLang="en-US" sz="2000"/>
              <a:t>２．認識した上で</a:t>
            </a:r>
            <a:r>
              <a:rPr lang="ja-JP" altLang="ja-JP" sz="2000"/>
              <a:t>遵守すべきことを</a:t>
            </a:r>
            <a:r>
              <a:rPr lang="ja-JP" altLang="en-US" sz="2000"/>
              <a:t>正確に</a:t>
            </a:r>
            <a:r>
              <a:rPr lang="ja-JP" altLang="ja-JP" sz="2000"/>
              <a:t>理解</a:t>
            </a:r>
            <a:endParaRPr lang="ja-JP" altLang="en-US" sz="2000"/>
          </a:p>
          <a:p>
            <a:pPr marL="469900" indent="-469900" eaLnBrk="1" hangingPunct="1">
              <a:buFontTx/>
              <a:buNone/>
            </a:pPr>
            <a:r>
              <a:rPr lang="ja-JP" altLang="en-US" sz="2000"/>
              <a:t>３．正確に理解するため、最新法令等の改正状況を把握</a:t>
            </a:r>
          </a:p>
          <a:p>
            <a:pPr marL="469900" indent="-469900" eaLnBrk="1" hangingPunct="1">
              <a:buClr>
                <a:schemeClr val="tx1"/>
              </a:buClr>
              <a:buFontTx/>
              <a:buNone/>
            </a:pPr>
            <a:r>
              <a:rPr lang="ja-JP" altLang="en-US" sz="2000"/>
              <a:t>（１）　</a:t>
            </a:r>
            <a:r>
              <a:rPr lang="ja-JP" altLang="ja-JP" sz="2000"/>
              <a:t>総務省 の「</a:t>
            </a:r>
            <a:r>
              <a:rPr lang="en-US" altLang="ja-JP" sz="2000"/>
              <a:t>e-Gov</a:t>
            </a:r>
            <a:r>
              <a:rPr lang="ja-JP" altLang="en-US" sz="2000"/>
              <a:t>法令検索</a:t>
            </a:r>
            <a:r>
              <a:rPr lang="ja-JP" altLang="ja-JP" sz="2000"/>
              <a:t>」を活用</a:t>
            </a:r>
          </a:p>
          <a:p>
            <a:pPr marL="469900" indent="-469900" eaLnBrk="1" hangingPunct="1">
              <a:buFont typeface="Wingdings" panose="05000000000000000000" pitchFamily="2" charset="2"/>
              <a:buNone/>
            </a:pPr>
            <a:r>
              <a:rPr lang="ja-JP" altLang="en-US" sz="2000"/>
              <a:t>	　</a:t>
            </a:r>
            <a:r>
              <a:rPr lang="ja-JP" altLang="ja-JP" sz="2000"/>
              <a:t>（</a:t>
            </a:r>
            <a:r>
              <a:rPr lang="en-US" altLang="ja-JP" sz="2000"/>
              <a:t>https://elaws.e-gov.go.jp/</a:t>
            </a:r>
            <a:r>
              <a:rPr lang="ja-JP" altLang="ja-JP" sz="2000"/>
              <a:t>）</a:t>
            </a:r>
          </a:p>
          <a:p>
            <a:pPr marL="469900" indent="-469900" eaLnBrk="1" hangingPunct="1">
              <a:buClr>
                <a:schemeClr val="tx1"/>
              </a:buClr>
              <a:buFontTx/>
              <a:buNone/>
            </a:pPr>
            <a:r>
              <a:rPr lang="ja-JP" altLang="en-US" sz="2000"/>
              <a:t>（２）　</a:t>
            </a:r>
            <a:r>
              <a:rPr lang="ja-JP" altLang="ja-JP" sz="2000"/>
              <a:t>業界紙を活用</a:t>
            </a:r>
            <a:endParaRPr lang="ja-JP" altLang="en-US" sz="2000"/>
          </a:p>
          <a:p>
            <a:pPr marL="469900" indent="-469900" eaLnBrk="1" hangingPunct="1">
              <a:buClr>
                <a:schemeClr val="tx1"/>
              </a:buClr>
              <a:buFontTx/>
              <a:buNone/>
            </a:pPr>
            <a:r>
              <a:rPr lang="ja-JP" altLang="en-US" sz="2000"/>
              <a:t>（３）　</a:t>
            </a:r>
            <a:r>
              <a:rPr lang="ja-JP" altLang="ja-JP" sz="2000" b="1">
                <a:solidFill>
                  <a:srgbClr val="0000FF"/>
                </a:solidFill>
              </a:rPr>
              <a:t>業界団体等からの法改正情報を活用</a:t>
            </a:r>
            <a:endParaRPr lang="ja-JP" altLang="en-US" sz="2000" b="1">
              <a:solidFill>
                <a:srgbClr val="0000FF"/>
              </a:solidFill>
            </a:endParaRPr>
          </a:p>
          <a:p>
            <a:pPr marL="469900" indent="-469900" eaLnBrk="1" hangingPunct="1">
              <a:buFontTx/>
              <a:buNone/>
            </a:pPr>
            <a:r>
              <a:rPr lang="ja-JP" altLang="en-US" sz="2000">
                <a:solidFill>
                  <a:srgbClr val="0000FF"/>
                </a:solidFill>
              </a:rPr>
              <a:t>　　　　</a:t>
            </a:r>
            <a:r>
              <a:rPr lang="ja-JP" altLang="ja-JP" sz="2000" u="sng">
                <a:solidFill>
                  <a:srgbClr val="0000FF"/>
                </a:solidFill>
              </a:rPr>
              <a:t>チェックリストを用意して遵守状況を確認</a:t>
            </a:r>
            <a:endParaRPr lang="ja-JP" altLang="en-US" sz="2000">
              <a:solidFill>
                <a:srgbClr val="0000FF"/>
              </a:solidFill>
            </a:endParaRPr>
          </a:p>
          <a:p>
            <a:pPr marL="469900" indent="-469900" eaLnBrk="1" hangingPunct="1">
              <a:buClr>
                <a:schemeClr val="tx1"/>
              </a:buClr>
              <a:buFont typeface="Wingdings" panose="05000000000000000000" pitchFamily="2" charset="2"/>
              <a:buNone/>
            </a:pPr>
            <a:endParaRPr lang="ja-JP" altLang="ja-JP" sz="2000"/>
          </a:p>
        </p:txBody>
      </p:sp>
      <p:sp>
        <p:nvSpPr>
          <p:cNvPr id="321539" name="AutoShape 8"/>
          <p:cNvSpPr>
            <a:spLocks noChangeArrowheads="1"/>
          </p:cNvSpPr>
          <p:nvPr/>
        </p:nvSpPr>
        <p:spPr bwMode="auto">
          <a:xfrm>
            <a:off x="5816600" y="2492375"/>
            <a:ext cx="3944938" cy="2232025"/>
          </a:xfrm>
          <a:prstGeom prst="wedgeRectCallout">
            <a:avLst>
              <a:gd name="adj1" fmla="val -83398"/>
              <a:gd name="adj2" fmla="val -63509"/>
            </a:avLst>
          </a:prstGeom>
          <a:solidFill>
            <a:srgbClr val="00FFFF">
              <a:alpha val="10196"/>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latin typeface="ＭＳ Ｐゴシック" panose="020B0600070205080204" pitchFamily="50" charset="-128"/>
            </a:endParaRPr>
          </a:p>
        </p:txBody>
      </p:sp>
      <p:sp>
        <p:nvSpPr>
          <p:cNvPr id="321540"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latin typeface="ＭＳ Ｐゴシック" panose="020B0600070205080204" pitchFamily="50" charset="-128"/>
              </a:rPr>
              <a:t>５．（９）関係法令等の遵守の確保　ポイント</a:t>
            </a:r>
          </a:p>
        </p:txBody>
      </p:sp>
      <p:grpSp>
        <p:nvGrpSpPr>
          <p:cNvPr id="321541" name="グループ化 12"/>
          <p:cNvGrpSpPr>
            <a:grpSpLocks/>
          </p:cNvGrpSpPr>
          <p:nvPr/>
        </p:nvGrpSpPr>
        <p:grpSpPr bwMode="auto">
          <a:xfrm>
            <a:off x="415925" y="5300663"/>
            <a:ext cx="7705725" cy="1368425"/>
            <a:chOff x="416496" y="5013325"/>
            <a:chExt cx="7705725" cy="1368425"/>
          </a:xfrm>
        </p:grpSpPr>
        <p:sp>
          <p:nvSpPr>
            <p:cNvPr id="321546" name="AutoShape 10"/>
            <p:cNvSpPr>
              <a:spLocks noChangeArrowheads="1"/>
            </p:cNvSpPr>
            <p:nvPr/>
          </p:nvSpPr>
          <p:spPr bwMode="auto">
            <a:xfrm>
              <a:off x="416496" y="5013325"/>
              <a:ext cx="7705725" cy="1368425"/>
            </a:xfrm>
            <a:prstGeom prst="wedgeRectCallout">
              <a:avLst>
                <a:gd name="adj1" fmla="val -23361"/>
                <a:gd name="adj2" fmla="val -158588"/>
              </a:avLst>
            </a:prstGeom>
            <a:solidFill>
              <a:srgbClr val="00FFFF">
                <a:alpha val="10196"/>
              </a:srgb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latin typeface="ＭＳ Ｐゴシック" panose="020B0600070205080204" pitchFamily="50" charset="-128"/>
              </a:endParaRPr>
            </a:p>
          </p:txBody>
        </p:sp>
        <p:pic>
          <p:nvPicPr>
            <p:cNvPr id="321547" name="Picture 9" descr="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5085184"/>
              <a:ext cx="4391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8" name="Text Box 11"/>
            <p:cNvSpPr txBox="1">
              <a:spLocks noChangeArrowheads="1"/>
            </p:cNvSpPr>
            <p:nvPr/>
          </p:nvSpPr>
          <p:spPr bwMode="auto">
            <a:xfrm>
              <a:off x="4885879" y="5675313"/>
              <a:ext cx="3191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0" indent="-539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Ｐゴシック" panose="020B0600070205080204" pitchFamily="50" charset="-128"/>
                </a:rPr>
                <a:t>出典：	公益社団法人　全日本トラック協会</a:t>
              </a:r>
            </a:p>
            <a:p>
              <a:pPr eaLnBrk="1" hangingPunct="1">
                <a:spcBef>
                  <a:spcPct val="0"/>
                </a:spcBef>
                <a:buFontTx/>
                <a:buNone/>
              </a:pPr>
              <a:r>
                <a:rPr lang="ja-JP" altLang="en-US" sz="1200">
                  <a:latin typeface="ＭＳ Ｐゴシック" panose="020B0600070205080204" pitchFamily="50" charset="-128"/>
                </a:rPr>
                <a:t>	</a:t>
              </a:r>
              <a:r>
                <a:rPr lang="zh-TW" altLang="en-US" sz="1200">
                  <a:latin typeface="ＭＳ Ｐゴシック" panose="020B0600070205080204" pitchFamily="50" charset="-128"/>
                </a:rPr>
                <a:t>貨物自動車運送事業安全性評価事業</a:t>
              </a:r>
              <a:endParaRPr lang="ja-JP" altLang="en-US" sz="1200">
                <a:latin typeface="ＭＳ Ｐゴシック" panose="020B0600070205080204" pitchFamily="50" charset="-128"/>
              </a:endParaRPr>
            </a:p>
            <a:p>
              <a:pPr eaLnBrk="1" hangingPunct="1">
                <a:spcBef>
                  <a:spcPct val="0"/>
                </a:spcBef>
                <a:buFontTx/>
                <a:buNone/>
              </a:pPr>
              <a:r>
                <a:rPr lang="ja-JP" altLang="en-US" sz="1200">
                  <a:latin typeface="ＭＳ Ｐゴシック" panose="020B0600070205080204" pitchFamily="50" charset="-128"/>
                </a:rPr>
                <a:t>	評価項目抜粋</a:t>
              </a:r>
            </a:p>
          </p:txBody>
        </p:sp>
      </p:grpSp>
      <p:pic>
        <p:nvPicPr>
          <p:cNvPr id="3215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4" name="図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9788" y="2565400"/>
            <a:ext cx="37861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5" name="Text Box 11"/>
          <p:cNvSpPr txBox="1">
            <a:spLocks noChangeArrowheads="1"/>
          </p:cNvSpPr>
          <p:nvPr/>
        </p:nvSpPr>
        <p:spPr bwMode="auto">
          <a:xfrm>
            <a:off x="8121650" y="4437063"/>
            <a:ext cx="164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9750" indent="-539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Ｐゴシック" panose="020B0600070205080204" pitchFamily="50" charset="-128"/>
              </a:rPr>
              <a:t>出典：　</a:t>
            </a:r>
            <a:r>
              <a:rPr lang="en-US" altLang="ja-JP" sz="1200">
                <a:latin typeface="ＭＳ Ｐゴシック" panose="020B0600070205080204" pitchFamily="50" charset="-128"/>
              </a:rPr>
              <a:t>e-Gov</a:t>
            </a:r>
            <a:r>
              <a:rPr lang="ja-JP" altLang="en-US" sz="1200">
                <a:latin typeface="ＭＳ Ｐゴシック" panose="020B0600070205080204" pitchFamily="50" charset="-128"/>
              </a:rPr>
              <a:t>ポータル</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72</a:t>
            </a:fld>
            <a:endParaRPr lang="en-US" altLang="ja-JP"/>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テキスト ボックス 8"/>
          <p:cNvSpPr txBox="1">
            <a:spLocks noChangeArrowheads="1"/>
          </p:cNvSpPr>
          <p:nvPr/>
        </p:nvSpPr>
        <p:spPr bwMode="auto">
          <a:xfrm>
            <a:off x="200025" y="620688"/>
            <a:ext cx="94694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2000" b="1" dirty="0"/>
              <a:t>自主点検</a:t>
            </a:r>
            <a:r>
              <a:rPr lang="ja-JP" altLang="en-US" sz="2000" dirty="0"/>
              <a:t>：</a:t>
            </a:r>
            <a:endParaRPr lang="en-US" altLang="ja-JP" sz="2000" dirty="0"/>
          </a:p>
          <a:p>
            <a:pPr marL="720000" indent="-457200" algn="just" eaLnBrk="1" hangingPunct="1">
              <a:lnSpc>
                <a:spcPct val="110000"/>
              </a:lnSpc>
              <a:spcBef>
                <a:spcPct val="0"/>
              </a:spcBef>
              <a:buFont typeface="+mj-ea"/>
              <a:buAutoNum type="circleNumDbPlain"/>
            </a:pPr>
            <a:r>
              <a:rPr lang="ja-JP" altLang="en-US" sz="2000" b="1" dirty="0">
                <a:solidFill>
                  <a:srgbClr val="0000FF"/>
                </a:solidFill>
              </a:rPr>
              <a:t>営業所による点検</a:t>
            </a:r>
            <a:r>
              <a:rPr lang="ja-JP" altLang="en-US" sz="2000" dirty="0"/>
              <a:t>：点検調査票に基づき半期毎に現場自主点検。</a:t>
            </a:r>
          </a:p>
          <a:p>
            <a:pPr marL="720000" indent="-457200" algn="just" eaLnBrk="1" hangingPunct="1">
              <a:lnSpc>
                <a:spcPct val="110000"/>
              </a:lnSpc>
              <a:spcBef>
                <a:spcPct val="0"/>
              </a:spcBef>
              <a:buFont typeface="+mj-ea"/>
              <a:buAutoNum type="circleNumDbPlain"/>
            </a:pPr>
            <a:r>
              <a:rPr lang="ja-JP" altLang="en-US" sz="2000" b="1" dirty="0">
                <a:solidFill>
                  <a:srgbClr val="0000FF"/>
                </a:solidFill>
              </a:rPr>
              <a:t>本社安全管理部署による点検</a:t>
            </a:r>
            <a:r>
              <a:rPr lang="ja-JP" altLang="en-US" sz="2000" dirty="0"/>
              <a:t>：貨物自動車運送事業法の運行・整備・点呼等を含む３５の重点項目についてチェック。重点項目に不適正な事項があれば当該営業所を徹底的に指導。　</a:t>
            </a:r>
          </a:p>
          <a:p>
            <a:pPr marL="720000" indent="-457200" algn="just" eaLnBrk="1" hangingPunct="1">
              <a:lnSpc>
                <a:spcPct val="110000"/>
              </a:lnSpc>
              <a:spcBef>
                <a:spcPct val="0"/>
              </a:spcBef>
              <a:buFont typeface="+mj-ea"/>
              <a:buAutoNum type="circleNumDbPlain"/>
            </a:pPr>
            <a:r>
              <a:rPr lang="ja-JP" altLang="en-US" sz="2000" b="1" dirty="0">
                <a:solidFill>
                  <a:srgbClr val="0000FF"/>
                </a:solidFill>
              </a:rPr>
              <a:t>旅客船事業者</a:t>
            </a:r>
            <a:r>
              <a:rPr lang="ja-JP" altLang="en-US" sz="2000" dirty="0"/>
              <a:t>（Ｂ社）では、</a:t>
            </a:r>
            <a:r>
              <a:rPr lang="ja-JP" altLang="en-US" sz="2000" b="1" dirty="0">
                <a:solidFill>
                  <a:srgbClr val="0000FF"/>
                </a:solidFill>
              </a:rPr>
              <a:t>安全教育指導室</a:t>
            </a:r>
            <a:r>
              <a:rPr lang="ja-JP" altLang="en-US" sz="2000" dirty="0"/>
              <a:t>が法令毎（例示：海上衝突予防法、　　船員労働安全衛生規則）に診断項目、診断基準、根拠規程が取りまとめられた様式に基づいた</a:t>
            </a:r>
            <a:r>
              <a:rPr lang="ja-JP" altLang="en-US" sz="2000" b="1" dirty="0">
                <a:solidFill>
                  <a:srgbClr val="0000FF"/>
                </a:solidFill>
              </a:rPr>
              <a:t>「安全診断」を実施</a:t>
            </a:r>
            <a:r>
              <a:rPr lang="ja-JP" altLang="en-US" sz="2000" dirty="0"/>
              <a:t>。安全診断の結果は、グループ教育訓練計画に反映し活用。</a:t>
            </a:r>
          </a:p>
          <a:p>
            <a:pPr eaLnBrk="1" hangingPunct="1">
              <a:lnSpc>
                <a:spcPct val="110000"/>
              </a:lnSpc>
              <a:spcBef>
                <a:spcPct val="0"/>
              </a:spcBef>
              <a:buFont typeface="Wingdings" panose="05000000000000000000" pitchFamily="2" charset="2"/>
              <a:buChar char="l"/>
            </a:pPr>
            <a:r>
              <a:rPr lang="ja-JP" altLang="en-US" sz="2000" b="1" dirty="0"/>
              <a:t>アンケート</a:t>
            </a:r>
            <a:r>
              <a:rPr lang="ja-JP" altLang="en-US" sz="2000" dirty="0"/>
              <a:t>：　半期毎に、全社員のなかから無作為に社員を抽出してコンプライアンスに係る意識調査（アンケート）を継続的に実施。経年の社員意識変化もウォッチ。</a:t>
            </a:r>
            <a:endParaRPr lang="en-US" altLang="ja-JP" sz="2000" dirty="0"/>
          </a:p>
          <a:p>
            <a:pPr eaLnBrk="1" hangingPunct="1">
              <a:lnSpc>
                <a:spcPct val="110000"/>
              </a:lnSpc>
              <a:spcBef>
                <a:spcPct val="0"/>
              </a:spcBef>
              <a:buFont typeface="Wingdings" panose="05000000000000000000" pitchFamily="2" charset="2"/>
              <a:buChar char="l"/>
            </a:pPr>
            <a:r>
              <a:rPr lang="ja-JP" altLang="en-US" sz="2000" b="1" dirty="0"/>
              <a:t>効率的なチェック</a:t>
            </a:r>
            <a:r>
              <a:rPr lang="ja-JP" altLang="en-US" sz="2000" dirty="0"/>
              <a:t>：　</a:t>
            </a:r>
            <a:r>
              <a:rPr lang="ja-JP" altLang="en-US" sz="2000" b="1" dirty="0">
                <a:solidFill>
                  <a:srgbClr val="0000FF"/>
                </a:solidFill>
              </a:rPr>
              <a:t>業務監査や会計監査の際に、法令等への適合性監査</a:t>
            </a:r>
            <a:r>
              <a:rPr lang="ja-JP" altLang="en-US" sz="2000" dirty="0"/>
              <a:t>も実施。</a:t>
            </a:r>
          </a:p>
        </p:txBody>
      </p:sp>
      <p:sp>
        <p:nvSpPr>
          <p:cNvPr id="323587" name="Rectangle 2"/>
          <p:cNvSpPr>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latin typeface="ＭＳ Ｐゴシック" panose="020B0600070205080204" pitchFamily="50" charset="-128"/>
              </a:rPr>
              <a:t>５．（９）関係法令等の遵守の確保　取組み事例</a:t>
            </a:r>
          </a:p>
        </p:txBody>
      </p:sp>
      <p:pic>
        <p:nvPicPr>
          <p:cNvPr id="3235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3589" name="Text Box 9"/>
          <p:cNvSpPr txBox="1">
            <a:spLocks noChangeArrowheads="1"/>
          </p:cNvSpPr>
          <p:nvPr/>
        </p:nvSpPr>
        <p:spPr bwMode="auto">
          <a:xfrm>
            <a:off x="1442244" y="4775672"/>
            <a:ext cx="6985000" cy="1570037"/>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●一口コメント</a:t>
            </a:r>
            <a:endParaRPr lang="en-US" altLang="ja-JP" sz="1600" b="1" dirty="0">
              <a:latin typeface="ＭＳ Ｐゴシック" panose="020B0600070205080204" pitchFamily="50" charset="-128"/>
            </a:endParaRPr>
          </a:p>
          <a:p>
            <a:pPr eaLnBrk="1" hangingPunct="1">
              <a:spcBef>
                <a:spcPct val="0"/>
              </a:spcBef>
              <a:buFontTx/>
              <a:buAutoNum type="arabicPeriod"/>
            </a:pPr>
            <a:r>
              <a:rPr lang="ja-JP" altLang="en-US" sz="1600" dirty="0">
                <a:latin typeface="ＭＳ Ｐゴシック" panose="020B0600070205080204" pitchFamily="50" charset="-128"/>
              </a:rPr>
              <a:t>関係法令等遵守の</a:t>
            </a:r>
            <a:r>
              <a:rPr lang="en-US" altLang="ja-JP" sz="1600" dirty="0">
                <a:latin typeface="ＭＳ Ｐゴシック" panose="020B0600070205080204" pitchFamily="50" charset="-128"/>
              </a:rPr>
              <a:t>PDCA</a:t>
            </a:r>
            <a:r>
              <a:rPr lang="ja-JP" altLang="en-US" sz="1600" dirty="0">
                <a:latin typeface="ＭＳ Ｐゴシック" panose="020B0600070205080204" pitchFamily="50" charset="-128"/>
              </a:rPr>
              <a:t>が回り出したら・・・。</a:t>
            </a:r>
          </a:p>
          <a:p>
            <a:pPr eaLnBrk="1" hangingPunct="1">
              <a:spcBef>
                <a:spcPct val="0"/>
              </a:spcBef>
              <a:buFontTx/>
              <a:buAutoNum type="arabicPeriod"/>
            </a:pPr>
            <a:r>
              <a:rPr lang="ja-JP" altLang="en-US" sz="1600" b="1" dirty="0">
                <a:solidFill>
                  <a:srgbClr val="0000FF"/>
                </a:solidFill>
                <a:latin typeface="ＭＳ Ｐゴシック" panose="020B0600070205080204" pitchFamily="50" charset="-128"/>
              </a:rPr>
              <a:t>社内で暗黙の了解</a:t>
            </a:r>
            <a:r>
              <a:rPr lang="ja-JP" altLang="en-US" sz="1600" dirty="0">
                <a:latin typeface="ＭＳ Ｐゴシック" panose="020B0600070205080204" pitchFamily="50" charset="-128"/>
              </a:rPr>
              <a:t>となっている事項（例示：指定配送ルート逸脱、作業時の安全装具の未装着）を洗い出す。</a:t>
            </a:r>
          </a:p>
          <a:p>
            <a:pPr eaLnBrk="1" hangingPunct="1">
              <a:spcBef>
                <a:spcPct val="0"/>
              </a:spcBef>
              <a:buFontTx/>
              <a:buAutoNum type="arabicPeriod"/>
            </a:pPr>
            <a:r>
              <a:rPr lang="ja-JP" altLang="en-US" sz="1600" dirty="0">
                <a:latin typeface="ＭＳ Ｐゴシック" panose="020B0600070205080204" pitchFamily="50" charset="-128"/>
              </a:rPr>
              <a:t>現場の理解を得て、ひとつひとつ改善する。</a:t>
            </a:r>
          </a:p>
          <a:p>
            <a:pPr eaLnBrk="1" hangingPunct="1">
              <a:spcBef>
                <a:spcPct val="0"/>
              </a:spcBef>
              <a:buFontTx/>
              <a:buAutoNum type="arabicPeriod"/>
            </a:pPr>
            <a:r>
              <a:rPr lang="ja-JP" altLang="en-US" sz="1600" b="1" dirty="0">
                <a:solidFill>
                  <a:srgbClr val="0000FF"/>
                </a:solidFill>
                <a:latin typeface="ＭＳ Ｐゴシック" panose="020B0600070205080204" pitchFamily="50" charset="-128"/>
              </a:rPr>
              <a:t>会社の本気度を示さないと現場はついてこない。</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73</a:t>
            </a:fld>
            <a:endParaRPr lang="en-US" altLang="ja-JP"/>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74</a:t>
            </a:fld>
            <a:endParaRPr lang="en-US" altLang="ja-JP"/>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4294967295"/>
          </p:nvPr>
        </p:nvSpPr>
        <p:spPr>
          <a:xfrm>
            <a:off x="36512" y="620688"/>
            <a:ext cx="9597007" cy="5896000"/>
          </a:xfrm>
        </p:spPr>
        <p:txBody>
          <a:bodyPr/>
          <a:lstStyle/>
          <a:p>
            <a:pPr marL="363538" indent="-363538" eaLnBrk="1" hangingPunct="1">
              <a:lnSpc>
                <a:spcPct val="110000"/>
              </a:lnSpc>
              <a:spcBef>
                <a:spcPct val="0"/>
              </a:spcBef>
              <a:buFont typeface="Wingdings" panose="05000000000000000000" pitchFamily="2" charset="2"/>
              <a:buNone/>
            </a:pPr>
            <a:r>
              <a:rPr lang="ja-JP" altLang="en-US" sz="1800" b="1" u="sng" dirty="0"/>
              <a:t>（１０）安全管理体制の構築・改善に必要な教育・訓練等</a:t>
            </a:r>
            <a:endParaRPr lang="en-US" altLang="ja-JP" sz="1800" b="1" u="sng" dirty="0"/>
          </a:p>
          <a:p>
            <a:pPr marL="363538" indent="-363538" eaLnBrk="1" hangingPunct="1">
              <a:lnSpc>
                <a:spcPct val="110000"/>
              </a:lnSpc>
              <a:spcBef>
                <a:spcPct val="0"/>
              </a:spcBef>
              <a:buFont typeface="Wingdings" panose="05000000000000000000" pitchFamily="2" charset="2"/>
              <a:buNone/>
            </a:pPr>
            <a:r>
              <a:rPr lang="ja-JP" altLang="en-US" sz="1800" b="1" dirty="0"/>
              <a:t>１）	事業者は、安全管理体制の構築・改善の取組に直接従事する要員、即ち、</a:t>
            </a:r>
            <a:r>
              <a:rPr lang="ja-JP" altLang="en-US" sz="1800" b="1" u="sng" dirty="0">
                <a:solidFill>
                  <a:srgbClr val="FF0000"/>
                </a:solidFill>
              </a:rPr>
              <a:t>経営トップ、安全統括管理者等</a:t>
            </a:r>
            <a:r>
              <a:rPr lang="ja-JP" altLang="en-US" sz="1800" b="1" u="sng" dirty="0">
                <a:solidFill>
                  <a:srgbClr val="0000FF"/>
                </a:solidFill>
              </a:rPr>
              <a:t>、各部門の安全管理に従事する責任者及びその補助者等並びに安全管理体制に係る内部監査を担当する者</a:t>
            </a:r>
            <a:r>
              <a:rPr lang="ja-JP" altLang="en-US" sz="1800" b="1" dirty="0"/>
              <a:t>に対して、</a:t>
            </a:r>
            <a:r>
              <a:rPr lang="ja-JP" altLang="en-US" sz="1800" b="1" u="sng" dirty="0">
                <a:solidFill>
                  <a:srgbClr val="0000FF"/>
                </a:solidFill>
              </a:rPr>
              <a:t>運輸安全マネジメント制度の趣旨等の理解を深める</a:t>
            </a:r>
            <a:r>
              <a:rPr lang="ja-JP" altLang="en-US" sz="1800" b="1" dirty="0"/>
              <a:t>ため、次に掲げる事項に関し</a:t>
            </a:r>
            <a:r>
              <a:rPr lang="ja-JP" altLang="en-US" sz="1800" b="1" u="sng" dirty="0"/>
              <a:t>必要な</a:t>
            </a:r>
            <a:r>
              <a:rPr lang="ja-JP" altLang="en-US" sz="1800" b="1" u="sng" dirty="0">
                <a:solidFill>
                  <a:srgbClr val="FF0000"/>
                </a:solidFill>
              </a:rPr>
              <a:t>教育・訓練を計画的に実施し、その有効性、効果を把握し、</a:t>
            </a:r>
            <a:r>
              <a:rPr lang="ja-JP" altLang="en-US" sz="1800" b="1" u="sng" dirty="0"/>
              <a:t>必要に応じて、当該</a:t>
            </a:r>
            <a:r>
              <a:rPr lang="ja-JP" altLang="en-US" sz="1800" b="1" u="sng" dirty="0">
                <a:solidFill>
                  <a:srgbClr val="FF0000"/>
                </a:solidFill>
              </a:rPr>
              <a:t>教育・訓練の</a:t>
            </a:r>
            <a:r>
              <a:rPr lang="ja-JP" altLang="en-US" sz="1800" b="1" u="sng" dirty="0"/>
              <a:t>内容等の</a:t>
            </a:r>
            <a:r>
              <a:rPr lang="ja-JP" altLang="en-US" sz="1800" b="1" u="sng" dirty="0">
                <a:solidFill>
                  <a:srgbClr val="FF0000"/>
                </a:solidFill>
              </a:rPr>
              <a:t>見直し・改善</a:t>
            </a:r>
            <a:r>
              <a:rPr lang="ja-JP" altLang="en-US" sz="1800" b="1" dirty="0"/>
              <a:t>を図る。</a:t>
            </a:r>
          </a:p>
          <a:p>
            <a:pPr marL="711200" lvl="1" indent="-330200" eaLnBrk="1" hangingPunct="1">
              <a:lnSpc>
                <a:spcPct val="110000"/>
              </a:lnSpc>
              <a:spcBef>
                <a:spcPct val="0"/>
              </a:spcBef>
              <a:buFont typeface="Wingdings" panose="05000000000000000000" pitchFamily="2" charset="2"/>
              <a:buNone/>
            </a:pPr>
            <a:r>
              <a:rPr lang="ja-JP" altLang="en-US" sz="1800" b="1" u="sng" dirty="0">
                <a:solidFill>
                  <a:srgbClr val="0000FF"/>
                </a:solidFill>
              </a:rPr>
              <a:t>①	本ガイドライン（運輸安全マネジメ ント制度の趣旨・ねらい、安全管理体制におけるＰＤＣＡサイクルの概念等を含む。）及び</a:t>
            </a:r>
            <a:r>
              <a:rPr lang="ja-JP" altLang="ja-JP" sz="1800" b="1" u="sng" dirty="0">
                <a:solidFill>
                  <a:srgbClr val="0000FF"/>
                </a:solidFill>
                <a:ea typeface="ＭＳ Ｐゴシック" panose="020B0600070205080204" pitchFamily="50" charset="-128"/>
                <a:cs typeface="ＭＳ Ｐゴシック" panose="020B0600070205080204" pitchFamily="50" charset="-128"/>
              </a:rPr>
              <a:t>★運輸防災マネジメント指針の内容★</a:t>
            </a:r>
            <a:endParaRPr lang="ja-JP" altLang="en-US" sz="1800" b="1" u="sng" dirty="0">
              <a:solidFill>
                <a:srgbClr val="0000FF"/>
              </a:solidFill>
              <a:latin typeface="ＭＳ Ｐゴシック" panose="020B0600070205080204" pitchFamily="50" charset="-128"/>
              <a:ea typeface="ＭＳ Ｐゴシック" panose="020B0600070205080204" pitchFamily="50" charset="-128"/>
            </a:endParaRPr>
          </a:p>
          <a:p>
            <a:pPr marL="711200" lvl="1" indent="-330200" eaLnBrk="1" hangingPunct="1">
              <a:lnSpc>
                <a:spcPct val="110000"/>
              </a:lnSpc>
              <a:spcBef>
                <a:spcPct val="0"/>
              </a:spcBef>
              <a:buFont typeface="Wingdings" panose="05000000000000000000" pitchFamily="2" charset="2"/>
              <a:buNone/>
            </a:pPr>
            <a:r>
              <a:rPr lang="ja-JP" altLang="en-US" sz="1800" b="1" dirty="0"/>
              <a:t>②	安全管理規程</a:t>
            </a:r>
          </a:p>
          <a:p>
            <a:pPr marL="711200" lvl="1" indent="-330200" eaLnBrk="1" hangingPunct="1">
              <a:lnSpc>
                <a:spcPct val="110000"/>
              </a:lnSpc>
              <a:spcBef>
                <a:spcPct val="0"/>
              </a:spcBef>
              <a:buFont typeface="Wingdings" panose="05000000000000000000" pitchFamily="2" charset="2"/>
              <a:buNone/>
            </a:pPr>
            <a:r>
              <a:rPr lang="ja-JP" altLang="en-US" sz="1800" b="1" dirty="0"/>
              <a:t>③	関係法令等</a:t>
            </a:r>
            <a:endParaRPr lang="ja-JP" altLang="en-US" sz="1400" b="1" dirty="0"/>
          </a:p>
          <a:p>
            <a:pPr marL="363538" indent="-363538" eaLnBrk="1" hangingPunct="1">
              <a:lnSpc>
                <a:spcPct val="110000"/>
              </a:lnSpc>
              <a:spcBef>
                <a:spcPct val="0"/>
              </a:spcBef>
              <a:buFont typeface="Wingdings" panose="05000000000000000000" pitchFamily="2" charset="2"/>
              <a:buNone/>
            </a:pPr>
            <a:r>
              <a:rPr lang="ja-JP" altLang="en-US" sz="1800" b="1" dirty="0"/>
              <a:t>２）</a:t>
            </a:r>
            <a:r>
              <a:rPr lang="en-US" altLang="ja-JP" sz="1800" b="1" dirty="0"/>
              <a:t>	</a:t>
            </a:r>
            <a:r>
              <a:rPr lang="ja-JP" altLang="en-US" sz="1800" b="1" dirty="0"/>
              <a:t>１）の</a:t>
            </a:r>
            <a:r>
              <a:rPr lang="ja-JP" altLang="en-US" sz="1800" b="1" u="sng" dirty="0">
                <a:solidFill>
                  <a:srgbClr val="0000FF"/>
                </a:solidFill>
              </a:rPr>
              <a:t>教育・訓練の内容は、</a:t>
            </a:r>
            <a:r>
              <a:rPr lang="ja-JP" altLang="en-US" sz="1800" b="1" u="sng" dirty="0"/>
              <a:t>安全管理体制の構築・改善の取組に必要とされるもので、</a:t>
            </a:r>
            <a:r>
              <a:rPr lang="ja-JP" altLang="en-US" sz="1800" b="1" u="sng" dirty="0">
                <a:solidFill>
                  <a:srgbClr val="0000FF"/>
                </a:solidFill>
              </a:rPr>
              <a:t>要員が理解しやすい具体的なもの</a:t>
            </a:r>
            <a:r>
              <a:rPr lang="ja-JP" altLang="en-US" sz="1800" b="1" dirty="0"/>
              <a:t>とする。</a:t>
            </a:r>
            <a:endParaRPr lang="ja-JP" altLang="en-US" sz="1400" b="1" dirty="0"/>
          </a:p>
          <a:p>
            <a:pPr marL="363538" indent="-363538" eaLnBrk="1" hangingPunct="1">
              <a:lnSpc>
                <a:spcPct val="110000"/>
              </a:lnSpc>
              <a:spcBef>
                <a:spcPct val="0"/>
              </a:spcBef>
              <a:buFont typeface="Wingdings" panose="05000000000000000000" pitchFamily="2" charset="2"/>
              <a:buNone/>
            </a:pPr>
            <a:r>
              <a:rPr lang="ja-JP" altLang="en-US" sz="1800" b="1" dirty="0"/>
              <a:t>３）	事業者は、１）以外の現業実施部門の社員・職員等の必要な能力の習得及び獲得した技能の維持のための教育・訓練・研修を計画的に実施し、その有効性、効果を把握し、必要に応じて、当該教育・訓練内容等の見直し・改善を図る。</a:t>
            </a:r>
            <a:endParaRPr lang="en-US" altLang="ja-JP" sz="1400" b="1" dirty="0"/>
          </a:p>
          <a:p>
            <a:pPr marL="363538" indent="-363538" eaLnBrk="1" hangingPunct="1">
              <a:lnSpc>
                <a:spcPct val="110000"/>
              </a:lnSpc>
              <a:spcBef>
                <a:spcPct val="0"/>
              </a:spcBef>
              <a:buFont typeface="Wingdings" panose="05000000000000000000" pitchFamily="2" charset="2"/>
              <a:buNone/>
            </a:pPr>
            <a:r>
              <a:rPr lang="ja-JP" altLang="en-US" sz="1800" b="1" dirty="0"/>
              <a:t>４） 事業者は、</a:t>
            </a:r>
            <a:r>
              <a:rPr lang="ja-JP" altLang="en-US" sz="1800" b="1" dirty="0">
                <a:solidFill>
                  <a:srgbClr val="FF0000"/>
                </a:solidFill>
              </a:rPr>
              <a:t>現業実施部門の管理者</a:t>
            </a:r>
            <a:r>
              <a:rPr lang="ja-JP" altLang="en-US" sz="1800" b="1" dirty="0"/>
              <a:t>に対して、安全管理体制を運用する上で</a:t>
            </a:r>
            <a:r>
              <a:rPr lang="ja-JP" altLang="en-US" sz="1800" b="1" u="sng" dirty="0">
                <a:solidFill>
                  <a:srgbClr val="0000FF"/>
                </a:solidFill>
              </a:rPr>
              <a:t>必要な能力を習得させるための教育・訓練・研修を計画的に実施</a:t>
            </a:r>
            <a:r>
              <a:rPr lang="ja-JP" altLang="en-US" sz="1800" b="1" dirty="0"/>
              <a:t>する。</a:t>
            </a:r>
            <a:endParaRPr lang="en-US" altLang="ja-JP" sz="1800" b="1" dirty="0"/>
          </a:p>
          <a:p>
            <a:pPr marL="363538" indent="-363538" eaLnBrk="1" hangingPunct="1">
              <a:lnSpc>
                <a:spcPct val="110000"/>
              </a:lnSpc>
              <a:spcBef>
                <a:spcPct val="0"/>
              </a:spcBef>
              <a:buFont typeface="Wingdings" panose="05000000000000000000" pitchFamily="2" charset="2"/>
              <a:buNone/>
            </a:pPr>
            <a:r>
              <a:rPr lang="ja-JP" altLang="en-US" sz="1800" b="1" dirty="0"/>
              <a:t>５）	</a:t>
            </a:r>
            <a:r>
              <a:rPr lang="ja-JP" altLang="ja-JP" sz="1800" b="1" dirty="0">
                <a:solidFill>
                  <a:srgbClr val="000000"/>
                </a:solidFill>
                <a:latin typeface="Arial" panose="020B0604020202020204" pitchFamily="34" charset="0"/>
                <a:ea typeface="ＭＳ Ｐゴシック" panose="020B0600070205080204" pitchFamily="50" charset="-128"/>
              </a:rPr>
              <a:t>事業</a:t>
            </a:r>
            <a:r>
              <a:rPr lang="ja-JP" altLang="ja-JP" sz="1800" b="1" dirty="0">
                <a:solidFill>
                  <a:srgbClr val="000000"/>
                </a:solidFill>
                <a:latin typeface="+mn-ea"/>
              </a:rPr>
              <a:t>者は、</a:t>
            </a:r>
            <a:r>
              <a:rPr lang="ja-JP" altLang="ja-JP" sz="1800" b="1" u="sng" dirty="0">
                <a:solidFill>
                  <a:srgbClr val="0000FF"/>
                </a:solidFill>
                <a:latin typeface="+mn-ea"/>
              </a:rPr>
              <a:t>「事故、★被災等」の教訓を風化させない</a:t>
            </a:r>
            <a:r>
              <a:rPr lang="ja-JP" altLang="ja-JP" sz="1800" b="1" dirty="0">
                <a:solidFill>
                  <a:srgbClr val="000000"/>
                </a:solidFill>
                <a:latin typeface="+mn-ea"/>
              </a:rPr>
              <a:t>ための</a:t>
            </a:r>
            <a:r>
              <a:rPr lang="ja-JP" altLang="ja-JP" sz="1800" b="1" dirty="0">
                <a:solidFill>
                  <a:srgbClr val="000000"/>
                </a:solidFill>
                <a:latin typeface="Arial" panose="020B0604020202020204" pitchFamily="34" charset="0"/>
                <a:ea typeface="ＭＳ 明朝" panose="02020609040205080304" pitchFamily="17" charset="-128"/>
              </a:rPr>
              <a:t>★</a:t>
            </a:r>
            <a:r>
              <a:rPr lang="ja-JP" altLang="ja-JP" sz="1800" b="1" dirty="0">
                <a:solidFill>
                  <a:srgbClr val="000000"/>
                </a:solidFill>
                <a:latin typeface="Arial" panose="020B0604020202020204" pitchFamily="34" charset="0"/>
                <a:ea typeface="ＭＳ Ｐゴシック" panose="020B0600070205080204" pitchFamily="50" charset="-128"/>
              </a:rPr>
              <a:t>取組を行う。</a:t>
            </a:r>
            <a:endParaRPr lang="ja-JP" altLang="en-US" sz="1800" b="1" dirty="0"/>
          </a:p>
        </p:txBody>
      </p:sp>
      <p:sp>
        <p:nvSpPr>
          <p:cNvPr id="6"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000" b="1" kern="0" dirty="0">
                <a:latin typeface="+mj-lt"/>
                <a:ea typeface="+mj-ea"/>
                <a:cs typeface="+mj-cs"/>
              </a:rPr>
              <a:t>５．（１０）安全管理体制の構築・改善に必要な教育・訓練等　ガイドライン本文</a:t>
            </a:r>
          </a:p>
        </p:txBody>
      </p:sp>
      <p:pic>
        <p:nvPicPr>
          <p:cNvPr id="3266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75</a:t>
            </a:fld>
            <a:endParaRPr lang="en-US" altLang="ja-JP"/>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AutoShape 3"/>
          <p:cNvSpPr>
            <a:spLocks noChangeArrowheads="1"/>
          </p:cNvSpPr>
          <p:nvPr/>
        </p:nvSpPr>
        <p:spPr bwMode="auto">
          <a:xfrm>
            <a:off x="3400822" y="1844675"/>
            <a:ext cx="3457575" cy="576263"/>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Garamond" panose="02020404030301010803" pitchFamily="18" charset="0"/>
              </a:rPr>
              <a:t>各教育・訓練担当部署での</a:t>
            </a:r>
          </a:p>
          <a:p>
            <a:pPr eaLnBrk="1" hangingPunct="1">
              <a:spcBef>
                <a:spcPct val="0"/>
              </a:spcBef>
              <a:buFontTx/>
              <a:buNone/>
            </a:pPr>
            <a:r>
              <a:rPr lang="ja-JP" altLang="en-US" sz="1800">
                <a:latin typeface="Garamond" panose="02020404030301010803" pitchFamily="18" charset="0"/>
              </a:rPr>
              <a:t>企画・立案→社内周知</a:t>
            </a:r>
          </a:p>
        </p:txBody>
      </p:sp>
      <p:sp>
        <p:nvSpPr>
          <p:cNvPr id="328707" name="Rectangle 4"/>
          <p:cNvSpPr>
            <a:spLocks noChangeArrowheads="1"/>
          </p:cNvSpPr>
          <p:nvPr/>
        </p:nvSpPr>
        <p:spPr bwMode="auto">
          <a:xfrm>
            <a:off x="3001963" y="1412875"/>
            <a:ext cx="4255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b="1" dirty="0">
                <a:solidFill>
                  <a:srgbClr val="FF0000"/>
                </a:solidFill>
                <a:latin typeface="ＭＳ Ｐゴシック" panose="020B0600070205080204" pitchFamily="50" charset="-128"/>
              </a:rPr>
              <a:t>Ｐ</a:t>
            </a:r>
            <a:r>
              <a:rPr lang="ja-JP" altLang="en-US" sz="2000" b="1" dirty="0">
                <a:latin typeface="ＭＳ Ｐゴシック" panose="020B0600070205080204" pitchFamily="50" charset="-128"/>
              </a:rPr>
              <a:t>　教育・訓練年間計画の作成・周知</a:t>
            </a:r>
          </a:p>
        </p:txBody>
      </p:sp>
      <p:sp>
        <p:nvSpPr>
          <p:cNvPr id="328708" name="AutoShape 5"/>
          <p:cNvSpPr>
            <a:spLocks noChangeArrowheads="1"/>
          </p:cNvSpPr>
          <p:nvPr/>
        </p:nvSpPr>
        <p:spPr bwMode="auto">
          <a:xfrm>
            <a:off x="5680568" y="3300722"/>
            <a:ext cx="4067286" cy="715089"/>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dirty="0">
                <a:latin typeface="Garamond" panose="02020404030301010803" pitchFamily="18" charset="0"/>
              </a:rPr>
              <a:t>年間計画に沿って各部署や研修施設で教育・訓練実施</a:t>
            </a:r>
          </a:p>
        </p:txBody>
      </p:sp>
      <p:sp>
        <p:nvSpPr>
          <p:cNvPr id="328709" name="AutoShape 6"/>
          <p:cNvSpPr>
            <a:spLocks noChangeArrowheads="1"/>
          </p:cNvSpPr>
          <p:nvPr/>
        </p:nvSpPr>
        <p:spPr bwMode="auto">
          <a:xfrm>
            <a:off x="1286120" y="4803874"/>
            <a:ext cx="7333759" cy="1634490"/>
          </a:xfrm>
          <a:prstGeom prst="roundRect">
            <a:avLst>
              <a:gd name="adj" fmla="val 16667"/>
            </a:avLst>
          </a:prstGeom>
          <a:solidFill>
            <a:schemeClr val="accent1"/>
          </a:solidFill>
          <a:ln w="9525">
            <a:solidFill>
              <a:schemeClr val="tx1"/>
            </a:solidFill>
            <a:round/>
            <a:headEnd/>
            <a:tailEnd/>
          </a:ln>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ＭＳ Ｐゴシック" panose="020B0600070205080204" pitchFamily="50" charset="-128"/>
              </a:rPr>
              <a:t>（教育・訓練の効果・有効性の把握検証等の取組み例）</a:t>
            </a:r>
            <a:r>
              <a:rPr lang="ja-JP" altLang="en-US" sz="1800" dirty="0">
                <a:latin typeface="ＭＳ Ｐゴシック" panose="020B0600070205080204" pitchFamily="50" charset="-128"/>
              </a:rPr>
              <a:t> </a:t>
            </a:r>
            <a:endParaRPr lang="ja-JP" altLang="en-US" sz="1800" b="1" dirty="0">
              <a:latin typeface="ＭＳ Ｐゴシック" panose="020B0600070205080204" pitchFamily="50" charset="-128"/>
            </a:endParaRPr>
          </a:p>
          <a:p>
            <a:pPr algn="just" eaLnBrk="1" hangingPunct="1">
              <a:spcBef>
                <a:spcPct val="0"/>
              </a:spcBef>
              <a:buFontTx/>
              <a:buNone/>
            </a:pPr>
            <a:r>
              <a:rPr lang="ja-JP" altLang="en-US" sz="1800" dirty="0">
                <a:latin typeface="ＭＳ Ｐゴシック" panose="020B0600070205080204" pitchFamily="50" charset="-128"/>
              </a:rPr>
              <a:t>・教育・訓練実施後、アンケートを実施し、教育・訓練の課題等を把握</a:t>
            </a:r>
          </a:p>
          <a:p>
            <a:pPr algn="just" eaLnBrk="1" hangingPunct="1">
              <a:spcBef>
                <a:spcPct val="0"/>
              </a:spcBef>
              <a:buFontTx/>
              <a:buNone/>
            </a:pPr>
            <a:r>
              <a:rPr lang="ja-JP" altLang="en-US" sz="1800" dirty="0">
                <a:latin typeface="ＭＳ Ｐゴシック" panose="020B0600070205080204" pitchFamily="50" charset="-128"/>
              </a:rPr>
              <a:t>・教育・訓練の参加者に実技・筆記試験等を実施、効果把握</a:t>
            </a:r>
          </a:p>
          <a:p>
            <a:pPr algn="just" eaLnBrk="1" hangingPunct="1">
              <a:spcBef>
                <a:spcPct val="0"/>
              </a:spcBef>
              <a:buFontTx/>
              <a:buNone/>
            </a:pPr>
            <a:r>
              <a:rPr lang="ja-JP" altLang="en-US" sz="1800" dirty="0">
                <a:latin typeface="ＭＳ Ｐゴシック" panose="020B0600070205080204" pitchFamily="50" charset="-128"/>
              </a:rPr>
              <a:t>・現場巡回、内部監査等で教育・訓練実施後に参加者の実践状況を把握</a:t>
            </a:r>
          </a:p>
          <a:p>
            <a:pPr algn="just" eaLnBrk="1" hangingPunct="1">
              <a:spcBef>
                <a:spcPct val="0"/>
              </a:spcBef>
              <a:buFontTx/>
              <a:buNone/>
            </a:pPr>
            <a:r>
              <a:rPr lang="ja-JP" altLang="en-US" sz="1800" dirty="0">
                <a:latin typeface="ＭＳ Ｐゴシック" panose="020B0600070205080204" pitchFamily="50" charset="-128"/>
              </a:rPr>
              <a:t>・教育・訓練実施後、参加者の上司が参加者の実践状況を把握　など </a:t>
            </a:r>
          </a:p>
        </p:txBody>
      </p:sp>
      <p:sp>
        <p:nvSpPr>
          <p:cNvPr id="328710" name="AutoShape 7"/>
          <p:cNvSpPr>
            <a:spLocks noChangeArrowheads="1"/>
          </p:cNvSpPr>
          <p:nvPr/>
        </p:nvSpPr>
        <p:spPr bwMode="auto">
          <a:xfrm>
            <a:off x="155642" y="3204371"/>
            <a:ext cx="4454251" cy="1021556"/>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dirty="0">
                <a:latin typeface="Garamond" panose="02020404030301010803" pitchFamily="18" charset="0"/>
              </a:rPr>
              <a:t>検証・評価の結果→各種教育・訓練のカリキュラム、実施方法の見直し→次年度の教育・訓練年間計画に反映</a:t>
            </a:r>
          </a:p>
        </p:txBody>
      </p:sp>
      <p:sp>
        <p:nvSpPr>
          <p:cNvPr id="328718" name="Rectangle 16"/>
          <p:cNvSpPr>
            <a:spLocks noChangeArrowheads="1"/>
          </p:cNvSpPr>
          <p:nvPr/>
        </p:nvSpPr>
        <p:spPr bwMode="auto">
          <a:xfrm>
            <a:off x="6764461" y="2797979"/>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2400" b="1" dirty="0">
                <a:solidFill>
                  <a:srgbClr val="FF0000"/>
                </a:solidFill>
                <a:latin typeface="ＭＳ Ｐゴシック" panose="020B0600070205080204" pitchFamily="50" charset="-128"/>
              </a:rPr>
              <a:t>Ｄ　</a:t>
            </a:r>
            <a:r>
              <a:rPr lang="ja-JP" altLang="en-US" sz="2000" b="1" dirty="0">
                <a:latin typeface="ＭＳ Ｐゴシック" panose="020B0600070205080204" pitchFamily="50" charset="-128"/>
              </a:rPr>
              <a:t>教育・訓練の実施</a:t>
            </a:r>
            <a:r>
              <a:rPr lang="ja-JP" altLang="en-US" sz="2800" b="1" dirty="0">
                <a:latin typeface="ＭＳ Ｐゴシック" panose="020B0600070205080204" pitchFamily="50" charset="-128"/>
              </a:rPr>
              <a:t>　 </a:t>
            </a:r>
          </a:p>
        </p:txBody>
      </p:sp>
      <p:sp>
        <p:nvSpPr>
          <p:cNvPr id="328719" name="Rectangle 17"/>
          <p:cNvSpPr>
            <a:spLocks noChangeArrowheads="1"/>
          </p:cNvSpPr>
          <p:nvPr/>
        </p:nvSpPr>
        <p:spPr bwMode="auto">
          <a:xfrm>
            <a:off x="2226842" y="4285228"/>
            <a:ext cx="532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000" b="1" dirty="0">
                <a:solidFill>
                  <a:srgbClr val="FF0000"/>
                </a:solidFill>
                <a:latin typeface="+mj-lt"/>
              </a:rPr>
              <a:t>Ｃ</a:t>
            </a:r>
            <a:r>
              <a:rPr lang="ja-JP" altLang="en-US" sz="2000" b="1" dirty="0">
                <a:latin typeface="ＭＳ Ｐゴシック" panose="020B0600070205080204" pitchFamily="50" charset="-128"/>
              </a:rPr>
              <a:t>　教育・訓練の効果・有効性のチェック</a:t>
            </a:r>
            <a:r>
              <a:rPr lang="ja-JP" altLang="en-US" sz="2400" dirty="0">
                <a:latin typeface="ＭＳ Ｐゴシック" panose="020B0600070205080204" pitchFamily="50" charset="-128"/>
              </a:rPr>
              <a:t>　 </a:t>
            </a:r>
          </a:p>
        </p:txBody>
      </p:sp>
      <p:sp>
        <p:nvSpPr>
          <p:cNvPr id="328720" name="Rectangle 18"/>
          <p:cNvSpPr>
            <a:spLocks noChangeArrowheads="1"/>
          </p:cNvSpPr>
          <p:nvPr/>
        </p:nvSpPr>
        <p:spPr bwMode="auto">
          <a:xfrm>
            <a:off x="222146" y="2828757"/>
            <a:ext cx="4370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None/>
            </a:pPr>
            <a:r>
              <a:rPr lang="ja-JP" altLang="en-US" sz="2000" b="1" dirty="0">
                <a:solidFill>
                  <a:srgbClr val="FF0000"/>
                </a:solidFill>
                <a:latin typeface="ＭＳ Ｐゴシック" panose="020B0600070205080204" pitchFamily="50" charset="-128"/>
              </a:rPr>
              <a:t>Ａ　</a:t>
            </a:r>
            <a:r>
              <a:rPr lang="ja-JP" altLang="en-US" sz="2000" b="1" dirty="0">
                <a:latin typeface="ＭＳ Ｐゴシック" panose="020B0600070205080204" pitchFamily="50" charset="-128"/>
              </a:rPr>
              <a:t>教育・訓練の内容・手法等の見直し</a:t>
            </a:r>
          </a:p>
        </p:txBody>
      </p:sp>
      <p:sp>
        <p:nvSpPr>
          <p:cNvPr id="328722" name="AutoShape 22"/>
          <p:cNvSpPr>
            <a:spLocks noChangeArrowheads="1"/>
          </p:cNvSpPr>
          <p:nvPr/>
        </p:nvSpPr>
        <p:spPr bwMode="auto">
          <a:xfrm>
            <a:off x="200025" y="692150"/>
            <a:ext cx="9477375" cy="7207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運輸安全マネジメント制度のコンセプトの理解を深めるための教育・訓練や現場要員の技能の</a:t>
            </a:r>
          </a:p>
          <a:p>
            <a:pPr eaLnBrk="1" hangingPunct="1">
              <a:spcBef>
                <a:spcPct val="0"/>
              </a:spcBef>
              <a:buFontTx/>
              <a:buNone/>
            </a:pPr>
            <a:r>
              <a:rPr lang="ja-JP" altLang="en-US" sz="1800" b="1">
                <a:latin typeface="ＭＳ Ｐゴシック" panose="020B0600070205080204" pitchFamily="50" charset="-128"/>
              </a:rPr>
              <a:t>維持・向上の教育・訓練については、以下のとおり、</a:t>
            </a:r>
            <a:r>
              <a:rPr lang="ja-JP" altLang="en-US" sz="1800" b="1">
                <a:solidFill>
                  <a:srgbClr val="FF0000"/>
                </a:solidFill>
                <a:latin typeface="ＭＳ Ｐゴシック" panose="020B0600070205080204" pitchFamily="50" charset="-128"/>
              </a:rPr>
              <a:t>ＰＤＣＡサイクルを機能させることが重要</a:t>
            </a:r>
          </a:p>
        </p:txBody>
      </p:sp>
      <p:sp>
        <p:nvSpPr>
          <p:cNvPr id="20" name="Rectangle 21"/>
          <p:cNvSpPr txBox="1">
            <a:spLocks noChangeArrowheads="1"/>
          </p:cNvSpPr>
          <p:nvPr/>
        </p:nvSpPr>
        <p:spPr bwMode="auto">
          <a:xfrm>
            <a:off x="0" y="71438"/>
            <a:ext cx="9906000" cy="571500"/>
          </a:xfrm>
          <a:prstGeom prst="rect">
            <a:avLst/>
          </a:prstGeom>
          <a:solidFill>
            <a:srgbClr val="45E4F5">
              <a:alpha val="50000"/>
            </a:srgbClr>
          </a:solidFill>
          <a:ln w="9525">
            <a:noFill/>
            <a:miter lim="800000"/>
            <a:headEnd/>
            <a:tailEnd/>
          </a:ln>
          <a:effectLst/>
        </p:spPr>
        <p:txBody>
          <a:bodyPr anchor="ctr"/>
          <a:lstStyle/>
          <a:p>
            <a:pPr algn="ctr" eaLnBrk="1" hangingPunct="1">
              <a:defRPr/>
            </a:pPr>
            <a:r>
              <a:rPr lang="en-US" altLang="ja-JP" sz="2800" b="1" dirty="0">
                <a:latin typeface="+mj-ea"/>
                <a:ea typeface="+mj-ea"/>
              </a:rPr>
              <a:t>5.(10)</a:t>
            </a:r>
            <a:r>
              <a:rPr lang="ja-JP" altLang="en-US" sz="2800" b="1" dirty="0">
                <a:latin typeface="+mj-ea"/>
                <a:ea typeface="+mj-ea"/>
              </a:rPr>
              <a:t>各種教育・訓練のＰＤＣＡサイクル</a:t>
            </a:r>
            <a:endParaRPr lang="ja-JP" altLang="en-US" sz="2800" b="1" kern="0" dirty="0">
              <a:solidFill>
                <a:schemeClr val="tx2"/>
              </a:solidFill>
              <a:latin typeface="+mj-ea"/>
              <a:ea typeface="+mj-ea"/>
              <a:cs typeface="+mj-cs"/>
            </a:endParaRPr>
          </a:p>
        </p:txBody>
      </p:sp>
      <p:pic>
        <p:nvPicPr>
          <p:cNvPr id="3287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曲折矢印 1"/>
          <p:cNvSpPr/>
          <p:nvPr/>
        </p:nvSpPr>
        <p:spPr bwMode="auto">
          <a:xfrm>
            <a:off x="488504" y="1976144"/>
            <a:ext cx="2841440" cy="852613"/>
          </a:xfrm>
          <a:prstGeom prst="bentArrow">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3" name="曲折矢印 22"/>
          <p:cNvSpPr/>
          <p:nvPr/>
        </p:nvSpPr>
        <p:spPr bwMode="auto">
          <a:xfrm rot="5400000">
            <a:off x="7809707" y="1136059"/>
            <a:ext cx="852614" cy="2532785"/>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4" name="曲折矢印 23"/>
          <p:cNvSpPr/>
          <p:nvPr/>
        </p:nvSpPr>
        <p:spPr bwMode="auto">
          <a:xfrm rot="10800000">
            <a:off x="8695155" y="4143033"/>
            <a:ext cx="807251" cy="1583197"/>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25" name="曲折矢印 24"/>
          <p:cNvSpPr/>
          <p:nvPr/>
        </p:nvSpPr>
        <p:spPr bwMode="auto">
          <a:xfrm rot="16200000">
            <a:off x="88017" y="4566338"/>
            <a:ext cx="1448027" cy="885807"/>
          </a:xfrm>
          <a:prstGeom prst="bentArrow">
            <a:avLst>
              <a:gd name="adj1" fmla="val 25000"/>
              <a:gd name="adj2" fmla="val 23571"/>
              <a:gd name="adj3" fmla="val 25000"/>
              <a:gd name="adj4" fmla="val 43750"/>
            </a:avLst>
          </a:prstGeom>
          <a:solidFill>
            <a:srgbClr val="FF0000"/>
          </a:solidFill>
          <a:ln w="9525">
            <a:no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76</a:t>
            </a:fld>
            <a:endParaRPr lang="en-US" altLang="ja-JP"/>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５．（１０）安全管理体制の構築・改善に必要な教育・訓練等　ポイント</a:t>
            </a:r>
          </a:p>
        </p:txBody>
      </p:sp>
      <p:pic>
        <p:nvPicPr>
          <p:cNvPr id="3307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 Box 6"/>
          <p:cNvSpPr txBox="1">
            <a:spLocks noChangeArrowheads="1"/>
          </p:cNvSpPr>
          <p:nvPr/>
        </p:nvSpPr>
        <p:spPr bwMode="auto">
          <a:xfrm>
            <a:off x="273050" y="771525"/>
            <a:ext cx="539908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u="sng" dirty="0">
                <a:solidFill>
                  <a:srgbClr val="0000FF"/>
                </a:solidFill>
                <a:latin typeface="ＭＳ Ｐゴシック" panose="020B0600070205080204" pitchFamily="50" charset="-128"/>
              </a:rPr>
              <a:t>「教育・訓練」</a:t>
            </a:r>
            <a:r>
              <a:rPr lang="ja-JP" altLang="en-US" sz="2000" dirty="0">
                <a:latin typeface="ＭＳ Ｐゴシック" panose="020B0600070205080204" pitchFamily="50" charset="-128"/>
              </a:rPr>
              <a:t>とは？</a:t>
            </a:r>
          </a:p>
          <a:p>
            <a:pPr eaLnBrk="1" hangingPunct="1">
              <a:spcBef>
                <a:spcPct val="0"/>
              </a:spcBef>
              <a:buFontTx/>
              <a:buNone/>
            </a:pPr>
            <a:endParaRPr lang="ja-JP" altLang="en-US" sz="2000" dirty="0">
              <a:latin typeface="ＭＳ Ｐゴシック" panose="020B0600070205080204" pitchFamily="50" charset="-128"/>
            </a:endParaRPr>
          </a:p>
          <a:p>
            <a:pPr eaLnBrk="1" hangingPunct="1">
              <a:spcBef>
                <a:spcPct val="0"/>
              </a:spcBef>
              <a:buClr>
                <a:schemeClr val="tx1"/>
              </a:buClr>
              <a:buFont typeface="Wingdings" panose="05000000000000000000" pitchFamily="2" charset="2"/>
              <a:buAutoNum type="arabicPeriod"/>
            </a:pPr>
            <a:r>
              <a:rPr lang="ja-JP" altLang="en-US" sz="1800" b="1" dirty="0">
                <a:latin typeface="ＭＳ Ｐゴシック" panose="020B0600070205080204" pitchFamily="50" charset="-128"/>
              </a:rPr>
              <a:t>経営管理部門への教育・訓練</a:t>
            </a:r>
          </a:p>
          <a:p>
            <a:pPr eaLnBrk="1" hangingPunct="1">
              <a:spcBef>
                <a:spcPct val="0"/>
              </a:spcBef>
              <a:buClr>
                <a:schemeClr val="tx1"/>
              </a:buClr>
              <a:buFont typeface="Wingdings" panose="05000000000000000000" pitchFamily="2" charset="2"/>
              <a:buNone/>
            </a:pPr>
            <a:r>
              <a:rPr lang="ja-JP" altLang="en-US" sz="1800" b="1" dirty="0">
                <a:latin typeface="ＭＳ Ｐゴシック" panose="020B0600070205080204" pitchFamily="50" charset="-128"/>
              </a:rPr>
              <a:t>　経営管理部門は、</a:t>
            </a:r>
            <a:r>
              <a:rPr lang="ja-JP" altLang="en-US" sz="1800" b="1" dirty="0">
                <a:solidFill>
                  <a:srgbClr val="FF0000"/>
                </a:solidFill>
                <a:latin typeface="ＭＳ Ｐゴシック" panose="020B0600070205080204" pitchFamily="50" charset="-128"/>
              </a:rPr>
              <a:t>マネジメントシステム全体を学びガイドラインを正しく理解</a:t>
            </a:r>
            <a:r>
              <a:rPr lang="ja-JP" altLang="en-US" sz="1800" b="1" dirty="0">
                <a:latin typeface="ＭＳ Ｐゴシック" panose="020B0600070205080204" pitchFamily="50" charset="-128"/>
              </a:rPr>
              <a:t>することが必要！</a:t>
            </a:r>
          </a:p>
          <a:p>
            <a:pPr lvl="1" eaLnBrk="1" hangingPunct="1">
              <a:spcBef>
                <a:spcPct val="0"/>
              </a:spcBef>
              <a:buClr>
                <a:schemeClr val="tx1"/>
              </a:buClr>
              <a:buFontTx/>
              <a:buChar char="•"/>
            </a:pPr>
            <a:r>
              <a:rPr lang="ja-JP" altLang="en-US" sz="1800" dirty="0">
                <a:latin typeface="ＭＳ Ｐゴシック" panose="020B0600070205080204" pitchFamily="50" charset="-128"/>
              </a:rPr>
              <a:t>運輸安全マネジメント制度の概念理解等</a:t>
            </a:r>
            <a:endParaRPr lang="en-US" altLang="ja-JP" sz="1800" dirty="0">
              <a:latin typeface="ＭＳ Ｐゴシック" panose="020B0600070205080204" pitchFamily="50" charset="-128"/>
            </a:endParaRPr>
          </a:p>
          <a:p>
            <a:pPr lvl="1" eaLnBrk="1" hangingPunct="1">
              <a:spcBef>
                <a:spcPct val="0"/>
              </a:spcBef>
              <a:buClr>
                <a:schemeClr val="tx1"/>
              </a:buClr>
              <a:buFontTx/>
              <a:buChar char="•"/>
            </a:pPr>
            <a:r>
              <a:rPr lang="ja-JP" altLang="en-US" sz="1800" dirty="0">
                <a:latin typeface="ＭＳ Ｐゴシック" panose="020B0600070205080204" pitchFamily="50" charset="-128"/>
              </a:rPr>
              <a:t>経営管理部門・現場の教育制度を構築・検証</a:t>
            </a:r>
          </a:p>
          <a:p>
            <a:pPr eaLnBrk="1" hangingPunct="1">
              <a:spcBef>
                <a:spcPct val="0"/>
              </a:spcBef>
              <a:buFontTx/>
              <a:buNone/>
            </a:pPr>
            <a:endParaRPr lang="ja-JP" altLang="en-US" sz="1800" dirty="0">
              <a:latin typeface="ＭＳ Ｐゴシック" panose="020B0600070205080204" pitchFamily="50" charset="-128"/>
            </a:endParaRPr>
          </a:p>
          <a:p>
            <a:pPr eaLnBrk="1" hangingPunct="1">
              <a:spcBef>
                <a:spcPct val="0"/>
              </a:spcBef>
              <a:buClr>
                <a:schemeClr val="tx1"/>
              </a:buClr>
              <a:buFont typeface="Wingdings" panose="05000000000000000000" pitchFamily="2" charset="2"/>
              <a:buAutoNum type="arabicPeriod" startAt="2"/>
            </a:pPr>
            <a:r>
              <a:rPr lang="ja-JP" altLang="en-US" sz="1800" b="1" dirty="0">
                <a:latin typeface="ＭＳ Ｐゴシック" panose="020B0600070205080204" pitchFamily="50" charset="-128"/>
              </a:rPr>
              <a:t>現業実施部門の要員への教育・研修</a:t>
            </a:r>
          </a:p>
          <a:p>
            <a:pPr lvl="1" eaLnBrk="1" hangingPunct="1">
              <a:spcBef>
                <a:spcPct val="0"/>
              </a:spcBef>
              <a:buFontTx/>
              <a:buChar char="•"/>
            </a:pPr>
            <a:r>
              <a:rPr lang="ja-JP" altLang="en-US" sz="1800" dirty="0">
                <a:latin typeface="ＭＳ Ｐゴシック" panose="020B0600070205080204" pitchFamily="50" charset="-128"/>
              </a:rPr>
              <a:t>社内の安全基本方針の周知</a:t>
            </a:r>
          </a:p>
          <a:p>
            <a:pPr lvl="1" eaLnBrk="1" hangingPunct="1">
              <a:spcBef>
                <a:spcPct val="0"/>
              </a:spcBef>
              <a:buFontTx/>
              <a:buChar char="•"/>
            </a:pPr>
            <a:r>
              <a:rPr lang="ja-JP" altLang="en-US" sz="1800" dirty="0">
                <a:latin typeface="ＭＳ Ｐゴシック" panose="020B0600070205080204" pitchFamily="50" charset="-128"/>
              </a:rPr>
              <a:t>対象者の年齢、経験及び能力に応じた研修</a:t>
            </a:r>
          </a:p>
          <a:p>
            <a:pPr lvl="1" eaLnBrk="1" hangingPunct="1">
              <a:spcBef>
                <a:spcPct val="0"/>
              </a:spcBef>
              <a:buFontTx/>
              <a:buChar char="•"/>
            </a:pPr>
            <a:r>
              <a:rPr lang="ja-JP" altLang="en-US" sz="1800" dirty="0">
                <a:latin typeface="ＭＳ Ｐゴシック" panose="020B0600070205080204" pitchFamily="50" charset="-128"/>
              </a:rPr>
              <a:t>事故分析結果を踏まえた効果的な研修</a:t>
            </a:r>
            <a:endParaRPr lang="en-US" altLang="ja-JP" sz="1800" dirty="0">
              <a:latin typeface="ＭＳ Ｐゴシック" panose="020B0600070205080204" pitchFamily="50" charset="-128"/>
            </a:endParaRPr>
          </a:p>
          <a:p>
            <a:pPr lvl="1" eaLnBrk="1" hangingPunct="1">
              <a:spcBef>
                <a:spcPct val="0"/>
              </a:spcBef>
              <a:buFontTx/>
              <a:buChar char="•"/>
            </a:pPr>
            <a:r>
              <a:rPr lang="ja-JP" altLang="en-US" sz="1800" dirty="0">
                <a:latin typeface="ＭＳ Ｐゴシック" panose="020B0600070205080204" pitchFamily="50" charset="-128"/>
              </a:rPr>
              <a:t>安全教育</a:t>
            </a:r>
          </a:p>
          <a:p>
            <a:pPr lvl="1" eaLnBrk="1" hangingPunct="1">
              <a:spcBef>
                <a:spcPct val="0"/>
              </a:spcBef>
              <a:buFontTx/>
              <a:buChar char="•"/>
            </a:pPr>
            <a:r>
              <a:rPr lang="ja-JP" altLang="en-US" sz="1800" dirty="0">
                <a:latin typeface="ＭＳ Ｐゴシック" panose="020B0600070205080204" pitchFamily="50" charset="-128"/>
              </a:rPr>
              <a:t>技能のスキルアップ</a:t>
            </a:r>
          </a:p>
          <a:p>
            <a:pPr eaLnBrk="1" hangingPunct="1">
              <a:spcBef>
                <a:spcPct val="0"/>
              </a:spcBef>
              <a:buFontTx/>
              <a:buNone/>
            </a:pPr>
            <a:endParaRPr lang="ja-JP" altLang="en-US" sz="2000" dirty="0">
              <a:latin typeface="ＭＳ Ｐゴシック" panose="020B0600070205080204" pitchFamily="50" charset="-128"/>
            </a:endParaRPr>
          </a:p>
          <a:p>
            <a:pPr eaLnBrk="1" hangingPunct="1">
              <a:spcBef>
                <a:spcPct val="0"/>
              </a:spcBef>
              <a:buNone/>
            </a:pPr>
            <a:r>
              <a:rPr lang="ja-JP" altLang="en-US" sz="2000" b="1" u="sng" dirty="0">
                <a:solidFill>
                  <a:srgbClr val="0000FF"/>
                </a:solidFill>
                <a:latin typeface="ＭＳ Ｐゴシック" panose="020B0600070205080204" pitchFamily="50" charset="-128"/>
              </a:rPr>
              <a:t>「効果の高い教育・訓練法」</a:t>
            </a:r>
            <a:r>
              <a:rPr lang="ja-JP" altLang="en-US" sz="2000" dirty="0">
                <a:latin typeface="ＭＳ Ｐゴシック" panose="020B0600070205080204" pitchFamily="50" charset="-128"/>
              </a:rPr>
              <a:t>とは？</a:t>
            </a:r>
          </a:p>
          <a:p>
            <a:pPr eaLnBrk="1" hangingPunct="1">
              <a:spcBef>
                <a:spcPct val="0"/>
              </a:spcBef>
              <a:buFontTx/>
              <a:buAutoNum type="arabicPeriod"/>
            </a:pPr>
            <a:r>
              <a:rPr lang="ja-JP" altLang="en-US" sz="1800" dirty="0">
                <a:solidFill>
                  <a:srgbClr val="0000FF"/>
                </a:solidFill>
                <a:latin typeface="ＭＳ Ｐゴシック" panose="020B0600070205080204" pitchFamily="50" charset="-128"/>
              </a:rPr>
              <a:t>計画的な教育・訓練を継続実施。</a:t>
            </a:r>
            <a:r>
              <a:rPr lang="ja-JP" altLang="en-US" sz="1800" dirty="0">
                <a:latin typeface="ＭＳ Ｐゴシック" panose="020B0600070205080204" pitchFamily="50" charset="-128"/>
              </a:rPr>
              <a:t>「継続は力なり」</a:t>
            </a:r>
          </a:p>
          <a:p>
            <a:pPr eaLnBrk="1" hangingPunct="1">
              <a:spcBef>
                <a:spcPct val="0"/>
              </a:spcBef>
              <a:buFontTx/>
              <a:buAutoNum type="arabicPeriod"/>
            </a:pPr>
            <a:r>
              <a:rPr lang="ja-JP" altLang="en-US" sz="1800" dirty="0">
                <a:solidFill>
                  <a:srgbClr val="0000FF"/>
                </a:solidFill>
                <a:latin typeface="ＭＳ Ｐゴシック" panose="020B0600070205080204" pitchFamily="50" charset="-128"/>
              </a:rPr>
              <a:t>参加・体験・実践型</a:t>
            </a:r>
            <a:r>
              <a:rPr lang="ja-JP" altLang="en-US" sz="1800" dirty="0">
                <a:latin typeface="ＭＳ Ｐゴシック" panose="020B0600070205080204" pitchFamily="50" charset="-128"/>
              </a:rPr>
              <a:t>の教育・訓練。「山本五十六流」</a:t>
            </a:r>
            <a:endParaRPr lang="en-US" altLang="ja-JP" sz="1800" dirty="0">
              <a:latin typeface="ＭＳ Ｐゴシック" panose="020B0600070205080204" pitchFamily="50" charset="-128"/>
            </a:endParaRPr>
          </a:p>
          <a:p>
            <a:pPr eaLnBrk="1" hangingPunct="1">
              <a:spcBef>
                <a:spcPct val="0"/>
              </a:spcBef>
              <a:buFontTx/>
              <a:buAutoNum type="arabicPeriod"/>
            </a:pPr>
            <a:r>
              <a:rPr lang="ja-JP" altLang="en-US" sz="1800" dirty="0">
                <a:latin typeface="ＭＳ Ｐゴシック" panose="020B0600070205080204" pitchFamily="50" charset="-128"/>
              </a:rPr>
              <a:t>効果把握を訓練計画、訓練手法に</a:t>
            </a:r>
            <a:r>
              <a:rPr lang="ja-JP" altLang="en-US" sz="1800" b="1" dirty="0">
                <a:solidFill>
                  <a:srgbClr val="FF3300"/>
                </a:solidFill>
                <a:latin typeface="ＭＳ Ｐゴシック" panose="020B0600070205080204" pitchFamily="50" charset="-128"/>
              </a:rPr>
              <a:t>フィードバック</a:t>
            </a:r>
          </a:p>
        </p:txBody>
      </p:sp>
      <p:sp>
        <p:nvSpPr>
          <p:cNvPr id="19" name="Text Box 9"/>
          <p:cNvSpPr txBox="1">
            <a:spLocks noChangeArrowheads="1"/>
          </p:cNvSpPr>
          <p:nvPr/>
        </p:nvSpPr>
        <p:spPr bwMode="auto">
          <a:xfrm>
            <a:off x="5989638" y="5313363"/>
            <a:ext cx="3671887" cy="830997"/>
          </a:xfrm>
          <a:prstGeom prst="rect">
            <a:avLst/>
          </a:prstGeom>
          <a:solidFill>
            <a:srgbClr val="FFFF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600" b="1" dirty="0">
                <a:latin typeface="ＭＳ Ｐゴシック" panose="020B0600070205080204" pitchFamily="50" charset="-128"/>
              </a:rPr>
              <a:t>●教える力量</a:t>
            </a:r>
            <a:endParaRPr lang="en-US" altLang="ja-JP" sz="1600" b="1" dirty="0">
              <a:latin typeface="ＭＳ Ｐゴシック" panose="020B0600070205080204" pitchFamily="50" charset="-128"/>
            </a:endParaRPr>
          </a:p>
          <a:p>
            <a:pPr algn="just" eaLnBrk="1" hangingPunct="1">
              <a:spcBef>
                <a:spcPct val="0"/>
              </a:spcBef>
              <a:buFontTx/>
              <a:buNone/>
            </a:pPr>
            <a:r>
              <a:rPr lang="ja-JP" altLang="en-US" sz="1600" b="1" dirty="0">
                <a:solidFill>
                  <a:srgbClr val="FF0000"/>
                </a:solidFill>
                <a:latin typeface="ＭＳ Ｐゴシック" panose="020B0600070205080204" pitchFamily="50" charset="-128"/>
              </a:rPr>
              <a:t>教える側が、参加者にとって理解しやすく、内容に工夫を凝らすことが重要。</a:t>
            </a:r>
          </a:p>
        </p:txBody>
      </p:sp>
      <p:sp>
        <p:nvSpPr>
          <p:cNvPr id="20" name="右中かっこ 19"/>
          <p:cNvSpPr>
            <a:spLocks/>
          </p:cNvSpPr>
          <p:nvPr/>
        </p:nvSpPr>
        <p:spPr bwMode="auto">
          <a:xfrm>
            <a:off x="5384800" y="764704"/>
            <a:ext cx="431800" cy="2087562"/>
          </a:xfrm>
          <a:prstGeom prst="rightBrace">
            <a:avLst>
              <a:gd name="adj1" fmla="val 7319"/>
              <a:gd name="adj2" fmla="val 22051"/>
            </a:avLst>
          </a:prstGeom>
          <a:noFill/>
          <a:ln w="9525" algn="ctr">
            <a:solidFill>
              <a:schemeClr val="tx1"/>
            </a:solidFill>
            <a:round/>
            <a:headEnd/>
            <a:tailEnd/>
          </a:ln>
        </p:spPr>
        <p:txBody>
          <a:bodyPr anchor="ctr"/>
          <a:lstStyle/>
          <a:p>
            <a:pPr algn="ctr" eaLnBrk="1" hangingPunct="1">
              <a:defRPr/>
            </a:pPr>
            <a:endParaRPr lang="ja-JP" altLang="en-US" sz="1600">
              <a:latin typeface="+mn-lt"/>
              <a:ea typeface="+mn-ea"/>
            </a:endParaRPr>
          </a:p>
        </p:txBody>
      </p:sp>
      <p:sp>
        <p:nvSpPr>
          <p:cNvPr id="21" name="右中かっこ 20"/>
          <p:cNvSpPr>
            <a:spLocks/>
          </p:cNvSpPr>
          <p:nvPr/>
        </p:nvSpPr>
        <p:spPr bwMode="auto">
          <a:xfrm>
            <a:off x="5384800" y="3142282"/>
            <a:ext cx="431800" cy="1366838"/>
          </a:xfrm>
          <a:prstGeom prst="rightBrace">
            <a:avLst>
              <a:gd name="adj1" fmla="val 10273"/>
              <a:gd name="adj2" fmla="val 53585"/>
            </a:avLst>
          </a:prstGeom>
          <a:noFill/>
          <a:ln w="9525" algn="ctr">
            <a:solidFill>
              <a:schemeClr val="tx1"/>
            </a:solidFill>
            <a:round/>
            <a:headEnd/>
            <a:tailEnd/>
          </a:ln>
        </p:spPr>
        <p:txBody>
          <a:bodyPr anchor="ctr"/>
          <a:lstStyle/>
          <a:p>
            <a:pPr algn="ctr" eaLnBrk="1" hangingPunct="1">
              <a:defRPr/>
            </a:pPr>
            <a:endParaRPr lang="ja-JP" altLang="en-US" sz="1600">
              <a:latin typeface="+mn-lt"/>
              <a:ea typeface="+mn-ea"/>
            </a:endParaRPr>
          </a:p>
        </p:txBody>
      </p:sp>
      <p:sp>
        <p:nvSpPr>
          <p:cNvPr id="22" name="Text Box 9"/>
          <p:cNvSpPr txBox="1">
            <a:spLocks noChangeArrowheads="1"/>
          </p:cNvSpPr>
          <p:nvPr/>
        </p:nvSpPr>
        <p:spPr bwMode="auto">
          <a:xfrm>
            <a:off x="5989638" y="3416300"/>
            <a:ext cx="3671887" cy="584775"/>
          </a:xfrm>
          <a:prstGeom prst="rect">
            <a:avLst/>
          </a:prstGeom>
          <a:solidFill>
            <a:srgbClr val="FFFFCC"/>
          </a:solidFill>
          <a:ln w="9525" algn="ctr">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●現場の教育制度</a:t>
            </a:r>
            <a:endParaRPr lang="en-US" altLang="ja-JP" sz="1600" b="1" dirty="0">
              <a:latin typeface="ＭＳ Ｐゴシック" panose="020B0600070205080204" pitchFamily="50" charset="-128"/>
            </a:endParaRPr>
          </a:p>
          <a:p>
            <a:pPr eaLnBrk="1" hangingPunct="1">
              <a:spcBef>
                <a:spcPct val="0"/>
              </a:spcBef>
              <a:buFontTx/>
              <a:buNone/>
            </a:pPr>
            <a:r>
              <a:rPr lang="ja-JP" altLang="en-US" sz="1600" b="1" dirty="0">
                <a:solidFill>
                  <a:srgbClr val="FF0000"/>
                </a:solidFill>
                <a:latin typeface="ＭＳ Ｐゴシック" panose="020B0600070205080204" pitchFamily="50" charset="-128"/>
              </a:rPr>
              <a:t>計画・実施・検証するのは経営管理部門。</a:t>
            </a:r>
          </a:p>
        </p:txBody>
      </p:sp>
      <p:sp>
        <p:nvSpPr>
          <p:cNvPr id="23" name="Text Box 9"/>
          <p:cNvSpPr txBox="1">
            <a:spLocks noChangeArrowheads="1"/>
          </p:cNvSpPr>
          <p:nvPr/>
        </p:nvSpPr>
        <p:spPr bwMode="auto">
          <a:xfrm>
            <a:off x="5889104" y="764704"/>
            <a:ext cx="3859212" cy="2062103"/>
          </a:xfrm>
          <a:prstGeom prst="rect">
            <a:avLst/>
          </a:prstGeom>
          <a:solidFill>
            <a:srgbClr val="FFFF99">
              <a:alpha val="36078"/>
            </a:srgbClr>
          </a:solidFill>
          <a:ln w="9525" algn="ctr">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Ｐゴシック" panose="020B0600070205080204" pitchFamily="50" charset="-128"/>
              </a:rPr>
              <a:t>●考え方（参考例示）</a:t>
            </a:r>
          </a:p>
          <a:p>
            <a:pPr eaLnBrk="1" hangingPunct="1">
              <a:spcBef>
                <a:spcPct val="0"/>
              </a:spcBef>
              <a:buFontTx/>
              <a:buNone/>
            </a:pPr>
            <a:r>
              <a:rPr lang="ja-JP" altLang="en-US" sz="1600" dirty="0">
                <a:latin typeface="ＭＳ Ｐゴシック" panose="020B0600070205080204" pitchFamily="50" charset="-128"/>
              </a:rPr>
              <a:t>　</a:t>
            </a:r>
            <a:r>
              <a:rPr lang="ja-JP" altLang="en-US" sz="1600" b="1" u="sng" dirty="0">
                <a:latin typeface="ＭＳ Ｐゴシック" panose="020B0600070205080204" pitchFamily="50" charset="-128"/>
              </a:rPr>
              <a:t>「今日採用したドライバーさんを、明日から営業運転させますか？」</a:t>
            </a:r>
            <a:endParaRPr lang="en-US" altLang="ja-JP" sz="1600" b="1" u="sng" dirty="0">
              <a:latin typeface="ＭＳ Ｐゴシック" panose="020B0600070205080204" pitchFamily="50" charset="-128"/>
            </a:endParaRPr>
          </a:p>
          <a:p>
            <a:pPr eaLnBrk="1" hangingPunct="1">
              <a:spcBef>
                <a:spcPct val="0"/>
              </a:spcBef>
              <a:buFontTx/>
              <a:buNone/>
            </a:pPr>
            <a:endParaRPr lang="en-US" altLang="ja-JP" sz="1600" dirty="0">
              <a:latin typeface="ＭＳ Ｐゴシック" panose="020B0600070205080204" pitchFamily="50" charset="-128"/>
            </a:endParaRPr>
          </a:p>
          <a:p>
            <a:pPr eaLnBrk="1" hangingPunct="1">
              <a:spcBef>
                <a:spcPct val="0"/>
              </a:spcBef>
              <a:buFontTx/>
              <a:buNone/>
            </a:pPr>
            <a:r>
              <a:rPr lang="ja-JP" altLang="en-US" sz="1600" dirty="0">
                <a:latin typeface="ＭＳ Ｐゴシック" panose="020B0600070205080204" pitchFamily="50" charset="-128"/>
              </a:rPr>
              <a:t>　現場への教育・訓練に関して、</a:t>
            </a:r>
            <a:r>
              <a:rPr lang="ja-JP" altLang="en-US" sz="1600" b="1" dirty="0">
                <a:solidFill>
                  <a:srgbClr val="0000FF"/>
                </a:solidFill>
                <a:latin typeface="ＭＳ Ｐゴシック" panose="020B0600070205080204" pitchFamily="50" charset="-128"/>
              </a:rPr>
              <a:t>①計画を作成し、②適切に実施して見極め、③現場の状況を確認し必要に応じて見直し・改善を図っていくのは、経営管理部門</a:t>
            </a:r>
            <a:r>
              <a:rPr lang="ja-JP" altLang="en-US" sz="1600" dirty="0">
                <a:latin typeface="ＭＳ Ｐゴシック" panose="020B0600070205080204" pitchFamily="50" charset="-128"/>
              </a:rPr>
              <a:t>の仕事。</a:t>
            </a:r>
          </a:p>
        </p:txBody>
      </p:sp>
      <p:sp>
        <p:nvSpPr>
          <p:cNvPr id="24" name="右矢印 23"/>
          <p:cNvSpPr>
            <a:spLocks noChangeArrowheads="1"/>
          </p:cNvSpPr>
          <p:nvPr/>
        </p:nvSpPr>
        <p:spPr bwMode="auto">
          <a:xfrm rot="5400000">
            <a:off x="7560470" y="2828131"/>
            <a:ext cx="493712" cy="612775"/>
          </a:xfrm>
          <a:prstGeom prst="rightArrow">
            <a:avLst>
              <a:gd name="adj1" fmla="val 50000"/>
              <a:gd name="adj2" fmla="val 50000"/>
            </a:avLst>
          </a:prstGeom>
          <a:solidFill>
            <a:schemeClr val="accent1"/>
          </a:solidFill>
          <a:ln w="25400" algn="ctr">
            <a:solidFill>
              <a:srgbClr val="B9A43B"/>
            </a:solidFill>
            <a:miter lim="800000"/>
            <a:headEnd/>
            <a:tailEnd/>
          </a:ln>
        </p:spPr>
        <p:txBody>
          <a:bodyPr rot="10800000" vert="eaVert" anchor="ctr">
            <a:spAutoFit/>
          </a:bodyPr>
          <a:lstStyle/>
          <a:p>
            <a:pPr algn="ctr" eaLnBrk="1" hangingPunct="1">
              <a:defRPr/>
            </a:pPr>
            <a:endParaRPr lang="ja-JP" altLang="en-US" sz="1400" dirty="0">
              <a:latin typeface="+mn-lt"/>
              <a:ea typeface="+mn-ea"/>
            </a:endParaRPr>
          </a:p>
        </p:txBody>
      </p:sp>
      <p:sp>
        <p:nvSpPr>
          <p:cNvPr id="25" name="Text Box 9"/>
          <p:cNvSpPr txBox="1">
            <a:spLocks noChangeArrowheads="1"/>
          </p:cNvSpPr>
          <p:nvPr/>
        </p:nvSpPr>
        <p:spPr bwMode="auto">
          <a:xfrm>
            <a:off x="5817096" y="4149452"/>
            <a:ext cx="395974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600" b="1" u="sng" dirty="0">
                <a:latin typeface="ＭＳ Ｐゴシック" panose="020B0600070205080204" pitchFamily="50" charset="-128"/>
              </a:rPr>
              <a:t>「ドライバーさんの理解が足りないのは、本当にドライバーさんだけの問題でしょうか？」</a:t>
            </a:r>
            <a:endParaRPr lang="en-US" altLang="ja-JP" sz="1600" b="1" u="sng" dirty="0">
              <a:latin typeface="ＭＳ Ｐゴシック" panose="020B0600070205080204" pitchFamily="50" charset="-128"/>
            </a:endParaRPr>
          </a:p>
        </p:txBody>
      </p:sp>
      <p:sp>
        <p:nvSpPr>
          <p:cNvPr id="26" name="右矢印 25"/>
          <p:cNvSpPr>
            <a:spLocks noChangeArrowheads="1"/>
          </p:cNvSpPr>
          <p:nvPr/>
        </p:nvSpPr>
        <p:spPr bwMode="auto">
          <a:xfrm rot="5400000">
            <a:off x="7574756" y="4737894"/>
            <a:ext cx="493713" cy="542925"/>
          </a:xfrm>
          <a:prstGeom prst="rightArrow">
            <a:avLst>
              <a:gd name="adj1" fmla="val 50000"/>
              <a:gd name="adj2" fmla="val 50000"/>
            </a:avLst>
          </a:prstGeom>
          <a:solidFill>
            <a:schemeClr val="accent1"/>
          </a:solidFill>
          <a:ln w="25400" algn="ctr">
            <a:solidFill>
              <a:srgbClr val="B9A43B"/>
            </a:solidFill>
            <a:miter lim="800000"/>
            <a:headEnd/>
            <a:tailEnd/>
          </a:ln>
        </p:spPr>
        <p:txBody>
          <a:bodyPr anchor="ctr">
            <a:spAutoFit/>
          </a:bodyPr>
          <a:lstStyle/>
          <a:p>
            <a:pPr algn="ctr" eaLnBrk="1" hangingPunct="1">
              <a:defRPr/>
            </a:pPr>
            <a:endParaRPr lang="ja-JP" altLang="en-US" sz="1400" dirty="0">
              <a:latin typeface="+mn-lt"/>
              <a:ea typeface="+mn-ea"/>
            </a:endParaRP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77</a:t>
            </a:fld>
            <a:endParaRPr lang="en-US" altLang="ja-JP"/>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コンテンツ プレースホルダ 2"/>
          <p:cNvSpPr txBox="1">
            <a:spLocks/>
          </p:cNvSpPr>
          <p:nvPr/>
        </p:nvSpPr>
        <p:spPr bwMode="auto">
          <a:xfrm>
            <a:off x="82550" y="442982"/>
            <a:ext cx="9724281"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000000"/>
                </a:solidFill>
                <a:latin typeface="+mn-ea"/>
              </a:rPr>
              <a:t>１．教育内容は今までと同じで良いでしょうか？</a:t>
            </a:r>
            <a:endParaRPr lang="en-US" altLang="ja-JP" sz="1800" b="1" dirty="0">
              <a:solidFill>
                <a:srgbClr val="000000"/>
              </a:solidFill>
              <a:latin typeface="+mn-ea"/>
            </a:endParaRPr>
          </a:p>
          <a:p>
            <a:pPr>
              <a:spcBef>
                <a:spcPct val="0"/>
              </a:spcBef>
              <a:buFontTx/>
              <a:buNone/>
            </a:pPr>
            <a:r>
              <a:rPr lang="ja-JP" altLang="en-US" sz="1800" dirty="0">
                <a:solidFill>
                  <a:srgbClr val="000000"/>
                </a:solidFill>
                <a:latin typeface="+mn-ea"/>
              </a:rPr>
              <a:t>　</a:t>
            </a:r>
            <a:r>
              <a:rPr lang="en-US" altLang="ja-JP" sz="1800" dirty="0">
                <a:solidFill>
                  <a:srgbClr val="000000"/>
                </a:solidFill>
                <a:latin typeface="+mn-ea"/>
              </a:rPr>
              <a:t>【</a:t>
            </a:r>
            <a:r>
              <a:rPr lang="ja-JP" altLang="en-US" sz="1800" dirty="0">
                <a:solidFill>
                  <a:srgbClr val="000000"/>
                </a:solidFill>
                <a:latin typeface="+mn-ea"/>
              </a:rPr>
              <a:t>教育期間</a:t>
            </a:r>
            <a:r>
              <a:rPr lang="en-US" altLang="ja-JP" sz="1800" dirty="0">
                <a:solidFill>
                  <a:srgbClr val="000000"/>
                </a:solidFill>
                <a:latin typeface="+mn-ea"/>
              </a:rPr>
              <a:t>】</a:t>
            </a:r>
          </a:p>
          <a:p>
            <a:pPr>
              <a:spcBef>
                <a:spcPct val="0"/>
              </a:spcBef>
              <a:buFontTx/>
              <a:buNone/>
            </a:pPr>
            <a:r>
              <a:rPr lang="ja-JP" altLang="en-US" sz="1800" dirty="0">
                <a:solidFill>
                  <a:srgbClr val="0000FF"/>
                </a:solidFill>
                <a:latin typeface="+mn-ea"/>
              </a:rPr>
              <a:t>　　　現場が忙しく、時間が確保できない又は受講者の質（年齢、基礎知識 等）の変化に未対応　等</a:t>
            </a:r>
            <a:endParaRPr lang="en-US" altLang="ja-JP" sz="1800" dirty="0">
              <a:solidFill>
                <a:srgbClr val="0000FF"/>
              </a:solidFill>
              <a:latin typeface="+mn-ea"/>
            </a:endParaRPr>
          </a:p>
          <a:p>
            <a:pPr>
              <a:spcBef>
                <a:spcPct val="0"/>
              </a:spcBef>
              <a:buFontTx/>
              <a:buNone/>
            </a:pPr>
            <a:r>
              <a:rPr lang="ja-JP" altLang="en-US" sz="1800" dirty="0">
                <a:solidFill>
                  <a:srgbClr val="000000"/>
                </a:solidFill>
                <a:latin typeface="+mn-ea"/>
              </a:rPr>
              <a:t>　</a:t>
            </a:r>
            <a:r>
              <a:rPr lang="en-US" altLang="ja-JP" sz="1800" dirty="0">
                <a:solidFill>
                  <a:srgbClr val="000000"/>
                </a:solidFill>
                <a:latin typeface="+mn-ea"/>
              </a:rPr>
              <a:t>【</a:t>
            </a:r>
            <a:r>
              <a:rPr lang="ja-JP" altLang="en-US" sz="1800" dirty="0">
                <a:solidFill>
                  <a:srgbClr val="000000"/>
                </a:solidFill>
                <a:latin typeface="+mn-ea"/>
              </a:rPr>
              <a:t>内容</a:t>
            </a:r>
            <a:r>
              <a:rPr lang="en-US" altLang="ja-JP" sz="1800" dirty="0">
                <a:solidFill>
                  <a:srgbClr val="000000"/>
                </a:solidFill>
                <a:latin typeface="+mn-ea"/>
              </a:rPr>
              <a:t>】</a:t>
            </a:r>
          </a:p>
          <a:p>
            <a:pPr marL="720000" indent="-342900">
              <a:spcBef>
                <a:spcPct val="0"/>
              </a:spcBef>
              <a:buFont typeface="+mj-ea"/>
              <a:buAutoNum type="circleNumDbPlain"/>
            </a:pPr>
            <a:r>
              <a:rPr lang="ja-JP" altLang="en-US" sz="1800" dirty="0">
                <a:solidFill>
                  <a:srgbClr val="0000FF"/>
                </a:solidFill>
                <a:latin typeface="+mn-ea"/>
              </a:rPr>
              <a:t>新技術の導入や、現場員の変化（気質、年齢、意欲</a:t>
            </a:r>
            <a:r>
              <a:rPr lang="en-US" altLang="ja-JP" sz="1800" dirty="0">
                <a:solidFill>
                  <a:srgbClr val="0000FF"/>
                </a:solidFill>
                <a:latin typeface="+mn-ea"/>
              </a:rPr>
              <a:t> </a:t>
            </a:r>
            <a:r>
              <a:rPr lang="ja-JP" altLang="en-US" sz="1800" dirty="0">
                <a:solidFill>
                  <a:srgbClr val="0000FF"/>
                </a:solidFill>
                <a:latin typeface="+mn-ea"/>
              </a:rPr>
              <a:t>等）に対応しているか。</a:t>
            </a:r>
            <a:endParaRPr lang="en-US" altLang="ja-JP" sz="1800" dirty="0">
              <a:solidFill>
                <a:srgbClr val="0000FF"/>
              </a:solidFill>
              <a:latin typeface="+mn-ea"/>
            </a:endParaRPr>
          </a:p>
          <a:p>
            <a:pPr marL="720000" indent="-342900">
              <a:spcBef>
                <a:spcPct val="0"/>
              </a:spcBef>
              <a:buFont typeface="+mj-ea"/>
              <a:buAutoNum type="circleNumDbPlain"/>
            </a:pPr>
            <a:r>
              <a:rPr lang="ja-JP" altLang="en-US" sz="1800" dirty="0">
                <a:solidFill>
                  <a:srgbClr val="0000FF"/>
                </a:solidFill>
                <a:latin typeface="+mn-ea"/>
              </a:rPr>
              <a:t>人の入れ替わりが多い場合、教育回数（機会）は確保されているか。</a:t>
            </a:r>
            <a:endParaRPr lang="en-US" altLang="ja-JP" sz="1800" dirty="0">
              <a:solidFill>
                <a:srgbClr val="0000FF"/>
              </a:solidFill>
              <a:latin typeface="+mn-ea"/>
            </a:endParaRPr>
          </a:p>
          <a:p>
            <a:pPr marL="720000" indent="-342900">
              <a:spcBef>
                <a:spcPct val="0"/>
              </a:spcBef>
              <a:buFont typeface="+mj-ea"/>
              <a:buAutoNum type="circleNumDbPlain"/>
            </a:pPr>
            <a:r>
              <a:rPr lang="ja-JP" altLang="en-US" sz="1800" dirty="0">
                <a:solidFill>
                  <a:srgbClr val="0000FF"/>
                </a:solidFill>
                <a:latin typeface="+mn-ea"/>
              </a:rPr>
              <a:t>人が入れ替わらない場合、マンネリ化していないか。</a:t>
            </a:r>
            <a:endParaRPr lang="en-US" altLang="ja-JP" sz="800" dirty="0">
              <a:solidFill>
                <a:srgbClr val="0070C0"/>
              </a:solidFill>
              <a:latin typeface="+mn-ea"/>
            </a:endParaRPr>
          </a:p>
          <a:p>
            <a:pPr>
              <a:spcBef>
                <a:spcPct val="0"/>
              </a:spcBef>
              <a:buFontTx/>
              <a:buNone/>
            </a:pPr>
            <a:r>
              <a:rPr lang="ja-JP" altLang="en-US" sz="1800" b="1" dirty="0">
                <a:solidFill>
                  <a:srgbClr val="000000"/>
                </a:solidFill>
                <a:latin typeface="+mn-ea"/>
                <a:ea typeface="+mn-ea"/>
              </a:rPr>
              <a:t>２．どのような学習が記憶として定着すると考えますか？</a:t>
            </a:r>
            <a:endParaRPr lang="en-US" altLang="ja-JP" sz="1800" b="1" dirty="0">
              <a:solidFill>
                <a:srgbClr val="000000"/>
              </a:solidFill>
              <a:latin typeface="+mn-ea"/>
              <a:ea typeface="+mn-ea"/>
            </a:endParaRPr>
          </a:p>
          <a:p>
            <a:pPr>
              <a:spcBef>
                <a:spcPct val="0"/>
              </a:spcBef>
              <a:buFontTx/>
              <a:buNone/>
            </a:pPr>
            <a:r>
              <a:rPr lang="ja-JP" altLang="en-US" sz="1800" dirty="0">
                <a:solidFill>
                  <a:srgbClr val="000000"/>
                </a:solidFill>
                <a:latin typeface="+mn-ea"/>
                <a:ea typeface="+mn-ea"/>
              </a:rPr>
              <a:t>　</a:t>
            </a:r>
            <a:r>
              <a:rPr lang="en-US" altLang="ja-JP" sz="1800" dirty="0">
                <a:solidFill>
                  <a:srgbClr val="000000"/>
                </a:solidFill>
                <a:latin typeface="+mn-ea"/>
                <a:ea typeface="+mn-ea"/>
              </a:rPr>
              <a:t>【</a:t>
            </a:r>
            <a:r>
              <a:rPr lang="ja-JP" altLang="en-US" sz="1800" dirty="0">
                <a:solidFill>
                  <a:srgbClr val="000000"/>
                </a:solidFill>
                <a:latin typeface="+mn-ea"/>
                <a:ea typeface="+mn-ea"/>
              </a:rPr>
              <a:t>学習の種類</a:t>
            </a:r>
            <a:r>
              <a:rPr lang="en-US" altLang="ja-JP" sz="1800" dirty="0">
                <a:solidFill>
                  <a:srgbClr val="000000"/>
                </a:solidFill>
                <a:latin typeface="+mn-ea"/>
                <a:ea typeface="+mn-ea"/>
              </a:rPr>
              <a:t>】</a:t>
            </a:r>
          </a:p>
          <a:p>
            <a:pPr marL="720000" indent="-342900">
              <a:spcBef>
                <a:spcPct val="0"/>
              </a:spcBef>
              <a:buFont typeface="+mj-ea"/>
              <a:buAutoNum type="circleNumDbPlain"/>
            </a:pPr>
            <a:r>
              <a:rPr lang="ja-JP" altLang="en-US" sz="1800" dirty="0">
                <a:solidFill>
                  <a:srgbClr val="000000"/>
                </a:solidFill>
                <a:latin typeface="+mn-ea"/>
                <a:ea typeface="+mn-ea"/>
              </a:rPr>
              <a:t>Ｅラーニング・・・・・・・・・・動画や資料等の学習教材を個人で視聴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講義（集団）・・・・・・・・・・多人数を対象とし、集団で実施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講義（個人）・・・・・・・・・・</a:t>
            </a:r>
            <a:r>
              <a:rPr lang="ja-JP" altLang="en-US" sz="1800" dirty="0">
                <a:solidFill>
                  <a:srgbClr val="000000"/>
                </a:solidFill>
                <a:latin typeface="+mn-ea"/>
              </a:rPr>
              <a:t>個人を対象とし、マンツーマンで実施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デモンストレーション・・・実演を見る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グループ討議・・・・・・・・各種テーマに基づく意見交換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視聴覚体験・・・・・・・・・・自ら体験する実技学習　等</a:t>
            </a:r>
            <a:endParaRPr lang="en-US" altLang="ja-JP" sz="1800" dirty="0">
              <a:solidFill>
                <a:srgbClr val="000000"/>
              </a:solidFill>
              <a:latin typeface="+mn-ea"/>
              <a:ea typeface="+mn-ea"/>
            </a:endParaRPr>
          </a:p>
          <a:p>
            <a:pPr marL="720000" indent="-342900">
              <a:spcBef>
                <a:spcPct val="0"/>
              </a:spcBef>
              <a:buFont typeface="+mj-ea"/>
              <a:buAutoNum type="circleNumDbPlain"/>
            </a:pPr>
            <a:r>
              <a:rPr lang="ja-JP" altLang="en-US" sz="1800" dirty="0">
                <a:solidFill>
                  <a:srgbClr val="000000"/>
                </a:solidFill>
                <a:latin typeface="+mn-ea"/>
                <a:ea typeface="+mn-ea"/>
              </a:rPr>
              <a:t>講師体験・・・・・・・・・・・・自らが講師となり、他の人に教える　等</a:t>
            </a:r>
          </a:p>
          <a:p>
            <a:pPr>
              <a:spcBef>
                <a:spcPct val="0"/>
              </a:spcBef>
              <a:buFontTx/>
              <a:buNone/>
            </a:pPr>
            <a:r>
              <a:rPr lang="ja-JP" altLang="en-US" sz="1800" b="1" dirty="0">
                <a:solidFill>
                  <a:srgbClr val="000000"/>
                </a:solidFill>
                <a:latin typeface="+mn-ea"/>
              </a:rPr>
              <a:t>３．鉄道事業者の取組（例）</a:t>
            </a:r>
            <a:endParaRPr lang="en-US" altLang="ja-JP" sz="1800" b="1" dirty="0">
              <a:solidFill>
                <a:srgbClr val="000000"/>
              </a:solidFill>
              <a:latin typeface="+mn-ea"/>
            </a:endParaRPr>
          </a:p>
          <a:p>
            <a:pPr>
              <a:spcBef>
                <a:spcPct val="0"/>
              </a:spcBef>
              <a:buFontTx/>
              <a:buNone/>
            </a:pPr>
            <a:r>
              <a:rPr lang="ja-JP" altLang="en-US" sz="1800" dirty="0">
                <a:solidFill>
                  <a:srgbClr val="000000"/>
                </a:solidFill>
                <a:latin typeface="+mn-ea"/>
              </a:rPr>
              <a:t>　　内部監査要員の力量維持・向上のために、以下の取組を実施。</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dirty="0">
                <a:solidFill>
                  <a:srgbClr val="000000"/>
                </a:solidFill>
                <a:latin typeface="+mn-ea"/>
              </a:rPr>
              <a:t>外部講習の受講・・・・・（監査部員のスキル習得）</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dirty="0">
                <a:solidFill>
                  <a:srgbClr val="000000"/>
                </a:solidFill>
                <a:latin typeface="+mn-ea"/>
              </a:rPr>
              <a:t>運輸安全マネジメント監査研修会の主催</a:t>
            </a:r>
            <a:endParaRPr lang="en-US" altLang="ja-JP" sz="1800" dirty="0">
              <a:solidFill>
                <a:srgbClr val="000000"/>
              </a:solidFill>
              <a:latin typeface="+mn-ea"/>
            </a:endParaRPr>
          </a:p>
          <a:p>
            <a:pPr marL="720000" indent="-342900">
              <a:spcBef>
                <a:spcPct val="0"/>
              </a:spcBef>
              <a:buFont typeface="+mj-ea"/>
              <a:buAutoNum type="circleNumDbPlain"/>
            </a:pPr>
            <a:r>
              <a:rPr lang="ja-JP" altLang="en-US" sz="1800" b="1" dirty="0">
                <a:solidFill>
                  <a:srgbClr val="FF0000"/>
                </a:solidFill>
                <a:latin typeface="+mn-ea"/>
              </a:rPr>
              <a:t>監査部員が業務監査を行う運輸部門（経営管理部門）の指導員に対して、監査の講師を行うことで監査部員自身の監査へのより深い理解とスキル向上につなげる。</a:t>
            </a:r>
            <a:endParaRPr lang="en-US" altLang="ja-JP" sz="1800" b="1" dirty="0">
              <a:solidFill>
                <a:srgbClr val="FF0000"/>
              </a:solidFill>
              <a:latin typeface="+mn-ea"/>
            </a:endParaRPr>
          </a:p>
          <a:p>
            <a:pPr marL="720000" indent="-342900">
              <a:spcBef>
                <a:spcPct val="0"/>
              </a:spcBef>
              <a:buFont typeface="+mj-ea"/>
              <a:buAutoNum type="circleNumDbPlain"/>
            </a:pPr>
            <a:r>
              <a:rPr lang="ja-JP" altLang="en-US" sz="1800" dirty="0">
                <a:solidFill>
                  <a:srgbClr val="000000"/>
                </a:solidFill>
                <a:latin typeface="+mn-ea"/>
              </a:rPr>
              <a:t>業務監査への立会</a:t>
            </a:r>
          </a:p>
        </p:txBody>
      </p:sp>
      <p:sp>
        <p:nvSpPr>
          <p:cNvPr id="332803" name="Rectangle 21"/>
          <p:cNvSpPr txBox="1">
            <a:spLocks noChangeArrowheads="1"/>
          </p:cNvSpPr>
          <p:nvPr/>
        </p:nvSpPr>
        <p:spPr bwMode="auto">
          <a:xfrm>
            <a:off x="82550" y="63674"/>
            <a:ext cx="9767888" cy="427856"/>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latin typeface="+mn-ea"/>
                <a:ea typeface="+mn-ea"/>
              </a:rPr>
              <a:t>【</a:t>
            </a:r>
            <a:r>
              <a:rPr lang="ja-JP" altLang="en-US" sz="2400" b="1" dirty="0">
                <a:latin typeface="+mn-ea"/>
                <a:ea typeface="+mn-ea"/>
              </a:rPr>
              <a:t>参考</a:t>
            </a:r>
            <a:r>
              <a:rPr lang="en-US" altLang="ja-JP" sz="2400" b="1" dirty="0">
                <a:latin typeface="+mn-ea"/>
                <a:ea typeface="+mn-ea"/>
              </a:rPr>
              <a:t>】</a:t>
            </a:r>
            <a:r>
              <a:rPr lang="ja-JP" altLang="en-US" sz="2400" b="1" dirty="0">
                <a:latin typeface="+mn-ea"/>
                <a:ea typeface="+mn-ea"/>
              </a:rPr>
              <a:t>　効果を高める教育の</a:t>
            </a:r>
            <a:r>
              <a:rPr lang="ja-JP" altLang="en-US" sz="2400" b="1" dirty="0">
                <a:solidFill>
                  <a:srgbClr val="000000"/>
                </a:solidFill>
                <a:latin typeface="+mn-ea"/>
                <a:ea typeface="+mn-ea"/>
              </a:rPr>
              <a:t>ポイント</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381"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78</a:t>
            </a:fld>
            <a:endParaRPr lang="en-US" altLang="ja-JP"/>
          </a:p>
        </p:txBody>
      </p:sp>
    </p:spTree>
    <p:extLst>
      <p:ext uri="{BB962C8B-B14F-4D97-AF65-F5344CB8AC3E}">
        <p14:creationId xmlns:p14="http://schemas.microsoft.com/office/powerpoint/2010/main" val="314474702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テキスト ボックス 8"/>
          <p:cNvSpPr txBox="1">
            <a:spLocks noChangeArrowheads="1"/>
          </p:cNvSpPr>
          <p:nvPr/>
        </p:nvSpPr>
        <p:spPr bwMode="auto">
          <a:xfrm>
            <a:off x="85725" y="828675"/>
            <a:ext cx="970597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914400" indent="-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経営管理部門の運輸安全マネジメント制度のコンセプトの理解を深める。</a:t>
            </a: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外部講師の招聘、外部セミナーへの参加等。</a:t>
            </a:r>
            <a:endParaRPr lang="en-US" altLang="ja-JP" sz="2000" dirty="0">
              <a:latin typeface="ＭＳ Ｐゴシック" panose="020B0600070205080204" pitchFamily="50" charset="-128"/>
            </a:endParaRP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セミナー参加者による社内説明会。</a:t>
            </a:r>
            <a:endParaRPr lang="en-US" altLang="ja-JP" sz="2000" dirty="0">
              <a:latin typeface="ＭＳ Ｐゴシック" panose="020B0600070205080204" pitchFamily="50" charset="-128"/>
            </a:endParaRPr>
          </a:p>
          <a:p>
            <a:pPr lvl="1" eaLnBrk="1" hangingPunct="1">
              <a:lnSpc>
                <a:spcPct val="110000"/>
              </a:lnSpc>
              <a:spcBef>
                <a:spcPct val="0"/>
              </a:spcBef>
              <a:buFontTx/>
              <a:buAutoNum type="circleNumDbPlain"/>
            </a:pPr>
            <a:r>
              <a:rPr lang="ja-JP" altLang="en-US" sz="2000" dirty="0">
                <a:latin typeface="ＭＳ Ｐゴシック" panose="020B0600070205080204" pitchFamily="50" charset="-128"/>
              </a:rPr>
              <a:t>新任管理者、社員に対する安全教育に運輸安全マネジメント制度に関するカリキュラムを追加。</a:t>
            </a:r>
            <a:endParaRPr lang="en-US" altLang="ja-JP" sz="2000" dirty="0">
              <a:latin typeface="ＭＳ Ｐゴシック" panose="020B0600070205080204" pitchFamily="50" charset="-128"/>
            </a:endParaRPr>
          </a:p>
          <a:p>
            <a:pPr lvl="1" eaLnBrk="1" hangingPunct="1">
              <a:lnSpc>
                <a:spcPct val="110000"/>
              </a:lnSpc>
              <a:spcBef>
                <a:spcPct val="0"/>
              </a:spcBef>
              <a:buFontTx/>
              <a:buNone/>
            </a:pPr>
            <a:endParaRPr lang="en-US" altLang="ja-JP" sz="2000" dirty="0">
              <a:latin typeface="ＭＳ Ｐゴシック" panose="020B0600070205080204" pitchFamily="50" charset="-128"/>
            </a:endParaRPr>
          </a:p>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教育・訓練の効果・有効性の把握、検証、見直し。</a:t>
            </a:r>
          </a:p>
          <a:p>
            <a:pPr lvl="1" eaLnBrk="1" hangingPunct="1">
              <a:lnSpc>
                <a:spcPct val="110000"/>
              </a:lnSpc>
              <a:spcBef>
                <a:spcPct val="0"/>
              </a:spcBef>
              <a:buFontTx/>
              <a:buNone/>
            </a:pPr>
            <a:r>
              <a:rPr lang="ja-JP" altLang="en-US" sz="2000" dirty="0">
                <a:latin typeface="ＭＳ Ｐゴシック" panose="020B0600070205080204" pitchFamily="50" charset="-128"/>
              </a:rPr>
              <a:t>①	教育・訓練実施後、参加者にアンケートを実施し、当該教育・訓練自体の課題等を抽出し、カリキュラムの見直し実施。</a:t>
            </a:r>
          </a:p>
          <a:p>
            <a:pPr lvl="1" eaLnBrk="1" hangingPunct="1">
              <a:lnSpc>
                <a:spcPct val="110000"/>
              </a:lnSpc>
              <a:spcBef>
                <a:spcPct val="0"/>
              </a:spcBef>
              <a:buFontTx/>
              <a:buAutoNum type="circleNumDbPlain" startAt="2"/>
            </a:pPr>
            <a:r>
              <a:rPr lang="ja-JP" altLang="en-US" sz="2000" b="1" u="sng" dirty="0">
                <a:solidFill>
                  <a:srgbClr val="0000FF"/>
                </a:solidFill>
                <a:latin typeface="ＭＳ Ｐゴシック" panose="020B0600070205080204" pitchFamily="50" charset="-128"/>
              </a:rPr>
              <a:t>教育・訓練実施後、参加者の実践状況を現場巡回、内部監査等で把握。</a:t>
            </a:r>
          </a:p>
          <a:p>
            <a:pPr eaLnBrk="1" hangingPunct="1">
              <a:lnSpc>
                <a:spcPct val="110000"/>
              </a:lnSpc>
              <a:spcBef>
                <a:spcPct val="0"/>
              </a:spcBef>
              <a:buFontTx/>
              <a:buNone/>
            </a:pPr>
            <a:endParaRPr lang="ja-JP" altLang="en-US" sz="2000" dirty="0">
              <a:latin typeface="ＭＳ Ｐゴシック" panose="020B0600070205080204" pitchFamily="50" charset="-128"/>
            </a:endParaRPr>
          </a:p>
          <a:p>
            <a:pPr eaLnBrk="1" hangingPunct="1">
              <a:lnSpc>
                <a:spcPct val="110000"/>
              </a:lnSpc>
              <a:spcBef>
                <a:spcPct val="0"/>
              </a:spcBef>
              <a:buFont typeface="Wingdings" panose="05000000000000000000" pitchFamily="2" charset="2"/>
              <a:buChar char="l"/>
            </a:pPr>
            <a:r>
              <a:rPr lang="ja-JP" altLang="en-US" sz="2000" b="1" dirty="0">
                <a:latin typeface="ＭＳ Ｐゴシック" panose="020B0600070205080204" pitchFamily="50" charset="-128"/>
              </a:rPr>
              <a:t>「事故、被災等」の教訓を風化させない。</a:t>
            </a:r>
          </a:p>
          <a:p>
            <a:pPr lvl="1" eaLnBrk="1" hangingPunct="1">
              <a:lnSpc>
                <a:spcPct val="110000"/>
              </a:lnSpc>
              <a:spcBef>
                <a:spcPct val="0"/>
              </a:spcBef>
              <a:buFontTx/>
              <a:buNone/>
            </a:pPr>
            <a:r>
              <a:rPr lang="ja-JP" altLang="en-US" sz="2000" dirty="0">
                <a:latin typeface="ＭＳ Ｐゴシック" panose="020B0600070205080204" pitchFamily="50" charset="-128"/>
              </a:rPr>
              <a:t>①	過去の事故映像等を共有。</a:t>
            </a:r>
          </a:p>
          <a:p>
            <a:pPr lvl="1" eaLnBrk="1" hangingPunct="1">
              <a:lnSpc>
                <a:spcPct val="110000"/>
              </a:lnSpc>
              <a:spcBef>
                <a:spcPct val="0"/>
              </a:spcBef>
              <a:buFontTx/>
              <a:buAutoNum type="circleNumDbPlain" startAt="2"/>
            </a:pPr>
            <a:r>
              <a:rPr lang="ja-JP" altLang="en-US" sz="2000" dirty="0">
                <a:latin typeface="ＭＳ Ｐゴシック" panose="020B0600070205080204" pitchFamily="50" charset="-128"/>
              </a:rPr>
              <a:t>事故体験者、被災者から経験談を説明。</a:t>
            </a:r>
            <a:endParaRPr lang="en-US" altLang="ja-JP" sz="2000" dirty="0">
              <a:latin typeface="ＭＳ Ｐゴシック" panose="020B0600070205080204" pitchFamily="50" charset="-128"/>
            </a:endParaRPr>
          </a:p>
          <a:p>
            <a:pPr marL="457200" lvl="1" indent="0" eaLnBrk="1" hangingPunct="1">
              <a:lnSpc>
                <a:spcPct val="110000"/>
              </a:lnSpc>
              <a:spcBef>
                <a:spcPct val="0"/>
              </a:spcBef>
              <a:buNone/>
            </a:pPr>
            <a:r>
              <a:rPr lang="ja-JP" altLang="en-US" sz="2000" dirty="0">
                <a:latin typeface="ＭＳ Ｐゴシック" panose="020B0600070205080204" pitchFamily="50" charset="-128"/>
              </a:rPr>
              <a:t>③　自社の事例を研修教材に活用。</a:t>
            </a:r>
          </a:p>
        </p:txBody>
      </p:sp>
      <p:sp>
        <p:nvSpPr>
          <p:cNvPr id="6" name="Rectangle 2"/>
          <p:cNvSpPr txBox="1">
            <a:spLocks noChangeArrowheads="1"/>
          </p:cNvSpPr>
          <p:nvPr/>
        </p:nvSpPr>
        <p:spPr>
          <a:xfrm>
            <a:off x="57150" y="10160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５．（１０）安全管理体制の構築・改善に必要な教育・訓練等　取組み事例</a:t>
            </a:r>
          </a:p>
        </p:txBody>
      </p:sp>
      <p:sp>
        <p:nvSpPr>
          <p:cNvPr id="334853" name="Text Box 9"/>
          <p:cNvSpPr txBox="1">
            <a:spLocks noChangeArrowheads="1"/>
          </p:cNvSpPr>
          <p:nvPr/>
        </p:nvSpPr>
        <p:spPr bwMode="auto">
          <a:xfrm>
            <a:off x="5457056" y="4265188"/>
            <a:ext cx="4176713" cy="2062162"/>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latin typeface="ＭＳ Ｐゴシック" panose="020B0600070205080204" pitchFamily="50" charset="-128"/>
              </a:rPr>
              <a:t>●一口コメント</a:t>
            </a:r>
            <a:endParaRPr lang="en-US" altLang="ja-JP" sz="1600" b="1">
              <a:latin typeface="ＭＳ Ｐゴシック" panose="020B0600070205080204" pitchFamily="50" charset="-128"/>
            </a:endParaRPr>
          </a:p>
          <a:p>
            <a:pPr eaLnBrk="1" hangingPunct="1">
              <a:spcBef>
                <a:spcPct val="0"/>
              </a:spcBef>
              <a:buFontTx/>
              <a:buAutoNum type="arabicPeriod"/>
            </a:pPr>
            <a:r>
              <a:rPr lang="ja-JP" altLang="en-US" sz="1600">
                <a:latin typeface="ＭＳ Ｐゴシック" panose="020B0600070205080204" pitchFamily="50" charset="-128"/>
              </a:rPr>
              <a:t>教育訓練の</a:t>
            </a:r>
            <a:r>
              <a:rPr lang="en-US" altLang="ja-JP" sz="1600">
                <a:latin typeface="ＭＳ Ｐゴシック" panose="020B0600070205080204" pitchFamily="50" charset="-128"/>
              </a:rPr>
              <a:t>PDCA</a:t>
            </a:r>
            <a:r>
              <a:rPr lang="ja-JP" altLang="en-US" sz="1600">
                <a:latin typeface="ＭＳ Ｐゴシック" panose="020B0600070205080204" pitchFamily="50" charset="-128"/>
              </a:rPr>
              <a:t>が回り出したら・・・。</a:t>
            </a:r>
          </a:p>
          <a:p>
            <a:pPr eaLnBrk="1" hangingPunct="1">
              <a:spcBef>
                <a:spcPct val="0"/>
              </a:spcBef>
              <a:buFontTx/>
              <a:buAutoNum type="arabicPeriod"/>
            </a:pPr>
            <a:r>
              <a:rPr lang="ja-JP" altLang="en-US" sz="1600">
                <a:latin typeface="ＭＳ Ｐゴシック" panose="020B0600070205080204" pitchFamily="50" charset="-128"/>
              </a:rPr>
              <a:t>従業員に習得を求める技能（力量）の全体像をイメージ</a:t>
            </a:r>
          </a:p>
          <a:p>
            <a:pPr eaLnBrk="1" hangingPunct="1">
              <a:spcBef>
                <a:spcPct val="0"/>
              </a:spcBef>
              <a:buFontTx/>
              <a:buAutoNum type="arabicPeriod"/>
            </a:pPr>
            <a:r>
              <a:rPr lang="ja-JP" altLang="en-US" sz="1600">
                <a:latin typeface="ＭＳ Ｐゴシック" panose="020B0600070205080204" pitchFamily="50" charset="-128"/>
              </a:rPr>
              <a:t>教育・訓練計画は、求める技能に到達できる内容かを確認</a:t>
            </a:r>
          </a:p>
          <a:p>
            <a:pPr eaLnBrk="1" hangingPunct="1">
              <a:spcBef>
                <a:spcPct val="0"/>
              </a:spcBef>
              <a:buFontTx/>
              <a:buAutoNum type="arabicPeriod"/>
            </a:pPr>
            <a:r>
              <a:rPr lang="ja-JP" altLang="en-US" sz="1600">
                <a:latin typeface="ＭＳ Ｐゴシック" panose="020B0600070205080204" pitchFamily="50" charset="-128"/>
              </a:rPr>
              <a:t>これは、技術継承にリスクある事業者が将来に備える考え方でもある。</a:t>
            </a:r>
          </a:p>
        </p:txBody>
      </p:sp>
      <p:pic>
        <p:nvPicPr>
          <p:cNvPr id="3348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545412" y="6327350"/>
            <a:ext cx="2311400" cy="476250"/>
          </a:xfrm>
        </p:spPr>
        <p:txBody>
          <a:bodyPr/>
          <a:lstStyle/>
          <a:p>
            <a:pPr>
              <a:defRPr/>
            </a:pPr>
            <a:fld id="{D3296798-D5F8-44CD-B17E-A85690632780}" type="slidenum">
              <a:rPr lang="en-US" altLang="ja-JP" smtClean="0"/>
              <a:pPr>
                <a:defRPr/>
              </a:pPr>
              <a:t>79</a:t>
            </a:fld>
            <a:endParaRPr lang="en-US" altLang="ja-JP"/>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reeform 3"/>
          <p:cNvSpPr>
            <a:spLocks/>
          </p:cNvSpPr>
          <p:nvPr/>
        </p:nvSpPr>
        <p:spPr bwMode="auto">
          <a:xfrm>
            <a:off x="7683500" y="4868863"/>
            <a:ext cx="1214438" cy="750887"/>
          </a:xfrm>
          <a:custGeom>
            <a:avLst/>
            <a:gdLst>
              <a:gd name="T0" fmla="*/ 2147483646 w 1777"/>
              <a:gd name="T1" fmla="*/ 2147483646 h 1120"/>
              <a:gd name="T2" fmla="*/ 2147483646 w 1777"/>
              <a:gd name="T3" fmla="*/ 2147483646 h 1120"/>
              <a:gd name="T4" fmla="*/ 2147483646 w 1777"/>
              <a:gd name="T5" fmla="*/ 2147483646 h 1120"/>
              <a:gd name="T6" fmla="*/ 2147483646 w 1777"/>
              <a:gd name="T7" fmla="*/ 2147483646 h 1120"/>
              <a:gd name="T8" fmla="*/ 2147483646 w 1777"/>
              <a:gd name="T9" fmla="*/ 2147483646 h 1120"/>
              <a:gd name="T10" fmla="*/ 2147483646 w 1777"/>
              <a:gd name="T11" fmla="*/ 2147483646 h 1120"/>
              <a:gd name="T12" fmla="*/ 2147483646 w 1777"/>
              <a:gd name="T13" fmla="*/ 2147483646 h 1120"/>
              <a:gd name="T14" fmla="*/ 2147483646 w 1777"/>
              <a:gd name="T15" fmla="*/ 2147483646 h 1120"/>
              <a:gd name="T16" fmla="*/ 2147483646 w 1777"/>
              <a:gd name="T17" fmla="*/ 2147483646 h 1120"/>
              <a:gd name="T18" fmla="*/ 2147483646 w 1777"/>
              <a:gd name="T19" fmla="*/ 2147483646 h 1120"/>
              <a:gd name="T20" fmla="*/ 2147483646 w 1777"/>
              <a:gd name="T21" fmla="*/ 2147483646 h 1120"/>
              <a:gd name="T22" fmla="*/ 2147483646 w 1777"/>
              <a:gd name="T23" fmla="*/ 2147483646 h 1120"/>
              <a:gd name="T24" fmla="*/ 2147483646 w 1777"/>
              <a:gd name="T25" fmla="*/ 2147483646 h 1120"/>
              <a:gd name="T26" fmla="*/ 2147483646 w 1777"/>
              <a:gd name="T27" fmla="*/ 2147483646 h 1120"/>
              <a:gd name="T28" fmla="*/ 2147483646 w 1777"/>
              <a:gd name="T29" fmla="*/ 2147483646 h 1120"/>
              <a:gd name="T30" fmla="*/ 2147483646 w 1777"/>
              <a:gd name="T31" fmla="*/ 2147483646 h 1120"/>
              <a:gd name="T32" fmla="*/ 2147483646 w 1777"/>
              <a:gd name="T33" fmla="*/ 2147483646 h 1120"/>
              <a:gd name="T34" fmla="*/ 2147483646 w 1777"/>
              <a:gd name="T35" fmla="*/ 2147483646 h 1120"/>
              <a:gd name="T36" fmla="*/ 2147483646 w 1777"/>
              <a:gd name="T37" fmla="*/ 2147483646 h 1120"/>
              <a:gd name="T38" fmla="*/ 2147483646 w 1777"/>
              <a:gd name="T39" fmla="*/ 2147483646 h 1120"/>
              <a:gd name="T40" fmla="*/ 2147483646 w 1777"/>
              <a:gd name="T41" fmla="*/ 2147483646 h 1120"/>
              <a:gd name="T42" fmla="*/ 2147483646 w 1777"/>
              <a:gd name="T43" fmla="*/ 2147483646 h 1120"/>
              <a:gd name="T44" fmla="*/ 2147483646 w 1777"/>
              <a:gd name="T45" fmla="*/ 2147483646 h 1120"/>
              <a:gd name="T46" fmla="*/ 2147483646 w 1777"/>
              <a:gd name="T47" fmla="*/ 2147483646 h 1120"/>
              <a:gd name="T48" fmla="*/ 2147483646 w 1777"/>
              <a:gd name="T49" fmla="*/ 2147483646 h 1120"/>
              <a:gd name="T50" fmla="*/ 2147483646 w 1777"/>
              <a:gd name="T51" fmla="*/ 2147483646 h 1120"/>
              <a:gd name="T52" fmla="*/ 2147483646 w 1777"/>
              <a:gd name="T53" fmla="*/ 2147483646 h 1120"/>
              <a:gd name="T54" fmla="*/ 2147483646 w 1777"/>
              <a:gd name="T55" fmla="*/ 2147483646 h 1120"/>
              <a:gd name="T56" fmla="*/ 2147483646 w 1777"/>
              <a:gd name="T57" fmla="*/ 2147483646 h 1120"/>
              <a:gd name="T58" fmla="*/ 2147483646 w 1777"/>
              <a:gd name="T59" fmla="*/ 2147483646 h 1120"/>
              <a:gd name="T60" fmla="*/ 2147483646 w 1777"/>
              <a:gd name="T61" fmla="*/ 2147483646 h 1120"/>
              <a:gd name="T62" fmla="*/ 2147483646 w 1777"/>
              <a:gd name="T63" fmla="*/ 2147483646 h 1120"/>
              <a:gd name="T64" fmla="*/ 2147483646 w 1777"/>
              <a:gd name="T65" fmla="*/ 2147483646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7"/>
              <a:gd name="T100" fmla="*/ 0 h 1120"/>
              <a:gd name="T101" fmla="*/ 1777 w 1777"/>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7" h="1120">
                <a:moveTo>
                  <a:pt x="1039" y="0"/>
                </a:moveTo>
                <a:cubicBezTo>
                  <a:pt x="1033" y="5"/>
                  <a:pt x="1029" y="12"/>
                  <a:pt x="1022" y="16"/>
                </a:cubicBezTo>
                <a:cubicBezTo>
                  <a:pt x="1015" y="20"/>
                  <a:pt x="1004" y="18"/>
                  <a:pt x="998" y="24"/>
                </a:cubicBezTo>
                <a:cubicBezTo>
                  <a:pt x="956" y="68"/>
                  <a:pt x="1029" y="36"/>
                  <a:pt x="966" y="57"/>
                </a:cubicBezTo>
                <a:cubicBezTo>
                  <a:pt x="954" y="74"/>
                  <a:pt x="937" y="87"/>
                  <a:pt x="925" y="105"/>
                </a:cubicBezTo>
                <a:cubicBezTo>
                  <a:pt x="920" y="112"/>
                  <a:pt x="922" y="123"/>
                  <a:pt x="917" y="130"/>
                </a:cubicBezTo>
                <a:cubicBezTo>
                  <a:pt x="902" y="149"/>
                  <a:pt x="857" y="160"/>
                  <a:pt x="836" y="170"/>
                </a:cubicBezTo>
                <a:cubicBezTo>
                  <a:pt x="801" y="225"/>
                  <a:pt x="842" y="172"/>
                  <a:pt x="795" y="203"/>
                </a:cubicBezTo>
                <a:cubicBezTo>
                  <a:pt x="733" y="244"/>
                  <a:pt x="806" y="215"/>
                  <a:pt x="747" y="235"/>
                </a:cubicBezTo>
                <a:cubicBezTo>
                  <a:pt x="716" y="256"/>
                  <a:pt x="684" y="274"/>
                  <a:pt x="657" y="300"/>
                </a:cubicBezTo>
                <a:cubicBezTo>
                  <a:pt x="638" y="358"/>
                  <a:pt x="566" y="351"/>
                  <a:pt x="519" y="381"/>
                </a:cubicBezTo>
                <a:cubicBezTo>
                  <a:pt x="514" y="389"/>
                  <a:pt x="507" y="397"/>
                  <a:pt x="503" y="406"/>
                </a:cubicBezTo>
                <a:cubicBezTo>
                  <a:pt x="499" y="414"/>
                  <a:pt x="501" y="424"/>
                  <a:pt x="495" y="430"/>
                </a:cubicBezTo>
                <a:cubicBezTo>
                  <a:pt x="481" y="444"/>
                  <a:pt x="462" y="451"/>
                  <a:pt x="446" y="462"/>
                </a:cubicBezTo>
                <a:cubicBezTo>
                  <a:pt x="439" y="466"/>
                  <a:pt x="437" y="475"/>
                  <a:pt x="430" y="479"/>
                </a:cubicBezTo>
                <a:cubicBezTo>
                  <a:pt x="415" y="487"/>
                  <a:pt x="398" y="490"/>
                  <a:pt x="382" y="495"/>
                </a:cubicBezTo>
                <a:cubicBezTo>
                  <a:pt x="374" y="498"/>
                  <a:pt x="357" y="503"/>
                  <a:pt x="357" y="503"/>
                </a:cubicBezTo>
                <a:cubicBezTo>
                  <a:pt x="332" y="541"/>
                  <a:pt x="323" y="521"/>
                  <a:pt x="300" y="552"/>
                </a:cubicBezTo>
                <a:cubicBezTo>
                  <a:pt x="270" y="592"/>
                  <a:pt x="268" y="607"/>
                  <a:pt x="227" y="633"/>
                </a:cubicBezTo>
                <a:cubicBezTo>
                  <a:pt x="214" y="672"/>
                  <a:pt x="187" y="693"/>
                  <a:pt x="154" y="714"/>
                </a:cubicBezTo>
                <a:cubicBezTo>
                  <a:pt x="133" y="745"/>
                  <a:pt x="101" y="753"/>
                  <a:pt x="73" y="779"/>
                </a:cubicBezTo>
                <a:cubicBezTo>
                  <a:pt x="70" y="787"/>
                  <a:pt x="71" y="797"/>
                  <a:pt x="65" y="803"/>
                </a:cubicBezTo>
                <a:cubicBezTo>
                  <a:pt x="59" y="809"/>
                  <a:pt x="46" y="804"/>
                  <a:pt x="41" y="811"/>
                </a:cubicBezTo>
                <a:cubicBezTo>
                  <a:pt x="31" y="825"/>
                  <a:pt x="31" y="844"/>
                  <a:pt x="25" y="860"/>
                </a:cubicBezTo>
                <a:cubicBezTo>
                  <a:pt x="16" y="884"/>
                  <a:pt x="0" y="933"/>
                  <a:pt x="0" y="933"/>
                </a:cubicBezTo>
                <a:cubicBezTo>
                  <a:pt x="3" y="955"/>
                  <a:pt x="3" y="977"/>
                  <a:pt x="8" y="998"/>
                </a:cubicBezTo>
                <a:cubicBezTo>
                  <a:pt x="11" y="1010"/>
                  <a:pt x="25" y="1058"/>
                  <a:pt x="41" y="1071"/>
                </a:cubicBezTo>
                <a:cubicBezTo>
                  <a:pt x="47" y="1076"/>
                  <a:pt x="96" y="1086"/>
                  <a:pt x="98" y="1087"/>
                </a:cubicBezTo>
                <a:cubicBezTo>
                  <a:pt x="131" y="1097"/>
                  <a:pt x="163" y="1108"/>
                  <a:pt x="195" y="1120"/>
                </a:cubicBezTo>
                <a:cubicBezTo>
                  <a:pt x="268" y="1117"/>
                  <a:pt x="341" y="1116"/>
                  <a:pt x="414" y="1111"/>
                </a:cubicBezTo>
                <a:cubicBezTo>
                  <a:pt x="447" y="1109"/>
                  <a:pt x="431" y="1101"/>
                  <a:pt x="455" y="1087"/>
                </a:cubicBezTo>
                <a:cubicBezTo>
                  <a:pt x="471" y="1078"/>
                  <a:pt x="517" y="1073"/>
                  <a:pt x="528" y="1071"/>
                </a:cubicBezTo>
                <a:cubicBezTo>
                  <a:pt x="544" y="1066"/>
                  <a:pt x="560" y="1060"/>
                  <a:pt x="576" y="1055"/>
                </a:cubicBezTo>
                <a:cubicBezTo>
                  <a:pt x="583" y="1053"/>
                  <a:pt x="585" y="1042"/>
                  <a:pt x="592" y="1038"/>
                </a:cubicBezTo>
                <a:cubicBezTo>
                  <a:pt x="599" y="1033"/>
                  <a:pt x="609" y="1033"/>
                  <a:pt x="617" y="1030"/>
                </a:cubicBezTo>
                <a:cubicBezTo>
                  <a:pt x="625" y="1022"/>
                  <a:pt x="632" y="1012"/>
                  <a:pt x="641" y="1006"/>
                </a:cubicBezTo>
                <a:cubicBezTo>
                  <a:pt x="648" y="1001"/>
                  <a:pt x="660" y="1004"/>
                  <a:pt x="666" y="998"/>
                </a:cubicBezTo>
                <a:cubicBezTo>
                  <a:pt x="672" y="992"/>
                  <a:pt x="668" y="980"/>
                  <a:pt x="674" y="974"/>
                </a:cubicBezTo>
                <a:cubicBezTo>
                  <a:pt x="687" y="961"/>
                  <a:pt x="707" y="959"/>
                  <a:pt x="722" y="949"/>
                </a:cubicBezTo>
                <a:cubicBezTo>
                  <a:pt x="758" y="899"/>
                  <a:pt x="826" y="855"/>
                  <a:pt x="885" y="836"/>
                </a:cubicBezTo>
                <a:cubicBezTo>
                  <a:pt x="890" y="830"/>
                  <a:pt x="894" y="823"/>
                  <a:pt x="901" y="819"/>
                </a:cubicBezTo>
                <a:cubicBezTo>
                  <a:pt x="908" y="815"/>
                  <a:pt x="918" y="816"/>
                  <a:pt x="925" y="811"/>
                </a:cubicBezTo>
                <a:cubicBezTo>
                  <a:pt x="976" y="770"/>
                  <a:pt x="904" y="799"/>
                  <a:pt x="966" y="779"/>
                </a:cubicBezTo>
                <a:cubicBezTo>
                  <a:pt x="974" y="771"/>
                  <a:pt x="983" y="763"/>
                  <a:pt x="990" y="754"/>
                </a:cubicBezTo>
                <a:cubicBezTo>
                  <a:pt x="996" y="747"/>
                  <a:pt x="998" y="735"/>
                  <a:pt x="1006" y="730"/>
                </a:cubicBezTo>
                <a:cubicBezTo>
                  <a:pt x="1018" y="723"/>
                  <a:pt x="1034" y="726"/>
                  <a:pt x="1047" y="722"/>
                </a:cubicBezTo>
                <a:cubicBezTo>
                  <a:pt x="1063" y="718"/>
                  <a:pt x="1079" y="711"/>
                  <a:pt x="1095" y="706"/>
                </a:cubicBezTo>
                <a:cubicBezTo>
                  <a:pt x="1103" y="703"/>
                  <a:pt x="1120" y="698"/>
                  <a:pt x="1120" y="698"/>
                </a:cubicBezTo>
                <a:cubicBezTo>
                  <a:pt x="1151" y="650"/>
                  <a:pt x="1118" y="690"/>
                  <a:pt x="1160" y="665"/>
                </a:cubicBezTo>
                <a:cubicBezTo>
                  <a:pt x="1189" y="648"/>
                  <a:pt x="1179" y="630"/>
                  <a:pt x="1217" y="617"/>
                </a:cubicBezTo>
                <a:cubicBezTo>
                  <a:pt x="1243" y="589"/>
                  <a:pt x="1262" y="564"/>
                  <a:pt x="1298" y="552"/>
                </a:cubicBezTo>
                <a:cubicBezTo>
                  <a:pt x="1317" y="533"/>
                  <a:pt x="1331" y="500"/>
                  <a:pt x="1355" y="487"/>
                </a:cubicBezTo>
                <a:cubicBezTo>
                  <a:pt x="1370" y="479"/>
                  <a:pt x="1404" y="471"/>
                  <a:pt x="1404" y="471"/>
                </a:cubicBezTo>
                <a:cubicBezTo>
                  <a:pt x="1409" y="465"/>
                  <a:pt x="1413" y="458"/>
                  <a:pt x="1420" y="454"/>
                </a:cubicBezTo>
                <a:cubicBezTo>
                  <a:pt x="1427" y="450"/>
                  <a:pt x="1438" y="452"/>
                  <a:pt x="1444" y="446"/>
                </a:cubicBezTo>
                <a:cubicBezTo>
                  <a:pt x="1450" y="440"/>
                  <a:pt x="1448" y="429"/>
                  <a:pt x="1452" y="422"/>
                </a:cubicBezTo>
                <a:cubicBezTo>
                  <a:pt x="1460" y="409"/>
                  <a:pt x="1474" y="400"/>
                  <a:pt x="1485" y="389"/>
                </a:cubicBezTo>
                <a:cubicBezTo>
                  <a:pt x="1506" y="325"/>
                  <a:pt x="1474" y="400"/>
                  <a:pt x="1517" y="357"/>
                </a:cubicBezTo>
                <a:cubicBezTo>
                  <a:pt x="1546" y="328"/>
                  <a:pt x="1501" y="337"/>
                  <a:pt x="1542" y="316"/>
                </a:cubicBezTo>
                <a:cubicBezTo>
                  <a:pt x="1557" y="308"/>
                  <a:pt x="1574" y="305"/>
                  <a:pt x="1590" y="300"/>
                </a:cubicBezTo>
                <a:cubicBezTo>
                  <a:pt x="1598" y="297"/>
                  <a:pt x="1615" y="292"/>
                  <a:pt x="1615" y="292"/>
                </a:cubicBezTo>
                <a:cubicBezTo>
                  <a:pt x="1623" y="287"/>
                  <a:pt x="1632" y="283"/>
                  <a:pt x="1639" y="276"/>
                </a:cubicBezTo>
                <a:cubicBezTo>
                  <a:pt x="1646" y="269"/>
                  <a:pt x="1648" y="258"/>
                  <a:pt x="1655" y="252"/>
                </a:cubicBezTo>
                <a:cubicBezTo>
                  <a:pt x="1669" y="241"/>
                  <a:pt x="1689" y="237"/>
                  <a:pt x="1704" y="227"/>
                </a:cubicBezTo>
                <a:cubicBezTo>
                  <a:pt x="1707" y="219"/>
                  <a:pt x="1705" y="208"/>
                  <a:pt x="1712" y="203"/>
                </a:cubicBezTo>
                <a:cubicBezTo>
                  <a:pt x="1726" y="193"/>
                  <a:pt x="1761" y="187"/>
                  <a:pt x="1761" y="187"/>
                </a:cubicBezTo>
                <a:cubicBezTo>
                  <a:pt x="1766" y="181"/>
                  <a:pt x="1777" y="170"/>
                  <a:pt x="1777" y="17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355" name="Freeform 4"/>
          <p:cNvSpPr>
            <a:spLocks/>
          </p:cNvSpPr>
          <p:nvPr/>
        </p:nvSpPr>
        <p:spPr bwMode="auto">
          <a:xfrm>
            <a:off x="7754938" y="5259388"/>
            <a:ext cx="398462" cy="217487"/>
          </a:xfrm>
          <a:custGeom>
            <a:avLst/>
            <a:gdLst>
              <a:gd name="T0" fmla="*/ 2147483646 w 584"/>
              <a:gd name="T1" fmla="*/ 0 h 324"/>
              <a:gd name="T2" fmla="*/ 2147483646 w 584"/>
              <a:gd name="T3" fmla="*/ 2147483646 h 324"/>
              <a:gd name="T4" fmla="*/ 2147483646 w 584"/>
              <a:gd name="T5" fmla="*/ 2147483646 h 324"/>
              <a:gd name="T6" fmla="*/ 2147483646 w 584"/>
              <a:gd name="T7" fmla="*/ 2147483646 h 324"/>
              <a:gd name="T8" fmla="*/ 2147483646 w 584"/>
              <a:gd name="T9" fmla="*/ 2147483646 h 324"/>
              <a:gd name="T10" fmla="*/ 0 w 584"/>
              <a:gd name="T11" fmla="*/ 2147483646 h 324"/>
              <a:gd name="T12" fmla="*/ 2147483646 w 584"/>
              <a:gd name="T13" fmla="*/ 2147483646 h 324"/>
              <a:gd name="T14" fmla="*/ 2147483646 w 584"/>
              <a:gd name="T15" fmla="*/ 2147483646 h 324"/>
              <a:gd name="T16" fmla="*/ 2147483646 w 584"/>
              <a:gd name="T17" fmla="*/ 2147483646 h 324"/>
              <a:gd name="T18" fmla="*/ 2147483646 w 584"/>
              <a:gd name="T19" fmla="*/ 2147483646 h 324"/>
              <a:gd name="T20" fmla="*/ 2147483646 w 584"/>
              <a:gd name="T21" fmla="*/ 2147483646 h 324"/>
              <a:gd name="T22" fmla="*/ 2147483646 w 584"/>
              <a:gd name="T23" fmla="*/ 2147483646 h 324"/>
              <a:gd name="T24" fmla="*/ 2147483646 w 584"/>
              <a:gd name="T25" fmla="*/ 2147483646 h 324"/>
              <a:gd name="T26" fmla="*/ 2147483646 w 584"/>
              <a:gd name="T27" fmla="*/ 2147483646 h 324"/>
              <a:gd name="T28" fmla="*/ 2147483646 w 584"/>
              <a:gd name="T29" fmla="*/ 2147483646 h 324"/>
              <a:gd name="T30" fmla="*/ 2147483646 w 584"/>
              <a:gd name="T31" fmla="*/ 2147483646 h 324"/>
              <a:gd name="T32" fmla="*/ 2147483646 w 584"/>
              <a:gd name="T33" fmla="*/ 2147483646 h 324"/>
              <a:gd name="T34" fmla="*/ 2147483646 w 584"/>
              <a:gd name="T35" fmla="*/ 0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324"/>
              <a:gd name="T56" fmla="*/ 584 w 584"/>
              <a:gd name="T57" fmla="*/ 324 h 3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324">
                <a:moveTo>
                  <a:pt x="203" y="0"/>
                </a:moveTo>
                <a:cubicBezTo>
                  <a:pt x="183" y="18"/>
                  <a:pt x="156" y="28"/>
                  <a:pt x="138" y="48"/>
                </a:cubicBezTo>
                <a:cubicBezTo>
                  <a:pt x="133" y="54"/>
                  <a:pt x="129" y="61"/>
                  <a:pt x="122" y="65"/>
                </a:cubicBezTo>
                <a:cubicBezTo>
                  <a:pt x="94" y="79"/>
                  <a:pt x="68" y="79"/>
                  <a:pt x="40" y="97"/>
                </a:cubicBezTo>
                <a:cubicBezTo>
                  <a:pt x="15" y="136"/>
                  <a:pt x="27" y="113"/>
                  <a:pt x="8" y="170"/>
                </a:cubicBezTo>
                <a:cubicBezTo>
                  <a:pt x="5" y="178"/>
                  <a:pt x="0" y="195"/>
                  <a:pt x="0" y="195"/>
                </a:cubicBezTo>
                <a:cubicBezTo>
                  <a:pt x="3" y="216"/>
                  <a:pt x="2" y="238"/>
                  <a:pt x="8" y="259"/>
                </a:cubicBezTo>
                <a:cubicBezTo>
                  <a:pt x="19" y="297"/>
                  <a:pt x="91" y="304"/>
                  <a:pt x="122" y="324"/>
                </a:cubicBezTo>
                <a:cubicBezTo>
                  <a:pt x="184" y="321"/>
                  <a:pt x="246" y="320"/>
                  <a:pt x="308" y="316"/>
                </a:cubicBezTo>
                <a:cubicBezTo>
                  <a:pt x="358" y="312"/>
                  <a:pt x="489" y="269"/>
                  <a:pt x="543" y="251"/>
                </a:cubicBezTo>
                <a:cubicBezTo>
                  <a:pt x="552" y="223"/>
                  <a:pt x="568" y="211"/>
                  <a:pt x="584" y="186"/>
                </a:cubicBezTo>
                <a:cubicBezTo>
                  <a:pt x="581" y="178"/>
                  <a:pt x="583" y="167"/>
                  <a:pt x="576" y="162"/>
                </a:cubicBezTo>
                <a:cubicBezTo>
                  <a:pt x="550" y="143"/>
                  <a:pt x="507" y="141"/>
                  <a:pt x="478" y="122"/>
                </a:cubicBezTo>
                <a:cubicBezTo>
                  <a:pt x="465" y="81"/>
                  <a:pt x="478" y="99"/>
                  <a:pt x="422" y="81"/>
                </a:cubicBezTo>
                <a:cubicBezTo>
                  <a:pt x="414" y="78"/>
                  <a:pt x="397" y="73"/>
                  <a:pt x="397" y="73"/>
                </a:cubicBezTo>
                <a:cubicBezTo>
                  <a:pt x="364" y="51"/>
                  <a:pt x="330" y="44"/>
                  <a:pt x="292" y="32"/>
                </a:cubicBezTo>
                <a:cubicBezTo>
                  <a:pt x="283" y="29"/>
                  <a:pt x="277" y="20"/>
                  <a:pt x="268" y="16"/>
                </a:cubicBezTo>
                <a:cubicBezTo>
                  <a:pt x="252" y="8"/>
                  <a:pt x="217" y="3"/>
                  <a:pt x="203" y="0"/>
                </a:cubicBezTo>
                <a:close/>
              </a:path>
            </a:pathLst>
          </a:custGeom>
          <a:solidFill>
            <a:srgbClr val="FFCC99"/>
          </a:solidFill>
          <a:ln w="9525">
            <a:solidFill>
              <a:schemeClr val="tx1"/>
            </a:solidFill>
            <a:round/>
            <a:headEnd/>
            <a:tailEnd/>
          </a:ln>
        </p:spPr>
        <p:txBody>
          <a:bodyPr/>
          <a:lstStyle/>
          <a:p>
            <a:endParaRPr lang="ja-JP" altLang="en-US" dirty="0"/>
          </a:p>
        </p:txBody>
      </p:sp>
      <p:sp>
        <p:nvSpPr>
          <p:cNvPr id="228356" name="Oval 5"/>
          <p:cNvSpPr>
            <a:spLocks noChangeArrowheads="1"/>
          </p:cNvSpPr>
          <p:nvPr/>
        </p:nvSpPr>
        <p:spPr bwMode="auto">
          <a:xfrm>
            <a:off x="7693025" y="5811838"/>
            <a:ext cx="425450" cy="12858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endParaRPr>
          </a:p>
        </p:txBody>
      </p:sp>
      <p:sp>
        <p:nvSpPr>
          <p:cNvPr id="228357" name="Line 6"/>
          <p:cNvSpPr>
            <a:spLocks noChangeShapeType="1"/>
          </p:cNvSpPr>
          <p:nvPr/>
        </p:nvSpPr>
        <p:spPr bwMode="auto">
          <a:xfrm>
            <a:off x="7693025" y="5999163"/>
            <a:ext cx="0"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8358" name="Line 7"/>
          <p:cNvSpPr>
            <a:spLocks noChangeShapeType="1"/>
          </p:cNvSpPr>
          <p:nvPr/>
        </p:nvSpPr>
        <p:spPr bwMode="auto">
          <a:xfrm>
            <a:off x="8151813" y="5948363"/>
            <a:ext cx="0"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8359" name="Line 8"/>
          <p:cNvSpPr>
            <a:spLocks noChangeShapeType="1"/>
          </p:cNvSpPr>
          <p:nvPr/>
        </p:nvSpPr>
        <p:spPr bwMode="auto">
          <a:xfrm>
            <a:off x="7693025" y="6170613"/>
            <a:ext cx="425450"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228360" name="Text Box 9"/>
          <p:cNvSpPr txBox="1">
            <a:spLocks noChangeArrowheads="1"/>
          </p:cNvSpPr>
          <p:nvPr/>
        </p:nvSpPr>
        <p:spPr bwMode="auto">
          <a:xfrm>
            <a:off x="8385175" y="5876925"/>
            <a:ext cx="49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kumimoji="0" lang="ja-JP" altLang="en-US" sz="2400" dirty="0">
                <a:solidFill>
                  <a:srgbClr val="000000"/>
                </a:solidFill>
                <a:latin typeface="Times New Roman" panose="02020603050405020304" pitchFamily="18" charset="0"/>
              </a:rPr>
              <a:t>？</a:t>
            </a:r>
          </a:p>
        </p:txBody>
      </p:sp>
      <p:pic>
        <p:nvPicPr>
          <p:cNvPr id="228361" name="Picture 10" descr="MCBD2005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714500"/>
            <a:ext cx="16525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2" name="AutoShape 11"/>
          <p:cNvSpPr>
            <a:spLocks noChangeArrowheads="1"/>
          </p:cNvSpPr>
          <p:nvPr/>
        </p:nvSpPr>
        <p:spPr bwMode="auto">
          <a:xfrm>
            <a:off x="7453313" y="785813"/>
            <a:ext cx="2027237" cy="863600"/>
          </a:xfrm>
          <a:prstGeom prst="wedgeEllipseCallout">
            <a:avLst>
              <a:gd name="adj1" fmla="val -1231"/>
              <a:gd name="adj2" fmla="val 113236"/>
            </a:avLst>
          </a:prstGeom>
          <a:solidFill>
            <a:schemeClr val="accent1">
              <a:alpha val="30196"/>
            </a:scheme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00"/>
                </a:solidFill>
              </a:rPr>
              <a:t>加齢とともに白内障</a:t>
            </a:r>
          </a:p>
        </p:txBody>
      </p:sp>
      <p:sp>
        <p:nvSpPr>
          <p:cNvPr id="228363" name="AutoShape 12"/>
          <p:cNvSpPr>
            <a:spLocks noChangeArrowheads="1"/>
          </p:cNvSpPr>
          <p:nvPr/>
        </p:nvSpPr>
        <p:spPr bwMode="auto">
          <a:xfrm>
            <a:off x="7215188" y="4076700"/>
            <a:ext cx="2106612" cy="720725"/>
          </a:xfrm>
          <a:prstGeom prst="wedgeEllipseCallout">
            <a:avLst>
              <a:gd name="adj1" fmla="val -17838"/>
              <a:gd name="adj2" fmla="val 95815"/>
            </a:avLst>
          </a:prstGeom>
          <a:solidFill>
            <a:schemeClr val="accent1">
              <a:alpha val="30196"/>
            </a:schemeClr>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00"/>
                </a:solidFill>
              </a:rPr>
              <a:t>指先の大きさは？</a:t>
            </a:r>
          </a:p>
        </p:txBody>
      </p:sp>
      <p:pic>
        <p:nvPicPr>
          <p:cNvPr id="228364" name="Picture 15" descr="チャンネルボタ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1085850"/>
            <a:ext cx="6113462"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5" name="テキスト ボックス 12"/>
          <p:cNvSpPr txBox="1">
            <a:spLocks noChangeArrowheads="1"/>
          </p:cNvSpPr>
          <p:nvPr/>
        </p:nvSpPr>
        <p:spPr bwMode="auto">
          <a:xfrm>
            <a:off x="95250" y="6550025"/>
            <a:ext cx="5786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u="sng" dirty="0">
                <a:solidFill>
                  <a:srgbClr val="000000"/>
                </a:solidFill>
              </a:rPr>
              <a:t>出典：早稲田大学　工学博士　小松原　明哲　教授による講義資料より引用</a:t>
            </a:r>
          </a:p>
        </p:txBody>
      </p:sp>
      <p:sp>
        <p:nvSpPr>
          <p:cNvPr id="228366" name="Rectangle 32"/>
          <p:cNvSpPr>
            <a:spLocks noChangeArrowheads="1"/>
          </p:cNvSpPr>
          <p:nvPr/>
        </p:nvSpPr>
        <p:spPr bwMode="auto">
          <a:xfrm>
            <a:off x="350838" y="139700"/>
            <a:ext cx="9204325" cy="625475"/>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sz="2800" b="1" dirty="0">
                <a:solidFill>
                  <a:srgbClr val="000000"/>
                </a:solidFill>
              </a:rPr>
              <a:t>事例：人間特性に応じたヒューマンエラー防止対策（設備）</a:t>
            </a:r>
          </a:p>
        </p:txBody>
      </p:sp>
      <p:sp>
        <p:nvSpPr>
          <p:cNvPr id="16" name="角丸四角形吹き出し 15"/>
          <p:cNvSpPr/>
          <p:nvPr/>
        </p:nvSpPr>
        <p:spPr>
          <a:xfrm>
            <a:off x="3810000" y="5214938"/>
            <a:ext cx="1485900" cy="1293812"/>
          </a:xfrm>
          <a:prstGeom prst="wedgeRoundRectCallout">
            <a:avLst>
              <a:gd name="adj1" fmla="val 36137"/>
              <a:gd name="adj2" fmla="val -10594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rgbClr val="000000"/>
                </a:solidFill>
              </a:rPr>
              <a:t>人間特性に合わせた設備は、ヒューマンエラー防止に効果がある。</a:t>
            </a:r>
          </a:p>
        </p:txBody>
      </p:sp>
      <p:sp>
        <p:nvSpPr>
          <p:cNvPr id="17" name="角丸四角形吹き出し 16"/>
          <p:cNvSpPr/>
          <p:nvPr/>
        </p:nvSpPr>
        <p:spPr>
          <a:xfrm>
            <a:off x="3881438" y="841375"/>
            <a:ext cx="2000250" cy="817563"/>
          </a:xfrm>
          <a:prstGeom prst="wedgeRoundRectCallout">
            <a:avLst>
              <a:gd name="adj1" fmla="val -101180"/>
              <a:gd name="adj2" fmla="val 16014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hangingPunct="1">
              <a:defRPr/>
            </a:pPr>
            <a:r>
              <a:rPr lang="ja-JP" altLang="en-US" sz="1400" dirty="0">
                <a:solidFill>
                  <a:srgbClr val="000000"/>
                </a:solidFill>
              </a:rPr>
              <a:t>ボタンが見にくい、押しにくい→押し間違えのヒューマンエラ－</a:t>
            </a: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8</a:t>
            </a:fld>
            <a:endParaRPr lang="en-US" altLang="ja-JP"/>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E46E632-53F5-4F73-AE5B-508BCD240273}"/>
              </a:ext>
            </a:extLst>
          </p:cNvPr>
          <p:cNvSpPr/>
          <p:nvPr/>
        </p:nvSpPr>
        <p:spPr>
          <a:xfrm>
            <a:off x="381000" y="664815"/>
            <a:ext cx="8892480" cy="4924425"/>
          </a:xfrm>
          <a:prstGeom prst="rect">
            <a:avLst/>
          </a:prstGeom>
        </p:spPr>
        <p:txBody>
          <a:bodyPr wrap="square" lIns="0" tIns="0" rIns="0" bIns="0">
            <a:spAutoFit/>
          </a:bodyPr>
          <a:lstStyle/>
          <a:p>
            <a:pPr marL="522900" indent="-342900">
              <a:spcAft>
                <a:spcPts val="0"/>
              </a:spcAft>
              <a:buFont typeface="+mj-ea"/>
              <a:buAutoNum type="circleNumDbPlain"/>
            </a:pPr>
            <a:r>
              <a:rPr lang="ja-JP" altLang="en-US" sz="2000" b="1" kern="100" dirty="0">
                <a:latin typeface="+mn-ea"/>
                <a:ea typeface="+mn-ea"/>
                <a:cs typeface="Times New Roman" panose="02020603050405020304" pitchFamily="18" charset="0"/>
              </a:rPr>
              <a:t>基本を習得する教育</a:t>
            </a:r>
            <a:endParaRPr lang="en-US" altLang="ja-JP" sz="2000" b="1" kern="100" dirty="0">
              <a:latin typeface="+mn-ea"/>
              <a:ea typeface="+mn-ea"/>
              <a:cs typeface="Times New Roman" panose="02020603050405020304" pitchFamily="18" charset="0"/>
            </a:endParaRPr>
          </a:p>
          <a:p>
            <a:pPr marL="180000">
              <a:spcAft>
                <a:spcPts val="0"/>
              </a:spcAft>
            </a:pPr>
            <a:endParaRPr lang="en-US" altLang="ja-JP" sz="2000" b="1" kern="100" dirty="0">
              <a:latin typeface="+mn-ea"/>
              <a:ea typeface="+mn-ea"/>
              <a:cs typeface="Times New Roman" panose="02020603050405020304" pitchFamily="18" charset="0"/>
            </a:endParaRPr>
          </a:p>
          <a:p>
            <a:pPr marL="702900" indent="-342900" algn="just">
              <a:spcAft>
                <a:spcPts val="0"/>
              </a:spcAft>
              <a:buFont typeface="+mj-lt"/>
              <a:buAutoNum type="alphaLcPeriod"/>
            </a:pPr>
            <a:r>
              <a:rPr lang="ja-JP" altLang="ja-JP" sz="2000" kern="100" dirty="0">
                <a:latin typeface="+mn-ea"/>
                <a:ea typeface="+mn-ea"/>
                <a:cs typeface="Times New Roman" panose="02020603050405020304" pitchFamily="18" charset="0"/>
              </a:rPr>
              <a:t>研修・教育を行うにあたっては、緻密で専門的</a:t>
            </a:r>
            <a:r>
              <a:rPr lang="ja-JP" altLang="en-US" sz="2000" kern="100" dirty="0">
                <a:latin typeface="+mn-ea"/>
                <a:ea typeface="+mn-ea"/>
                <a:cs typeface="Times New Roman" panose="02020603050405020304" pitchFamily="18" charset="0"/>
              </a:rPr>
              <a:t>ではなく</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r>
              <a:rPr lang="ja-JP" altLang="en-US" sz="2000" b="1" kern="100" dirty="0">
                <a:solidFill>
                  <a:srgbClr val="FF0000"/>
                </a:solidFill>
                <a:latin typeface="+mn-ea"/>
                <a:ea typeface="+mn-ea"/>
                <a:cs typeface="Times New Roman" panose="02020603050405020304" pitchFamily="18" charset="0"/>
              </a:rPr>
              <a:t>　</a:t>
            </a:r>
            <a:r>
              <a:rPr lang="ja-JP" altLang="en-US" sz="2000" b="1" u="sng" kern="100" dirty="0">
                <a:solidFill>
                  <a:srgbClr val="FF0000"/>
                </a:solidFill>
                <a:latin typeface="+mn-ea"/>
                <a:ea typeface="+mn-ea"/>
                <a:cs typeface="Times New Roman" panose="02020603050405020304" pitchFamily="18" charset="0"/>
              </a:rPr>
              <a:t> </a:t>
            </a:r>
            <a:r>
              <a:rPr lang="ja-JP" altLang="ja-JP" sz="2000" b="1" u="sng" kern="100" dirty="0">
                <a:solidFill>
                  <a:srgbClr val="FF0000"/>
                </a:solidFill>
                <a:latin typeface="+mn-ea"/>
                <a:ea typeface="+mn-ea"/>
                <a:cs typeface="Times New Roman" panose="02020603050405020304" pitchFamily="18" charset="0"/>
              </a:rPr>
              <a:t>簡潔で理解しやすい実践的な内容</a:t>
            </a:r>
            <a:r>
              <a:rPr lang="ja-JP" altLang="ja-JP" sz="2000" kern="100" dirty="0">
                <a:latin typeface="+mn-ea"/>
                <a:ea typeface="+mn-ea"/>
                <a:cs typeface="Times New Roman" panose="02020603050405020304" pitchFamily="18" charset="0"/>
              </a:rPr>
              <a:t>とすることが必要</a:t>
            </a:r>
            <a:r>
              <a:rPr lang="ja-JP" altLang="en-US"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2"/>
            </a:pPr>
            <a:r>
              <a:rPr lang="ja-JP" altLang="ja-JP" sz="2000" kern="100" dirty="0">
                <a:latin typeface="+mn-ea"/>
                <a:ea typeface="+mn-ea"/>
                <a:cs typeface="Times New Roman" panose="02020603050405020304" pitchFamily="18" charset="0"/>
              </a:rPr>
              <a:t>型通りやってくる自然災害</a:t>
            </a:r>
            <a:r>
              <a:rPr lang="ja-JP" altLang="en-US" sz="2000" kern="100" dirty="0">
                <a:latin typeface="+mn-ea"/>
                <a:ea typeface="+mn-ea"/>
                <a:cs typeface="Times New Roman" panose="02020603050405020304" pitchFamily="18" charset="0"/>
              </a:rPr>
              <a:t>は</a:t>
            </a:r>
            <a:r>
              <a:rPr lang="ja-JP" altLang="ja-JP" sz="2000" kern="100" dirty="0">
                <a:latin typeface="+mn-ea"/>
                <a:ea typeface="+mn-ea"/>
                <a:cs typeface="Times New Roman" panose="02020603050405020304" pitchFamily="18" charset="0"/>
              </a:rPr>
              <a:t>なく、現場での各社員等の対応力が</a:t>
            </a:r>
            <a:r>
              <a:rPr lang="ja-JP" altLang="en-US" sz="2000" kern="100" dirty="0">
                <a:latin typeface="+mn-ea"/>
                <a:ea typeface="+mn-ea"/>
                <a:cs typeface="Times New Roman" panose="02020603050405020304" pitchFamily="18" charset="0"/>
              </a:rPr>
              <a:t>必要。</a:t>
            </a:r>
            <a:endParaRPr lang="en-US" altLang="ja-JP" sz="2000" kern="100" dirty="0">
              <a:latin typeface="+mn-ea"/>
              <a:ea typeface="+mn-ea"/>
              <a:cs typeface="Times New Roman" panose="02020603050405020304" pitchFamily="18" charset="0"/>
            </a:endParaRPr>
          </a:p>
          <a:p>
            <a:pPr marL="360000" algn="just">
              <a:spcAft>
                <a:spcPts val="0"/>
              </a:spcAft>
            </a:pPr>
            <a:r>
              <a:rPr lang="ja-JP" altLang="en-US" sz="2000" kern="100" dirty="0">
                <a:latin typeface="+mn-ea"/>
                <a:ea typeface="+mn-ea"/>
                <a:cs typeface="Times New Roman" panose="02020603050405020304" pitchFamily="18" charset="0"/>
              </a:rPr>
              <a:t>　 発災時に</a:t>
            </a:r>
            <a:r>
              <a:rPr lang="ja-JP" altLang="ja-JP" sz="2000" kern="100" dirty="0">
                <a:latin typeface="+mn-ea"/>
                <a:ea typeface="+mn-ea"/>
                <a:cs typeface="Times New Roman" panose="02020603050405020304" pitchFamily="18" charset="0"/>
              </a:rPr>
              <a:t>役立つのは</a:t>
            </a:r>
            <a:r>
              <a:rPr lang="ja-JP" altLang="ja-JP" sz="2000" b="1" u="sng" kern="100" dirty="0">
                <a:solidFill>
                  <a:srgbClr val="FF0000"/>
                </a:solidFill>
                <a:latin typeface="+mn-ea"/>
                <a:ea typeface="+mn-ea"/>
                <a:cs typeface="Times New Roman" panose="02020603050405020304" pitchFamily="18" charset="0"/>
              </a:rPr>
              <a:t>基本理念と基本動作、その上に立つ柔軟な応用力</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360000" algn="just">
              <a:spcAft>
                <a:spcPts val="0"/>
              </a:spcAft>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b="1" u="sng" kern="100" dirty="0">
                <a:solidFill>
                  <a:srgbClr val="0000CC"/>
                </a:solidFill>
                <a:latin typeface="+mn-ea"/>
                <a:ea typeface="+mn-ea"/>
                <a:cs typeface="Times New Roman" panose="02020603050405020304" pitchFamily="18" charset="0"/>
              </a:rPr>
              <a:t>基本となる心構えや</a:t>
            </a:r>
            <a:r>
              <a:rPr lang="ja-JP" altLang="en-US" sz="2000" b="1" u="sng" kern="100" dirty="0">
                <a:solidFill>
                  <a:srgbClr val="0000CC"/>
                </a:solidFill>
                <a:latin typeface="+mn-ea"/>
                <a:ea typeface="+mn-ea"/>
                <a:cs typeface="Times New Roman" panose="02020603050405020304" pitchFamily="18" charset="0"/>
              </a:rPr>
              <a:t>手順</a:t>
            </a:r>
            <a:r>
              <a:rPr lang="ja-JP" altLang="ja-JP" sz="2000" b="1" u="sng" kern="100" dirty="0">
                <a:solidFill>
                  <a:srgbClr val="0000CC"/>
                </a:solidFill>
                <a:latin typeface="+mn-ea"/>
                <a:ea typeface="+mn-ea"/>
                <a:cs typeface="Times New Roman" panose="02020603050405020304" pitchFamily="18" charset="0"/>
              </a:rPr>
              <a:t>は研修で習得</a:t>
            </a:r>
            <a:r>
              <a:rPr lang="ja-JP" altLang="ja-JP" sz="2000" kern="100" dirty="0">
                <a:latin typeface="+mn-ea"/>
                <a:ea typeface="+mn-ea"/>
                <a:cs typeface="Times New Roman" panose="02020603050405020304" pitchFamily="18" charset="0"/>
              </a:rPr>
              <a:t>、</a:t>
            </a:r>
            <a:r>
              <a:rPr lang="ja-JP" altLang="ja-JP" sz="2000" b="1" u="sng" kern="100" dirty="0">
                <a:solidFill>
                  <a:srgbClr val="0000CC"/>
                </a:solidFill>
                <a:latin typeface="+mn-ea"/>
                <a:ea typeface="+mn-ea"/>
                <a:cs typeface="Times New Roman" panose="02020603050405020304" pitchFamily="18" charset="0"/>
              </a:rPr>
              <a:t>応用力は実践的な内容の訓練により身につける</a:t>
            </a:r>
            <a:r>
              <a:rPr lang="ja-JP" altLang="ja-JP" sz="2000" kern="100" dirty="0">
                <a:latin typeface="+mn-ea"/>
                <a:ea typeface="+mn-ea"/>
                <a:cs typeface="Times New Roman" panose="02020603050405020304" pitchFamily="18" charset="0"/>
              </a:rPr>
              <a:t>という</a:t>
            </a:r>
            <a:r>
              <a:rPr lang="ja-JP" altLang="en-US" sz="2000" kern="100" dirty="0">
                <a:latin typeface="+mn-ea"/>
                <a:ea typeface="+mn-ea"/>
                <a:cs typeface="Times New Roman" panose="02020603050405020304" pitchFamily="18" charset="0"/>
              </a:rPr>
              <a:t>整理も可能</a:t>
            </a:r>
            <a:r>
              <a:rPr lang="ja-JP" altLang="ja-JP" sz="2000" kern="100" dirty="0">
                <a:latin typeface="+mn-ea"/>
                <a:ea typeface="+mn-ea"/>
                <a:cs typeface="Times New Roman" panose="02020603050405020304" pitchFamily="18" charset="0"/>
              </a:rPr>
              <a:t>。</a:t>
            </a:r>
            <a:endParaRPr lang="en-US" altLang="ja-JP"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kern="100" dirty="0">
                <a:latin typeface="+mn-ea"/>
                <a:ea typeface="+mn-ea"/>
                <a:cs typeface="Times New Roman" panose="02020603050405020304" pitchFamily="18" charset="0"/>
              </a:rPr>
              <a:t>研修等の教育は、</a:t>
            </a:r>
            <a:r>
              <a:rPr lang="ja-JP" altLang="ja-JP" sz="2000" b="1" u="sng" kern="100" dirty="0">
                <a:solidFill>
                  <a:srgbClr val="0000CC"/>
                </a:solidFill>
                <a:latin typeface="+mn-ea"/>
                <a:ea typeface="+mn-ea"/>
                <a:cs typeface="Times New Roman" panose="02020603050405020304" pitchFamily="18" charset="0"/>
              </a:rPr>
              <a:t>企業経営の基本理念として、防災と事業継続を重視していることを直接社員等に語りかけ、周知する機会として、大変重要</a:t>
            </a:r>
            <a:r>
              <a:rPr lang="ja-JP" altLang="ja-JP" sz="2000" kern="100" dirty="0">
                <a:latin typeface="+mn-ea"/>
                <a:ea typeface="+mn-ea"/>
                <a:cs typeface="Times New Roman" panose="02020603050405020304" pitchFamily="18" charset="0"/>
              </a:rPr>
              <a:t>。</a:t>
            </a:r>
            <a:br>
              <a:rPr lang="ja-JP" altLang="en-US" sz="2000" kern="100" dirty="0">
                <a:latin typeface="+mn-ea"/>
                <a:ea typeface="+mn-ea"/>
                <a:cs typeface="Times New Roman" panose="02020603050405020304" pitchFamily="18" charset="0"/>
              </a:rPr>
            </a:br>
            <a:endParaRPr lang="ja-JP" altLang="en-US" sz="2000" kern="100" dirty="0">
              <a:latin typeface="+mn-ea"/>
              <a:ea typeface="+mn-ea"/>
              <a:cs typeface="Times New Roman" panose="02020603050405020304" pitchFamily="18" charset="0"/>
            </a:endParaRPr>
          </a:p>
          <a:p>
            <a:pPr marL="702900" indent="-342900" algn="just">
              <a:spcAft>
                <a:spcPts val="0"/>
              </a:spcAft>
              <a:buFont typeface="+mj-lt"/>
              <a:buAutoNum type="alphaLcPeriod" startAt="3"/>
            </a:pPr>
            <a:r>
              <a:rPr lang="ja-JP" altLang="ja-JP" sz="2000" kern="100" dirty="0">
                <a:latin typeface="+mn-ea"/>
                <a:ea typeface="+mn-ea"/>
                <a:cs typeface="Times New Roman" panose="02020603050405020304" pitchFamily="18" charset="0"/>
              </a:rPr>
              <a:t>教育に当たっては、防災の技術論にとどまらず、</a:t>
            </a:r>
            <a:r>
              <a:rPr lang="ja-JP" altLang="ja-JP" sz="2000" b="1" u="sng" kern="100" dirty="0">
                <a:solidFill>
                  <a:srgbClr val="FF0000"/>
                </a:solidFill>
                <a:latin typeface="+mn-ea"/>
                <a:ea typeface="+mn-ea"/>
                <a:cs typeface="Times New Roman" panose="02020603050405020304" pitchFamily="18" charset="0"/>
              </a:rPr>
              <a:t>基本理念をしっかり伝達、</a:t>
            </a:r>
            <a:endParaRPr lang="en-US" altLang="ja-JP" sz="2000" b="1" u="sng" kern="100" dirty="0">
              <a:solidFill>
                <a:srgbClr val="FF0000"/>
              </a:solidFill>
              <a:latin typeface="+mn-ea"/>
              <a:ea typeface="+mn-ea"/>
              <a:cs typeface="Times New Roman" panose="02020603050405020304" pitchFamily="18" charset="0"/>
            </a:endParaRPr>
          </a:p>
          <a:p>
            <a:pPr marL="360000" algn="just">
              <a:spcAft>
                <a:spcPts val="0"/>
              </a:spcAft>
            </a:pPr>
            <a:r>
              <a:rPr lang="ja-JP" altLang="en-US" sz="2000" kern="100" dirty="0">
                <a:solidFill>
                  <a:srgbClr val="FF0000"/>
                </a:solidFill>
                <a:latin typeface="+mn-ea"/>
                <a:ea typeface="+mn-ea"/>
                <a:cs typeface="Times New Roman" panose="02020603050405020304" pitchFamily="18" charset="0"/>
              </a:rPr>
              <a:t>    </a:t>
            </a:r>
            <a:r>
              <a:rPr lang="ja-JP" altLang="ja-JP" sz="2000" b="1" u="sng" kern="100" dirty="0">
                <a:solidFill>
                  <a:srgbClr val="FF0000"/>
                </a:solidFill>
                <a:latin typeface="+mn-ea"/>
                <a:ea typeface="+mn-ea"/>
                <a:cs typeface="Times New Roman" panose="02020603050405020304" pitchFamily="18" charset="0"/>
              </a:rPr>
              <a:t>企業文化を醸成すること</a:t>
            </a:r>
            <a:r>
              <a:rPr lang="ja-JP" altLang="ja-JP" sz="2000" kern="100" dirty="0">
                <a:latin typeface="+mn-ea"/>
                <a:ea typeface="+mn-ea"/>
                <a:cs typeface="Times New Roman" panose="02020603050405020304" pitchFamily="18" charset="0"/>
              </a:rPr>
              <a:t>について、意識的に</a:t>
            </a:r>
            <a:r>
              <a:rPr lang="ja-JP" altLang="en-US" sz="2000" kern="100" dirty="0">
                <a:latin typeface="+mn-ea"/>
                <a:ea typeface="+mn-ea"/>
                <a:cs typeface="Times New Roman" panose="02020603050405020304" pitchFamily="18" charset="0"/>
              </a:rPr>
              <a:t>取り組むことを期待</a:t>
            </a:r>
            <a:r>
              <a:rPr lang="ja-JP" altLang="ja-JP" sz="2000" kern="100" dirty="0">
                <a:latin typeface="+mn-ea"/>
                <a:ea typeface="+mn-ea"/>
                <a:cs typeface="Times New Roman" panose="02020603050405020304" pitchFamily="18" charset="0"/>
              </a:rPr>
              <a:t>。</a:t>
            </a:r>
          </a:p>
        </p:txBody>
      </p:sp>
      <p:sp>
        <p:nvSpPr>
          <p:cNvPr id="8" name="タイトル 1">
            <a:extLst>
              <a:ext uri="{FF2B5EF4-FFF2-40B4-BE49-F238E27FC236}">
                <a16:creationId xmlns:a16="http://schemas.microsoft.com/office/drawing/2014/main" id="{7CD407E8-66F2-419F-A980-3D03BC35C97F}"/>
              </a:ext>
            </a:extLst>
          </p:cNvPr>
          <p:cNvSpPr txBox="1">
            <a:spLocks/>
          </p:cNvSpPr>
          <p:nvPr/>
        </p:nvSpPr>
        <p:spPr bwMode="auto">
          <a:xfrm>
            <a:off x="128464" y="150852"/>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自然災害関連の教育　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防マネ指針５．（１）</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pPr>
                <a:defRPr/>
              </a:pPr>
              <a:t>80</a:t>
            </a:fld>
            <a:endParaRPr lang="en-US" altLang="ja-JP"/>
          </a:p>
        </p:txBody>
      </p:sp>
    </p:spTree>
    <p:extLst>
      <p:ext uri="{BB962C8B-B14F-4D97-AF65-F5344CB8AC3E}">
        <p14:creationId xmlns:p14="http://schemas.microsoft.com/office/powerpoint/2010/main" val="266677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DCAサイクルのシルエット03 | 無料のAi・PNG白黒シルエットイラスト">
            <a:extLst>
              <a:ext uri="{FF2B5EF4-FFF2-40B4-BE49-F238E27FC236}">
                <a16:creationId xmlns:a16="http://schemas.microsoft.com/office/drawing/2014/main" id="{8D60FFFE-EDE6-460E-A23E-6C4E998812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3" t="12942" r="11881" b="13805"/>
          <a:stretch/>
        </p:blipFill>
        <p:spPr bwMode="auto">
          <a:xfrm>
            <a:off x="6125889" y="6112747"/>
            <a:ext cx="541526" cy="532204"/>
          </a:xfrm>
          <a:prstGeom prst="rect">
            <a:avLst/>
          </a:prstGeom>
          <a:solidFill>
            <a:srgbClr val="FFC000"/>
          </a:solidFill>
        </p:spPr>
      </p:pic>
      <p:pic>
        <p:nvPicPr>
          <p:cNvPr id="8" name="Picture 2" descr="平塚駅で鉄道災害対応訓練 平塚市消防本部とＪＲ | 話題 | カナロコ by ...">
            <a:extLst>
              <a:ext uri="{FF2B5EF4-FFF2-40B4-BE49-F238E27FC236}">
                <a16:creationId xmlns:a16="http://schemas.microsoft.com/office/drawing/2014/main" id="{63B47930-E524-44A1-9989-CFB58CC90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945" y="4941169"/>
            <a:ext cx="2611241"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会議・ミーティングのシルエット02 | 無料のAi・PNG白黒シルエットイラスト">
            <a:extLst>
              <a:ext uri="{FF2B5EF4-FFF2-40B4-BE49-F238E27FC236}">
                <a16:creationId xmlns:a16="http://schemas.microsoft.com/office/drawing/2014/main" id="{B600722C-0E3E-4728-8088-6C1BEF6C1E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861" b="18827"/>
          <a:stretch/>
        </p:blipFill>
        <p:spPr bwMode="auto">
          <a:xfrm>
            <a:off x="7750166" y="1609954"/>
            <a:ext cx="1141075" cy="688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豆電球のイラストアイコン | 可愛い絵文字アイコンイラスト『落書きアイコン』">
            <a:extLst>
              <a:ext uri="{FF2B5EF4-FFF2-40B4-BE49-F238E27FC236}">
                <a16:creationId xmlns:a16="http://schemas.microsoft.com/office/drawing/2014/main" id="{4ADD4D13-09BA-4CE2-9A47-0E5117BB4B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725" y="1954056"/>
            <a:ext cx="394824" cy="394824"/>
          </a:xfrm>
          <a:prstGeom prst="rect">
            <a:avLst/>
          </a:prstGeom>
          <a:noFill/>
        </p:spPr>
      </p:pic>
      <p:sp>
        <p:nvSpPr>
          <p:cNvPr id="14" name="吹き出し: 四角形 13">
            <a:extLst>
              <a:ext uri="{FF2B5EF4-FFF2-40B4-BE49-F238E27FC236}">
                <a16:creationId xmlns:a16="http://schemas.microsoft.com/office/drawing/2014/main" id="{B080F1B1-66CD-4CA2-AC8D-9B1B18E7741E}"/>
              </a:ext>
            </a:extLst>
          </p:cNvPr>
          <p:cNvSpPr/>
          <p:nvPr/>
        </p:nvSpPr>
        <p:spPr>
          <a:xfrm>
            <a:off x="1424608" y="1178934"/>
            <a:ext cx="5112568" cy="599231"/>
          </a:xfrm>
          <a:prstGeom prst="wedgeRectCallout">
            <a:avLst>
              <a:gd name="adj1" fmla="val -49609"/>
              <a:gd name="adj2" fmla="val -11263"/>
            </a:avLst>
          </a:prstGeom>
          <a:solidFill>
            <a:srgbClr val="FC9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kern="100" dirty="0">
                <a:solidFill>
                  <a:schemeClr val="bg1"/>
                </a:solidFill>
                <a:latin typeface="Century" panose="02040604050505020304" pitchFamily="18" charset="0"/>
                <a:ea typeface="Meiryo UI" panose="020B0604030504040204" pitchFamily="50" charset="-128"/>
                <a:cs typeface="Times New Roman" panose="02020603050405020304" pitchFamily="18" charset="0"/>
              </a:rPr>
              <a:t>☛ 訓練で覚えたことが実践で役立つ</a:t>
            </a:r>
            <a:endParaRPr lang="ja-JP" altLang="en-US" sz="2400" dirty="0">
              <a:solidFill>
                <a:schemeClr val="bg1"/>
              </a:solidFill>
            </a:endParaRPr>
          </a:p>
        </p:txBody>
      </p:sp>
      <p:pic>
        <p:nvPicPr>
          <p:cNvPr id="15" name="Picture 4" descr="豆電球のイラストアイコン | 可愛い絵文字アイコンイラスト『落書きアイコン』">
            <a:extLst>
              <a:ext uri="{FF2B5EF4-FFF2-40B4-BE49-F238E27FC236}">
                <a16:creationId xmlns:a16="http://schemas.microsoft.com/office/drawing/2014/main" id="{FA7B3E9E-EE60-471D-BE72-B5F4B961C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549" y="1178934"/>
            <a:ext cx="504055" cy="504055"/>
          </a:xfrm>
          <a:prstGeom prst="rect">
            <a:avLst/>
          </a:prstGeom>
          <a:noFill/>
        </p:spPr>
      </p:pic>
      <p:sp>
        <p:nvSpPr>
          <p:cNvPr id="16" name="タイトル 1">
            <a:extLst>
              <a:ext uri="{FF2B5EF4-FFF2-40B4-BE49-F238E27FC236}">
                <a16:creationId xmlns:a16="http://schemas.microsoft.com/office/drawing/2014/main" id="{7CD407E8-66F2-419F-A980-3D03BC35C97F}"/>
              </a:ext>
            </a:extLst>
          </p:cNvPr>
          <p:cNvSpPr txBox="1">
            <a:spLocks/>
          </p:cNvSpPr>
          <p:nvPr/>
        </p:nvSpPr>
        <p:spPr bwMode="auto">
          <a:xfrm>
            <a:off x="128464" y="150852"/>
            <a:ext cx="9621961" cy="438646"/>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lvl1pPr eaLnBrk="1" hangingPunct="1">
              <a:defRPr sz="2000" b="1">
                <a:solidFill>
                  <a:srgbClr val="0000CC"/>
                </a:solidFill>
                <a:latin typeface="+mn-lt"/>
                <a:ea typeface="+mj-ea"/>
                <a:cs typeface="+mj-cs"/>
              </a:defRPr>
            </a:lvl1pPr>
            <a:lvl2pPr eaLnBrk="1" hangingPunct="1">
              <a:defRPr sz="2800">
                <a:solidFill>
                  <a:srgbClr val="4087C8"/>
                </a:solidFill>
                <a:latin typeface="HGP創英角ｺﾞｼｯｸUB" pitchFamily="50" charset="-128"/>
                <a:ea typeface="HGP創英角ｺﾞｼｯｸUB" pitchFamily="50" charset="-128"/>
              </a:defRPr>
            </a:lvl2pPr>
            <a:lvl3pPr eaLnBrk="1" hangingPunct="1">
              <a:defRPr sz="2800">
                <a:solidFill>
                  <a:srgbClr val="4087C8"/>
                </a:solidFill>
                <a:latin typeface="HGP創英角ｺﾞｼｯｸUB" pitchFamily="50" charset="-128"/>
                <a:ea typeface="HGP創英角ｺﾞｼｯｸUB" pitchFamily="50" charset="-128"/>
              </a:defRPr>
            </a:lvl3pPr>
            <a:lvl4pPr eaLnBrk="1" hangingPunct="1">
              <a:defRPr sz="2800">
                <a:solidFill>
                  <a:srgbClr val="4087C8"/>
                </a:solidFill>
                <a:latin typeface="HGP創英角ｺﾞｼｯｸUB" pitchFamily="50" charset="-128"/>
                <a:ea typeface="HGP創英角ｺﾞｼｯｸUB" pitchFamily="50" charset="-128"/>
              </a:defRPr>
            </a:lvl4pPr>
            <a:lvl5pPr eaLnBrk="1" hangingPunct="1">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ctr"/>
            <a:r>
              <a:rPr lang="en-US" altLang="ja-JP" sz="2400" dirty="0">
                <a:solidFill>
                  <a:schemeClr val="tx1"/>
                </a:solidFill>
                <a:latin typeface="+mn-ea"/>
                <a:ea typeface="+mn-ea"/>
              </a:rPr>
              <a:t>【</a:t>
            </a:r>
            <a:r>
              <a:rPr lang="ja-JP" altLang="en-US" sz="2400" dirty="0">
                <a:solidFill>
                  <a:schemeClr val="tx1"/>
                </a:solidFill>
                <a:latin typeface="+mn-ea"/>
                <a:ea typeface="+mn-ea"/>
              </a:rPr>
              <a:t>参考</a:t>
            </a:r>
            <a:r>
              <a:rPr lang="en-US" altLang="ja-JP" sz="2400" dirty="0">
                <a:solidFill>
                  <a:schemeClr val="tx1"/>
                </a:solidFill>
                <a:latin typeface="+mn-ea"/>
                <a:ea typeface="+mn-ea"/>
              </a:rPr>
              <a:t>】</a:t>
            </a:r>
            <a:r>
              <a:rPr lang="ja-JP" altLang="en-US" sz="2400" dirty="0">
                <a:solidFill>
                  <a:schemeClr val="tx1"/>
                </a:solidFill>
                <a:latin typeface="+mn-ea"/>
                <a:ea typeface="+mn-ea"/>
              </a:rPr>
              <a:t>　自然災害関連の訓練　ポイント　</a:t>
            </a:r>
            <a:r>
              <a:rPr lang="en-US" altLang="ja-JP" sz="2400" dirty="0">
                <a:solidFill>
                  <a:schemeClr val="tx1"/>
                </a:solidFill>
                <a:latin typeface="+mn-ea"/>
                <a:ea typeface="+mn-ea"/>
              </a:rPr>
              <a:t>※</a:t>
            </a:r>
            <a:r>
              <a:rPr lang="ja-JP" altLang="en-US" sz="2400" dirty="0">
                <a:solidFill>
                  <a:schemeClr val="tx1"/>
                </a:solidFill>
                <a:latin typeface="+mn-ea"/>
                <a:ea typeface="+mn-ea"/>
              </a:rPr>
              <a:t>防マネ指針５．（２）</a:t>
            </a:r>
          </a:p>
        </p:txBody>
      </p:sp>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A47425F5-972B-4B55-BEA3-3CF07940B54D}"/>
              </a:ext>
            </a:extLst>
          </p:cNvPr>
          <p:cNvSpPr txBox="1"/>
          <p:nvPr/>
        </p:nvSpPr>
        <p:spPr>
          <a:xfrm>
            <a:off x="100237" y="738187"/>
            <a:ext cx="9705527" cy="5745163"/>
          </a:xfrm>
          <a:prstGeom prst="rect">
            <a:avLst/>
          </a:prstGeom>
          <a:noFill/>
        </p:spPr>
        <p:txBody>
          <a:bodyPr wrap="square" lIns="0" tIns="0" rIns="180000" bIns="0">
            <a:spAutoFit/>
          </a:bodyPr>
          <a:lstStyle/>
          <a:p>
            <a:pPr marL="712788" indent="-439738">
              <a:lnSpc>
                <a:spcPts val="3200"/>
              </a:lnSpc>
              <a:spcAft>
                <a:spcPts val="0"/>
              </a:spcAft>
              <a:buFont typeface="+mj-ea"/>
              <a:buAutoNum type="circleNumDbPlain" startAt="2"/>
            </a:pPr>
            <a:r>
              <a:rPr lang="ja-JP" altLang="ja-JP" b="1" kern="100" dirty="0">
                <a:latin typeface="+mn-ea"/>
                <a:ea typeface="+mn-ea"/>
                <a:cs typeface="Times New Roman" panose="02020603050405020304" pitchFamily="18" charset="0"/>
              </a:rPr>
              <a:t>実践的な訓練</a:t>
            </a:r>
            <a:r>
              <a:rPr lang="ja-JP" altLang="en-US" b="1" kern="100" dirty="0">
                <a:latin typeface="+mn-ea"/>
                <a:ea typeface="+mn-ea"/>
                <a:cs typeface="Times New Roman" panose="02020603050405020304" pitchFamily="18" charset="0"/>
              </a:rPr>
              <a:t>とその企画</a:t>
            </a:r>
            <a:endParaRPr lang="en-US" altLang="ja-JP" b="1" kern="100" dirty="0">
              <a:latin typeface="+mn-ea"/>
              <a:ea typeface="+mn-ea"/>
              <a:cs typeface="Times New Roman" panose="02020603050405020304" pitchFamily="18" charset="0"/>
            </a:endParaRPr>
          </a:p>
          <a:p>
            <a:pPr marL="360000">
              <a:lnSpc>
                <a:spcPts val="3200"/>
              </a:lnSpc>
              <a:spcAft>
                <a:spcPts val="0"/>
              </a:spcAft>
            </a:pPr>
            <a:r>
              <a:rPr lang="ja-JP" altLang="en-US" kern="100" dirty="0">
                <a:latin typeface="+mn-ea"/>
                <a:ea typeface="+mn-ea"/>
                <a:cs typeface="Times New Roman" panose="02020603050405020304" pitchFamily="18" charset="0"/>
              </a:rPr>
              <a:t>　</a:t>
            </a:r>
            <a:endParaRPr lang="en-US" altLang="ja-JP" kern="100" dirty="0">
              <a:latin typeface="+mn-ea"/>
              <a:ea typeface="+mn-ea"/>
              <a:cs typeface="Times New Roman" panose="02020603050405020304" pitchFamily="18" charset="0"/>
            </a:endParaRPr>
          </a:p>
          <a:p>
            <a:pPr marL="360000">
              <a:lnSpc>
                <a:spcPts val="3200"/>
              </a:lnSpc>
              <a:spcAft>
                <a:spcPts val="0"/>
              </a:spcAft>
            </a:pPr>
            <a:endParaRPr lang="en-US" altLang="ja-JP" kern="100" dirty="0">
              <a:latin typeface="+mn-ea"/>
              <a:ea typeface="+mn-ea"/>
              <a:cs typeface="Times New Roman" panose="02020603050405020304" pitchFamily="18" charset="0"/>
            </a:endParaRPr>
          </a:p>
          <a:p>
            <a:pPr marL="360000">
              <a:lnSpc>
                <a:spcPts val="3200"/>
              </a:lnSpc>
              <a:spcAft>
                <a:spcPts val="0"/>
              </a:spcAft>
            </a:pPr>
            <a:r>
              <a:rPr lang="ja-JP" altLang="en-US" kern="100" dirty="0">
                <a:latin typeface="+mn-ea"/>
                <a:ea typeface="+mn-ea"/>
                <a:cs typeface="Times New Roman" panose="02020603050405020304" pitchFamily="18" charset="0"/>
              </a:rPr>
              <a:t>　</a:t>
            </a:r>
            <a:r>
              <a:rPr lang="ja-JP" altLang="en-US" b="1" kern="100" dirty="0">
                <a:latin typeface="+mn-ea"/>
                <a:ea typeface="+mn-ea"/>
                <a:cs typeface="Times New Roman" panose="02020603050405020304" pitchFamily="18" charset="0"/>
              </a:rPr>
              <a:t>　　</a:t>
            </a:r>
            <a:r>
              <a:rPr lang="ja-JP" altLang="en-US" b="1" dirty="0">
                <a:latin typeface="+mn-ea"/>
                <a:ea typeface="+mn-ea"/>
              </a:rPr>
              <a:t>留意すべき点</a:t>
            </a:r>
            <a:endParaRPr lang="en-US" altLang="ja-JP"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ja-JP" b="1" u="sng" kern="100" dirty="0">
                <a:solidFill>
                  <a:srgbClr val="FF0000"/>
                </a:solidFill>
                <a:latin typeface="+mn-ea"/>
                <a:ea typeface="+mn-ea"/>
                <a:cs typeface="Times New Roman" panose="02020603050405020304" pitchFamily="18" charset="0"/>
              </a:rPr>
              <a:t>経営トップが参加</a:t>
            </a:r>
            <a:endParaRPr lang="ja-JP" altLang="en-US" kern="100" dirty="0">
              <a:latin typeface="+mn-ea"/>
              <a:ea typeface="+mn-ea"/>
              <a:cs typeface="Times New Roman" panose="02020603050405020304" pitchFamily="18" charset="0"/>
            </a:endParaRPr>
          </a:p>
          <a:p>
            <a:pPr marL="1340100" lvl="1" indent="-342900" algn="just">
              <a:lnSpc>
                <a:spcPts val="3200"/>
              </a:lnSpc>
              <a:spcAft>
                <a:spcPts val="0"/>
              </a:spcAft>
              <a:buFont typeface="+mj-lt"/>
              <a:buAutoNum type="alphaLcPeriod"/>
            </a:pPr>
            <a:r>
              <a:rPr lang="ja-JP" altLang="en-US" b="1" kern="100" dirty="0">
                <a:latin typeface="+mn-ea"/>
                <a:ea typeface="+mn-ea"/>
                <a:cs typeface="Times New Roman" panose="02020603050405020304" pitchFamily="18" charset="0"/>
              </a:rPr>
              <a:t>できるだけ</a:t>
            </a:r>
            <a:r>
              <a:rPr lang="ja-JP" altLang="ja-JP" b="1" u="sng" kern="100" dirty="0">
                <a:solidFill>
                  <a:srgbClr val="0000CC"/>
                </a:solidFill>
                <a:latin typeface="+mn-ea"/>
                <a:ea typeface="+mn-ea"/>
                <a:cs typeface="Times New Roman" panose="02020603050405020304" pitchFamily="18" charset="0"/>
              </a:rPr>
              <a:t>多くの関係者（他の事業者、地方自治体、国の行政機関等）</a:t>
            </a:r>
            <a:r>
              <a:rPr lang="ja-JP" altLang="ja-JP" kern="100" dirty="0">
                <a:latin typeface="+mn-ea"/>
                <a:ea typeface="+mn-ea"/>
                <a:cs typeface="Times New Roman" panose="02020603050405020304" pitchFamily="18" charset="0"/>
              </a:rPr>
              <a:t>の参加を</a:t>
            </a:r>
            <a:r>
              <a:rPr lang="ja-JP" altLang="en-US" kern="100" dirty="0">
                <a:latin typeface="+mn-ea"/>
                <a:ea typeface="+mn-ea"/>
                <a:cs typeface="Times New Roman" panose="02020603050405020304" pitchFamily="18" charset="0"/>
              </a:rPr>
              <a:t>募集</a:t>
            </a:r>
          </a:p>
          <a:p>
            <a:pPr marL="1340100" lvl="1" indent="-342900" algn="just">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時間と情報の制約がある中で、</a:t>
            </a:r>
            <a:r>
              <a:rPr lang="ja-JP" altLang="ja-JP" b="1" u="sng" kern="100" dirty="0">
                <a:solidFill>
                  <a:srgbClr val="0000CC"/>
                </a:solidFill>
                <a:latin typeface="+mn-ea"/>
                <a:ea typeface="+mn-ea"/>
                <a:cs typeface="Times New Roman" panose="02020603050405020304" pitchFamily="18" charset="0"/>
              </a:rPr>
              <a:t>関係者との調整、</a:t>
            </a:r>
            <a:r>
              <a:rPr lang="ja-JP" altLang="en-US" b="1" u="sng" kern="100" dirty="0">
                <a:solidFill>
                  <a:srgbClr val="0000CC"/>
                </a:solidFill>
                <a:latin typeface="+mn-ea"/>
                <a:ea typeface="+mn-ea"/>
                <a:cs typeface="Times New Roman" panose="02020603050405020304" pitchFamily="18" charset="0"/>
              </a:rPr>
              <a:t>的確</a:t>
            </a:r>
            <a:r>
              <a:rPr lang="ja-JP" altLang="ja-JP" b="1" u="sng" kern="100" dirty="0">
                <a:solidFill>
                  <a:srgbClr val="0000CC"/>
                </a:solidFill>
                <a:latin typeface="+mn-ea"/>
                <a:ea typeface="+mn-ea"/>
                <a:cs typeface="Times New Roman" panose="02020603050405020304" pitchFamily="18" charset="0"/>
              </a:rPr>
              <a:t>な意思決定、実践さながらの訓練</a:t>
            </a:r>
            <a:r>
              <a:rPr lang="ja-JP" altLang="ja-JP" kern="100" dirty="0">
                <a:latin typeface="+mn-ea"/>
                <a:ea typeface="+mn-ea"/>
                <a:cs typeface="Times New Roman" panose="02020603050405020304" pitchFamily="18" charset="0"/>
              </a:rPr>
              <a:t>を企画</a:t>
            </a:r>
            <a:endParaRPr lang="ja-JP" altLang="en-US" kern="100" dirty="0">
              <a:latin typeface="+mn-ea"/>
              <a:ea typeface="+mn-ea"/>
              <a:cs typeface="Times New Roman" panose="02020603050405020304" pitchFamily="18" charset="0"/>
            </a:endParaRPr>
          </a:p>
          <a:p>
            <a:pPr marL="1340100" lvl="1" indent="-342900" algn="just">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地震、風水害、火山噴火といった</a:t>
            </a:r>
            <a:r>
              <a:rPr lang="ja-JP" altLang="ja-JP" b="1" u="sng" kern="100" dirty="0">
                <a:solidFill>
                  <a:srgbClr val="0000CC"/>
                </a:solidFill>
                <a:latin typeface="+mn-ea"/>
                <a:ea typeface="+mn-ea"/>
                <a:cs typeface="Times New Roman" panose="02020603050405020304" pitchFamily="18" charset="0"/>
              </a:rPr>
              <a:t>異なる災害態様の訓練シナリオを企画、適時にシナリオを変え</a:t>
            </a:r>
            <a:r>
              <a:rPr lang="ja-JP" altLang="ja-JP" kern="100" dirty="0">
                <a:latin typeface="+mn-ea"/>
                <a:ea typeface="+mn-ea"/>
                <a:cs typeface="Times New Roman" panose="02020603050405020304" pitchFamily="18" charset="0"/>
              </a:rPr>
              <a:t>実施</a:t>
            </a:r>
            <a:endParaRPr lang="ja-JP" altLang="en-US"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en-US" kern="100" dirty="0">
                <a:latin typeface="+mn-ea"/>
                <a:ea typeface="+mn-ea"/>
                <a:cs typeface="Times New Roman" panose="02020603050405020304" pitchFamily="18" charset="0"/>
              </a:rPr>
              <a:t>実際の</a:t>
            </a:r>
            <a:r>
              <a:rPr lang="ja-JP" altLang="en-US" b="1" u="sng" kern="100" dirty="0">
                <a:solidFill>
                  <a:srgbClr val="FF0000"/>
                </a:solidFill>
                <a:latin typeface="+mn-ea"/>
                <a:ea typeface="+mn-ea"/>
                <a:cs typeface="Times New Roman" panose="02020603050405020304" pitchFamily="18" charset="0"/>
              </a:rPr>
              <a:t>第一報は、不正確・不確実な情報</a:t>
            </a:r>
            <a:r>
              <a:rPr lang="ja-JP" altLang="en-US" kern="100" dirty="0">
                <a:latin typeface="+mn-ea"/>
                <a:ea typeface="+mn-ea"/>
                <a:cs typeface="Times New Roman" panose="02020603050405020304" pitchFamily="18" charset="0"/>
              </a:rPr>
              <a:t>が多い</a:t>
            </a:r>
          </a:p>
          <a:p>
            <a:pPr marL="1340100" lvl="1" indent="-342900">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直後に必ず</a:t>
            </a:r>
            <a:r>
              <a:rPr lang="ja-JP" altLang="ja-JP" b="1" u="sng" kern="100" dirty="0">
                <a:solidFill>
                  <a:srgbClr val="FF0000"/>
                </a:solidFill>
                <a:latin typeface="+mn-ea"/>
                <a:ea typeface="+mn-ea"/>
                <a:cs typeface="Times New Roman" panose="02020603050405020304" pitchFamily="18" charset="0"/>
              </a:rPr>
              <a:t>振り返り</a:t>
            </a:r>
            <a:r>
              <a:rPr lang="ja-JP" altLang="ja-JP" kern="100" dirty="0">
                <a:latin typeface="+mn-ea"/>
                <a:ea typeface="+mn-ea"/>
                <a:cs typeface="Times New Roman" panose="02020603050405020304" pitchFamily="18" charset="0"/>
              </a:rPr>
              <a:t>を</a:t>
            </a:r>
            <a:r>
              <a:rPr lang="ja-JP" altLang="en-US" kern="100" dirty="0">
                <a:latin typeface="+mn-ea"/>
                <a:ea typeface="+mn-ea"/>
                <a:cs typeface="Times New Roman" panose="02020603050405020304" pitchFamily="18" charset="0"/>
              </a:rPr>
              <a:t>実施</a:t>
            </a:r>
            <a:r>
              <a:rPr lang="ja-JP" altLang="ja-JP" kern="100" dirty="0">
                <a:latin typeface="+mn-ea"/>
                <a:ea typeface="+mn-ea"/>
                <a:cs typeface="Times New Roman" panose="02020603050405020304" pitchFamily="18" charset="0"/>
              </a:rPr>
              <a:t>。</a:t>
            </a:r>
            <a:endParaRPr lang="ja-JP" altLang="en-US" kern="100" dirty="0">
              <a:latin typeface="+mn-ea"/>
              <a:ea typeface="+mn-ea"/>
              <a:cs typeface="Times New Roman" panose="02020603050405020304" pitchFamily="18" charset="0"/>
            </a:endParaRPr>
          </a:p>
          <a:p>
            <a:pPr marL="1340100" lvl="1" indent="-342900">
              <a:lnSpc>
                <a:spcPts val="3200"/>
              </a:lnSpc>
              <a:spcAft>
                <a:spcPts val="0"/>
              </a:spcAft>
              <a:buFont typeface="+mj-lt"/>
              <a:buAutoNum type="alphaLcPeriod"/>
            </a:pPr>
            <a:r>
              <a:rPr lang="ja-JP" altLang="ja-JP" kern="100" dirty="0">
                <a:latin typeface="+mn-ea"/>
                <a:ea typeface="+mn-ea"/>
                <a:cs typeface="Times New Roman" panose="02020603050405020304" pitchFamily="18" charset="0"/>
              </a:rPr>
              <a:t>地方自治体、地方運輸局や地方整備局が主催する</a:t>
            </a:r>
            <a:br>
              <a:rPr lang="ja-JP" altLang="en-US" kern="100" dirty="0">
                <a:latin typeface="+mn-ea"/>
                <a:ea typeface="+mn-ea"/>
                <a:cs typeface="Times New Roman" panose="02020603050405020304" pitchFamily="18" charset="0"/>
              </a:rPr>
            </a:br>
            <a:r>
              <a:rPr lang="ja-JP" altLang="en-US" kern="100" dirty="0">
                <a:latin typeface="+mn-ea"/>
                <a:ea typeface="+mn-ea"/>
                <a:cs typeface="Times New Roman" panose="02020603050405020304" pitchFamily="18" charset="0"/>
              </a:rPr>
              <a:t> </a:t>
            </a:r>
            <a:r>
              <a:rPr lang="ja-JP" altLang="ja-JP" kern="100" dirty="0">
                <a:latin typeface="+mn-ea"/>
                <a:ea typeface="+mn-ea"/>
                <a:cs typeface="Times New Roman" panose="02020603050405020304" pitchFamily="18" charset="0"/>
              </a:rPr>
              <a:t>防災訓練</a:t>
            </a:r>
            <a:r>
              <a:rPr lang="ja-JP" altLang="en-US" kern="100" dirty="0">
                <a:latin typeface="+mn-ea"/>
                <a:ea typeface="+mn-ea"/>
                <a:cs typeface="Times New Roman" panose="02020603050405020304" pitchFamily="18" charset="0"/>
              </a:rPr>
              <a:t>へ</a:t>
            </a:r>
            <a:r>
              <a:rPr lang="ja-JP" altLang="ja-JP" kern="100" dirty="0">
                <a:latin typeface="+mn-ea"/>
                <a:ea typeface="+mn-ea"/>
                <a:cs typeface="Times New Roman" panose="02020603050405020304" pitchFamily="18" charset="0"/>
              </a:rPr>
              <a:t>積極的に参加</a:t>
            </a:r>
            <a:endParaRPr lang="ja-JP" altLang="en-US"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21461733-3FA3-47F5-BFDE-E5F734D5D3FD}" type="slidenum">
              <a:rPr lang="en-US" altLang="ja-JP" smtClean="0">
                <a:solidFill>
                  <a:schemeClr val="bg1"/>
                </a:solidFill>
              </a:rPr>
              <a:pPr>
                <a:defRPr/>
              </a:pPr>
              <a:t>81</a:t>
            </a:fld>
            <a:endParaRPr lang="en-US" altLang="ja-JP" dirty="0">
              <a:solidFill>
                <a:schemeClr val="bg1"/>
              </a:solidFill>
            </a:endParaRPr>
          </a:p>
        </p:txBody>
      </p:sp>
    </p:spTree>
    <p:extLst>
      <p:ext uri="{BB962C8B-B14F-4D97-AF65-F5344CB8AC3E}">
        <p14:creationId xmlns:p14="http://schemas.microsoft.com/office/powerpoint/2010/main" val="3555134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82</a:t>
            </a:fld>
            <a:endParaRPr lang="en-US" altLang="ja-JP"/>
          </a:p>
        </p:txBody>
      </p:sp>
    </p:spTree>
    <p:extLst>
      <p:ext uri="{BB962C8B-B14F-4D97-AF65-F5344CB8AC3E}">
        <p14:creationId xmlns:p14="http://schemas.microsoft.com/office/powerpoint/2010/main" val="308640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body" idx="4294967295"/>
          </p:nvPr>
        </p:nvSpPr>
        <p:spPr>
          <a:xfrm>
            <a:off x="72132" y="620688"/>
            <a:ext cx="9777412" cy="5272213"/>
          </a:xfrm>
        </p:spPr>
        <p:txBody>
          <a:bodyPr wrap="square">
            <a:spAutoFit/>
          </a:bodyPr>
          <a:lstStyle/>
          <a:p>
            <a:pPr marL="363538" indent="-363538" eaLnBrk="1" hangingPunct="1">
              <a:lnSpc>
                <a:spcPct val="110000"/>
              </a:lnSpc>
              <a:spcBef>
                <a:spcPct val="0"/>
              </a:spcBef>
              <a:buFont typeface="Wingdings" panose="05000000000000000000" pitchFamily="2" charset="2"/>
              <a:buNone/>
              <a:defRPr/>
            </a:pPr>
            <a:r>
              <a:rPr lang="ja-JP" altLang="en-US" sz="1800" b="1" u="sng" dirty="0"/>
              <a:t>（１１）内部監査</a:t>
            </a:r>
            <a:endParaRPr lang="en-US" altLang="ja-JP" sz="1800" b="1" u="sng"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１）　事業者は、安全管理体制の構築・改善の取組に関する次の事項を確認するために内部監査を実施する。なお、</a:t>
            </a:r>
            <a:r>
              <a:rPr lang="ja-JP" altLang="en-US" sz="1600" b="1" dirty="0">
                <a:solidFill>
                  <a:srgbClr val="0000CC"/>
                </a:solidFill>
              </a:rPr>
              <a:t>内部監査の範囲は安全管理体制全般</a:t>
            </a:r>
            <a:r>
              <a:rPr lang="ja-JP" altLang="en-US" sz="1600" b="1" dirty="0"/>
              <a:t>とし、</a:t>
            </a:r>
            <a:r>
              <a:rPr lang="ja-JP" altLang="en-US" sz="1600" b="1" u="sng" dirty="0">
                <a:solidFill>
                  <a:srgbClr val="FF0000"/>
                </a:solidFill>
              </a:rPr>
              <a:t>経営トップ、安全統括管理者</a:t>
            </a:r>
            <a:r>
              <a:rPr lang="ja-JP" altLang="en-US" sz="1600" b="1" dirty="0"/>
              <a:t>等及び</a:t>
            </a:r>
            <a:r>
              <a:rPr lang="ja-JP" altLang="en-US" sz="1600" b="1" dirty="0">
                <a:solidFill>
                  <a:srgbClr val="0000CC"/>
                </a:solidFill>
              </a:rPr>
              <a:t>必要に応じて現業実施部門</a:t>
            </a:r>
            <a:r>
              <a:rPr lang="ja-JP" altLang="en-US" sz="1600" b="1" dirty="0"/>
              <a:t>に対して行う。　　</a:t>
            </a:r>
            <a:endParaRPr lang="en-US" altLang="ja-JP" sz="1600" b="1"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　　　　また、事業者は、</a:t>
            </a:r>
            <a:r>
              <a:rPr lang="ja-JP" altLang="ja-JP" sz="1600" b="1" dirty="0"/>
              <a:t>必要に応じて、</a:t>
            </a:r>
            <a:r>
              <a:rPr lang="ja-JP" altLang="ja-JP" sz="1600" b="1" dirty="0">
                <a:solidFill>
                  <a:srgbClr val="0000FF"/>
                </a:solidFill>
              </a:rPr>
              <a:t>親会社、グループ会社、協力会社、民間の専門機関等を活用</a:t>
            </a:r>
            <a:r>
              <a:rPr lang="ja-JP" altLang="ja-JP" sz="1600" b="1" dirty="0"/>
              <a:t>して内部監査を実施することもできる</a:t>
            </a:r>
            <a:r>
              <a:rPr lang="ja-JP" altLang="en-US" sz="1600" b="1" dirty="0"/>
              <a:t>。</a:t>
            </a:r>
          </a:p>
          <a:p>
            <a:pPr marL="723900" lvl="1" indent="-342900" algn="just" eaLnBrk="1" hangingPunct="1">
              <a:lnSpc>
                <a:spcPct val="110000"/>
              </a:lnSpc>
              <a:spcBef>
                <a:spcPct val="0"/>
              </a:spcBef>
              <a:buFont typeface="+mj-ea"/>
              <a:buAutoNum type="circleNumDbPlain"/>
              <a:defRPr/>
            </a:pPr>
            <a:r>
              <a:rPr lang="ja-JP" altLang="en-US" sz="1600" b="1" dirty="0"/>
              <a:t>安全管理体制の構築・改善の取組が、安全管理規程、その他事業者が決めた安全管理体制に関する規程・ 手順に</a:t>
            </a:r>
            <a:r>
              <a:rPr lang="ja-JP" altLang="en-US" sz="1600" b="1" dirty="0">
                <a:solidFill>
                  <a:srgbClr val="FF0000"/>
                </a:solidFill>
              </a:rPr>
              <a:t>適合しているか</a:t>
            </a:r>
            <a:r>
              <a:rPr lang="ja-JP" altLang="en-US" sz="1600" b="1" dirty="0"/>
              <a:t>。</a:t>
            </a:r>
          </a:p>
          <a:p>
            <a:pPr marL="723900" lvl="1" indent="-342900" algn="just" eaLnBrk="1" hangingPunct="1">
              <a:lnSpc>
                <a:spcPct val="110000"/>
              </a:lnSpc>
              <a:spcBef>
                <a:spcPct val="0"/>
              </a:spcBef>
              <a:buFont typeface="+mj-ea"/>
              <a:buAutoNum type="circleNumDbPlain"/>
              <a:defRPr/>
            </a:pPr>
            <a:r>
              <a:rPr lang="ja-JP" altLang="en-US" sz="1600" b="1" dirty="0"/>
              <a:t>安全管理体制が適切に運営され、</a:t>
            </a:r>
            <a:r>
              <a:rPr lang="ja-JP" altLang="en-US" sz="1600" b="1" dirty="0">
                <a:solidFill>
                  <a:srgbClr val="FF0000"/>
                </a:solidFill>
              </a:rPr>
              <a:t>有効に機能しているか</a:t>
            </a:r>
            <a:r>
              <a:rPr lang="ja-JP" altLang="en-US" sz="1600" b="1" dirty="0"/>
              <a:t>。</a:t>
            </a:r>
            <a:endParaRPr lang="en-US" altLang="ja-JP" sz="1600" b="1" dirty="0"/>
          </a:p>
          <a:p>
            <a:pPr marL="381000" lvl="1" indent="0" algn="just" eaLnBrk="1" hangingPunct="1">
              <a:lnSpc>
                <a:spcPct val="110000"/>
              </a:lnSpc>
              <a:spcBef>
                <a:spcPct val="0"/>
              </a:spcBef>
              <a:buNone/>
              <a:defRPr/>
            </a:pPr>
            <a:endParaRPr lang="ja-JP" altLang="en-US" sz="1600" b="1" dirty="0"/>
          </a:p>
          <a:p>
            <a:pPr marL="363538" indent="-363538" algn="just" eaLnBrk="1" hangingPunct="1">
              <a:lnSpc>
                <a:spcPct val="110000"/>
              </a:lnSpc>
              <a:spcBef>
                <a:spcPct val="0"/>
              </a:spcBef>
              <a:buFont typeface="Wingdings" panose="05000000000000000000" pitchFamily="2" charset="2"/>
              <a:buNone/>
              <a:defRPr/>
            </a:pPr>
            <a:r>
              <a:rPr lang="ja-JP" altLang="en-US" sz="1600" b="1" dirty="0"/>
              <a:t>２）　内部監査の</a:t>
            </a:r>
            <a:r>
              <a:rPr lang="ja-JP" altLang="en-US" sz="1600" b="1" dirty="0">
                <a:solidFill>
                  <a:srgbClr val="0000FF"/>
                </a:solidFill>
              </a:rPr>
              <a:t>一般的な手順等は、以下のとおり</a:t>
            </a:r>
            <a:r>
              <a:rPr lang="ja-JP" altLang="en-US" sz="1600" b="1" dirty="0"/>
              <a:t>である。</a:t>
            </a:r>
          </a:p>
          <a:p>
            <a:pPr marL="723900" lvl="1" indent="-342900" algn="just" eaLnBrk="1" hangingPunct="1">
              <a:lnSpc>
                <a:spcPct val="110000"/>
              </a:lnSpc>
              <a:spcBef>
                <a:spcPct val="0"/>
              </a:spcBef>
              <a:buFont typeface="+mj-ea"/>
              <a:buAutoNum type="circleNumDbPlain"/>
              <a:defRPr/>
            </a:pPr>
            <a:r>
              <a:rPr lang="ja-JP" altLang="en-US" sz="1600" b="1" dirty="0"/>
              <a:t>事業者は、監査対象となる取組状況、過去の監査結果等を考慮して、</a:t>
            </a:r>
            <a:r>
              <a:rPr lang="ja-JP" altLang="en-US" sz="1600" b="1" dirty="0">
                <a:solidFill>
                  <a:srgbClr val="0000FF"/>
                </a:solidFill>
              </a:rPr>
              <a:t>監査方針、重点確認事項等を含めた監査計画</a:t>
            </a:r>
            <a:r>
              <a:rPr lang="ja-JP" altLang="en-US" sz="1600" b="1" dirty="0"/>
              <a:t>を策定する。</a:t>
            </a:r>
          </a:p>
          <a:p>
            <a:pPr marL="723900" lvl="1" indent="-342900" algn="just" eaLnBrk="1" hangingPunct="1">
              <a:lnSpc>
                <a:spcPct val="110000"/>
              </a:lnSpc>
              <a:spcBef>
                <a:spcPct val="0"/>
              </a:spcBef>
              <a:buFont typeface="+mj-ea"/>
              <a:buAutoNum type="circleNumDbPlain"/>
              <a:defRPr/>
            </a:pPr>
            <a:r>
              <a:rPr lang="ja-JP" altLang="en-US" sz="1600" b="1" dirty="0"/>
              <a:t>事業者は、監査の範囲、頻度及び方法を定めて、経営トップ、安全統括管理者等に対しては、</a:t>
            </a:r>
            <a:r>
              <a:rPr lang="ja-JP" altLang="en-US" sz="1600" b="1" dirty="0">
                <a:solidFill>
                  <a:srgbClr val="FF0000"/>
                </a:solidFill>
              </a:rPr>
              <a:t>少なくとも１年毎</a:t>
            </a:r>
            <a:r>
              <a:rPr lang="ja-JP" altLang="en-US" sz="1600" b="1" dirty="0">
                <a:solidFill>
                  <a:srgbClr val="0000FF"/>
                </a:solidFill>
              </a:rPr>
              <a:t>に内部監査を実施</a:t>
            </a:r>
            <a:r>
              <a:rPr lang="ja-JP" altLang="en-US" sz="1600" b="1" dirty="0"/>
              <a:t>する。さらに、重大事故等が発生した際は適宜必要な内部監査を実施する。</a:t>
            </a:r>
          </a:p>
          <a:p>
            <a:pPr marL="723900" lvl="1" indent="-342900" algn="just" eaLnBrk="1" hangingPunct="1">
              <a:lnSpc>
                <a:spcPct val="110000"/>
              </a:lnSpc>
              <a:spcBef>
                <a:spcPct val="0"/>
              </a:spcBef>
              <a:buFont typeface="+mj-ea"/>
              <a:buAutoNum type="circleNumDbPlain"/>
              <a:defRPr/>
            </a:pPr>
            <a:r>
              <a:rPr lang="ja-JP" altLang="en-US" sz="1600" b="1" dirty="0"/>
              <a:t>内部監査を担当する者（以下「内部監査要員」という。）は、監査終了後、監査結果を速やかに取りまとめ、経営トップ及び安全統括管理者に報告するとともに被監査部門関係者に監査結果を説明する。</a:t>
            </a:r>
          </a:p>
          <a:p>
            <a:pPr marL="723900" lvl="1" indent="-342900" algn="just" eaLnBrk="1" hangingPunct="1">
              <a:lnSpc>
                <a:spcPct val="110000"/>
              </a:lnSpc>
              <a:spcBef>
                <a:spcPct val="0"/>
              </a:spcBef>
              <a:buFont typeface="+mj-ea"/>
              <a:buAutoNum type="circleNumDbPlain"/>
              <a:defRPr/>
            </a:pPr>
            <a:r>
              <a:rPr lang="ja-JP" altLang="en-US" sz="1600" b="1" dirty="0"/>
              <a:t>被監査部門の責任者は、監査で指摘を受けた点に対して、必要な是正措置・予防措置を実施する。</a:t>
            </a:r>
          </a:p>
          <a:p>
            <a:pPr marL="723900" lvl="1" indent="-342900" algn="just" eaLnBrk="1" hangingPunct="1">
              <a:lnSpc>
                <a:spcPct val="110000"/>
              </a:lnSpc>
              <a:spcBef>
                <a:spcPct val="0"/>
              </a:spcBef>
              <a:buFont typeface="+mj-ea"/>
              <a:buAutoNum type="circleNumDbPlain"/>
              <a:defRPr/>
            </a:pPr>
            <a:r>
              <a:rPr lang="ja-JP" altLang="en-US" sz="1600" b="1" dirty="0"/>
              <a:t>事業者は、実施された措置内容の検証を行い、検証内容を経営トップ及び安全統括管理者に報告する。</a:t>
            </a:r>
            <a:endParaRPr lang="en-US" altLang="ja-JP" sz="1600" b="1" dirty="0"/>
          </a:p>
        </p:txBody>
      </p:sp>
      <p:sp>
        <p:nvSpPr>
          <p:cNvPr id="6" name="Rectangle 2"/>
          <p:cNvSpPr txBox="1">
            <a:spLocks noChangeArrowheads="1"/>
          </p:cNvSpPr>
          <p:nvPr/>
        </p:nvSpPr>
        <p:spPr>
          <a:xfrm>
            <a:off x="57150" y="4445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５．（１１）内部監査　ガイドライン本文（</a:t>
            </a:r>
            <a:r>
              <a:rPr kumimoji="0" lang="en-US" altLang="ja-JP" sz="2400" b="1" kern="0" dirty="0">
                <a:latin typeface="+mj-lt"/>
                <a:ea typeface="+mj-ea"/>
                <a:cs typeface="+mj-cs"/>
              </a:rPr>
              <a:t>1/2</a:t>
            </a:r>
            <a:r>
              <a:rPr kumimoji="0" lang="ja-JP" altLang="en-US" sz="2400" b="1" kern="0" dirty="0">
                <a:latin typeface="+mj-lt"/>
                <a:ea typeface="+mj-ea"/>
                <a:cs typeface="+mj-cs"/>
              </a:rPr>
              <a:t>）</a:t>
            </a:r>
          </a:p>
        </p:txBody>
      </p:sp>
      <p:pic>
        <p:nvPicPr>
          <p:cNvPr id="3379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5373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83</a:t>
            </a:fld>
            <a:endParaRPr lang="en-US" altLang="ja-JP"/>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body" idx="4294967295"/>
          </p:nvPr>
        </p:nvSpPr>
        <p:spPr>
          <a:xfrm>
            <a:off x="0" y="692274"/>
            <a:ext cx="9705975" cy="4425827"/>
          </a:xfrm>
        </p:spPr>
        <p:txBody>
          <a:bodyPr>
            <a:spAutoFit/>
          </a:bodyPr>
          <a:lstStyle/>
          <a:p>
            <a:pPr marL="363538" indent="-363538" algn="just" eaLnBrk="1" hangingPunct="1">
              <a:lnSpc>
                <a:spcPct val="110000"/>
              </a:lnSpc>
              <a:spcBef>
                <a:spcPct val="0"/>
              </a:spcBef>
              <a:buFont typeface="Wingdings" panose="05000000000000000000" pitchFamily="2" charset="2"/>
              <a:buNone/>
              <a:defRPr/>
            </a:pPr>
            <a:r>
              <a:rPr lang="ja-JP" altLang="en-US" sz="1600" b="1" dirty="0">
                <a:latin typeface="+mj-ea"/>
              </a:rPr>
              <a:t>３）　内部監査の</a:t>
            </a:r>
            <a:r>
              <a:rPr lang="ja-JP" altLang="en-US" sz="1600" b="1" dirty="0">
                <a:solidFill>
                  <a:srgbClr val="0000FF"/>
                </a:solidFill>
                <a:latin typeface="+mj-ea"/>
              </a:rPr>
              <a:t>実施にあたっては、以下の点に留意</a:t>
            </a:r>
            <a:r>
              <a:rPr lang="ja-JP" altLang="en-US" sz="1600" b="1" dirty="0">
                <a:latin typeface="+mj-ea"/>
              </a:rPr>
              <a:t>する。</a:t>
            </a:r>
            <a:endParaRPr lang="en-US" altLang="ja-JP"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a:latin typeface="+mj-ea"/>
              </a:rPr>
              <a:t>経営トップ等は、内部監査の</a:t>
            </a:r>
            <a:r>
              <a:rPr lang="ja-JP" altLang="en-US" sz="1600" b="1" dirty="0">
                <a:solidFill>
                  <a:srgbClr val="0000FF"/>
                </a:solidFill>
                <a:latin typeface="+mj-ea"/>
              </a:rPr>
              <a:t>必要性・重要性を周知徹底</a:t>
            </a:r>
            <a:r>
              <a:rPr lang="ja-JP" altLang="en-US" sz="1600" b="1" dirty="0">
                <a:latin typeface="+mj-ea"/>
              </a:rPr>
              <a:t>する等の支援を行う。</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事業者は、内部監査を受ける部門の業務に従事していない者が監査を実施するなど、</a:t>
            </a:r>
            <a:r>
              <a:rPr lang="ja-JP" altLang="en-US" sz="1600" b="1" dirty="0">
                <a:solidFill>
                  <a:srgbClr val="0000FF"/>
                </a:solidFill>
                <a:latin typeface="+mj-ea"/>
              </a:rPr>
              <a:t>監査の客観性</a:t>
            </a:r>
            <a:r>
              <a:rPr lang="ja-JP" altLang="en-US" sz="1600" b="1" dirty="0">
                <a:latin typeface="+mj-ea"/>
              </a:rPr>
              <a:t>を確保する。</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事業者は、内部監査要員に対して、他部署に展開することが望ましいと思われる</a:t>
            </a:r>
            <a:r>
              <a:rPr lang="ja-JP" altLang="en-US" sz="1600" b="1" dirty="0">
                <a:solidFill>
                  <a:srgbClr val="0000FF"/>
                </a:solidFill>
                <a:latin typeface="+mj-ea"/>
              </a:rPr>
              <a:t>優れた取組事例の積極的な収集・活用や是正措置・予防措置の提案などが内部監査の重要な要素</a:t>
            </a:r>
            <a:r>
              <a:rPr lang="ja-JP" altLang="en-US" sz="1600" b="1" dirty="0">
                <a:latin typeface="+mj-ea"/>
              </a:rPr>
              <a:t>の一つであることを伝え、理解を促す。</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事業者は、内部監査要員に対して、内部監査を効果的に実施するため、内部監査の方法等について必要な教育・訓練を実施する。</a:t>
            </a: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事業者は、内部監査の取組状況や内部監査要員の力量を定期的に把握・検証し、必要に応じて、内部監査の方法や内部監査要員に対する教育・訓練などの見直し・改善を図る。</a:t>
            </a:r>
            <a:endParaRPr lang="en-US" altLang="ja-JP" sz="1600" b="1" dirty="0">
              <a:latin typeface="+mj-ea"/>
            </a:endParaRPr>
          </a:p>
          <a:p>
            <a:pPr marL="720000" indent="-363538" algn="just" eaLnBrk="1" hangingPunct="1">
              <a:lnSpc>
                <a:spcPct val="110000"/>
              </a:lnSpc>
              <a:spcBef>
                <a:spcPct val="0"/>
              </a:spcBef>
              <a:buFont typeface="+mj-ea"/>
              <a:buAutoNum type="circleNumDbPlain"/>
              <a:defRPr/>
            </a:pPr>
            <a:r>
              <a:rPr lang="ja-JP" altLang="en-US" sz="1600" b="1" dirty="0">
                <a:latin typeface="+mj-ea"/>
              </a:rPr>
              <a:t>★事業者は、内部監査要員に対して、輸送の安全を確保する上で、</a:t>
            </a:r>
            <a:r>
              <a:rPr lang="ja-JP" altLang="en-US" sz="1600" b="1" dirty="0">
                <a:solidFill>
                  <a:srgbClr val="FF0000"/>
                </a:solidFill>
                <a:latin typeface="+mj-ea"/>
              </a:rPr>
              <a:t>自社を取り巻く環境の変化等に伴う新たな課題</a:t>
            </a:r>
            <a:r>
              <a:rPr lang="ja-JP" altLang="en-US" sz="1600" b="1" dirty="0">
                <a:latin typeface="+mj-ea"/>
              </a:rPr>
              <a:t>に適時、適切に対応しているかを確認することが重要であることを伝え、理解を促す。★</a:t>
            </a:r>
            <a:endParaRPr lang="en-US" altLang="ja-JP" sz="1600" b="1" dirty="0"/>
          </a:p>
          <a:p>
            <a:pPr marL="363538" indent="-363538" algn="just" eaLnBrk="1" hangingPunct="1">
              <a:lnSpc>
                <a:spcPct val="110000"/>
              </a:lnSpc>
              <a:spcBef>
                <a:spcPct val="0"/>
              </a:spcBef>
              <a:buFont typeface="Wingdings" panose="05000000000000000000" pitchFamily="2" charset="2"/>
              <a:buNone/>
              <a:defRPr/>
            </a:pPr>
            <a:endParaRPr lang="en-US" altLang="ja-JP" sz="1600" b="1" dirty="0">
              <a:latin typeface="+mj-ea"/>
            </a:endParaRPr>
          </a:p>
          <a:p>
            <a:pPr marL="363538" indent="-363538" algn="just" eaLnBrk="1" hangingPunct="1">
              <a:lnSpc>
                <a:spcPct val="110000"/>
              </a:lnSpc>
              <a:spcBef>
                <a:spcPct val="0"/>
              </a:spcBef>
              <a:buFont typeface="Wingdings" panose="05000000000000000000" pitchFamily="2" charset="2"/>
              <a:buNone/>
              <a:defRPr/>
            </a:pPr>
            <a:r>
              <a:rPr lang="ja-JP" altLang="en-US" sz="1600" b="1" dirty="0">
                <a:latin typeface="+mj-ea"/>
              </a:rPr>
              <a:t>（注）安全管理体制に係る内部監査の取組の具体的手法等については、国土交通省大臣官房運輸安全監理官室が公表した冊子「安全管理体制に係る内部監査の理解を深めるために」を参照願う。</a:t>
            </a:r>
            <a:endParaRPr lang="en-US" altLang="ja-JP" sz="1600" b="1" dirty="0">
              <a:latin typeface="+mj-ea"/>
            </a:endParaRPr>
          </a:p>
        </p:txBody>
      </p:sp>
      <p:sp>
        <p:nvSpPr>
          <p:cNvPr id="6" name="Rectangle 2"/>
          <p:cNvSpPr txBox="1">
            <a:spLocks noChangeArrowheads="1"/>
          </p:cNvSpPr>
          <p:nvPr/>
        </p:nvSpPr>
        <p:spPr>
          <a:xfrm>
            <a:off x="57150" y="44450"/>
            <a:ext cx="9791700" cy="457200"/>
          </a:xfrm>
          <a:prstGeom prst="rect">
            <a:avLst/>
          </a:prstGeom>
          <a:solidFill>
            <a:srgbClr val="00B0F0">
              <a:alpha val="50000"/>
            </a:srgbClr>
          </a:solidFill>
        </p:spPr>
        <p:txBody>
          <a:bodyPr/>
          <a:lstStyle/>
          <a:p>
            <a:pPr algn="ctr" eaLnBrk="1" hangingPunct="1">
              <a:defRPr/>
            </a:pPr>
            <a:r>
              <a:rPr kumimoji="0" lang="ja-JP" altLang="en-US" sz="2400" b="1" kern="0" dirty="0">
                <a:latin typeface="+mj-lt"/>
                <a:ea typeface="+mj-ea"/>
                <a:cs typeface="+mj-cs"/>
              </a:rPr>
              <a:t>５．（１１）内部監査　ガイドライン本文（</a:t>
            </a:r>
            <a:r>
              <a:rPr kumimoji="0" lang="en-US" altLang="ja-JP" sz="2400" b="1" kern="0" dirty="0">
                <a:latin typeface="+mj-lt"/>
                <a:ea typeface="+mj-ea"/>
                <a:cs typeface="+mj-cs"/>
              </a:rPr>
              <a:t>2/2</a:t>
            </a:r>
            <a:r>
              <a:rPr kumimoji="0" lang="ja-JP" altLang="en-US" sz="2400" b="1" kern="0" dirty="0">
                <a:latin typeface="+mj-lt"/>
                <a:ea typeface="+mj-ea"/>
                <a:cs typeface="+mj-cs"/>
              </a:rPr>
              <a:t>）</a:t>
            </a:r>
          </a:p>
        </p:txBody>
      </p:sp>
      <p:pic>
        <p:nvPicPr>
          <p:cNvPr id="3379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8" y="653732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84</a:t>
            </a:fld>
            <a:endParaRPr lang="en-US" altLang="ja-JP"/>
          </a:p>
        </p:txBody>
      </p:sp>
    </p:spTree>
    <p:extLst>
      <p:ext uri="{BB962C8B-B14F-4D97-AF65-F5344CB8AC3E}">
        <p14:creationId xmlns:p14="http://schemas.microsoft.com/office/powerpoint/2010/main" val="221858269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AutoShape 49"/>
          <p:cNvSpPr>
            <a:spLocks noChangeArrowheads="1"/>
          </p:cNvSpPr>
          <p:nvPr/>
        </p:nvSpPr>
        <p:spPr bwMode="auto">
          <a:xfrm rot="-1819745">
            <a:off x="5635810" y="4188767"/>
            <a:ext cx="235123" cy="1609897"/>
          </a:xfrm>
          <a:prstGeom prst="upDownArrow">
            <a:avLst>
              <a:gd name="adj1" fmla="val 50000"/>
              <a:gd name="adj2" fmla="val 95289"/>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75" name="Text Box 6"/>
          <p:cNvSpPr txBox="1">
            <a:spLocks noChangeArrowheads="1"/>
          </p:cNvSpPr>
          <p:nvPr/>
        </p:nvSpPr>
        <p:spPr bwMode="auto">
          <a:xfrm>
            <a:off x="3783013" y="3429000"/>
            <a:ext cx="1717675" cy="830262"/>
          </a:xfrm>
          <a:prstGeom prst="rect">
            <a:avLst/>
          </a:prstGeom>
          <a:solidFill>
            <a:srgbClr val="0000FF">
              <a:alpha val="50195"/>
            </a:srgbClr>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latin typeface="ＭＳ Ｐゴシック" panose="020B0600070205080204" pitchFamily="50" charset="-128"/>
              </a:rPr>
              <a:t>経営トップ</a:t>
            </a:r>
          </a:p>
          <a:p>
            <a:pPr algn="ctr" eaLnBrk="1" hangingPunct="1">
              <a:spcBef>
                <a:spcPct val="50000"/>
              </a:spcBef>
              <a:buFontTx/>
              <a:buNone/>
            </a:pPr>
            <a:r>
              <a:rPr lang="ja-JP" altLang="en-US" sz="1600" b="1" dirty="0">
                <a:latin typeface="ＭＳ Ｐゴシック" panose="020B0600070205080204" pitchFamily="50" charset="-128"/>
              </a:rPr>
              <a:t>安全統括管理者</a:t>
            </a:r>
          </a:p>
        </p:txBody>
      </p:sp>
      <p:sp>
        <p:nvSpPr>
          <p:cNvPr id="339976" name="Text Box 7"/>
          <p:cNvSpPr txBox="1">
            <a:spLocks noChangeArrowheads="1"/>
          </p:cNvSpPr>
          <p:nvPr/>
        </p:nvSpPr>
        <p:spPr bwMode="auto">
          <a:xfrm>
            <a:off x="3944888" y="1700808"/>
            <a:ext cx="2412651" cy="400050"/>
          </a:xfrm>
          <a:prstGeom prst="rect">
            <a:avLst/>
          </a:prstGeom>
          <a:solidFill>
            <a:srgbClr val="FFFF00"/>
          </a:solidFill>
          <a:ln w="19050">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監査計画の立案</a:t>
            </a:r>
          </a:p>
        </p:txBody>
      </p:sp>
      <p:sp>
        <p:nvSpPr>
          <p:cNvPr id="339977" name="Text Box 10"/>
          <p:cNvSpPr txBox="1">
            <a:spLocks noChangeArrowheads="1"/>
          </p:cNvSpPr>
          <p:nvPr/>
        </p:nvSpPr>
        <p:spPr bwMode="auto">
          <a:xfrm>
            <a:off x="2144688" y="5765254"/>
            <a:ext cx="1761144" cy="400050"/>
          </a:xfrm>
          <a:prstGeom prst="rect">
            <a:avLst/>
          </a:prstGeom>
          <a:solidFill>
            <a:srgbClr val="FFFF00"/>
          </a:solidFill>
          <a:ln w="19050">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フォローアップ</a:t>
            </a:r>
          </a:p>
        </p:txBody>
      </p:sp>
      <p:sp>
        <p:nvSpPr>
          <p:cNvPr id="339978" name="Text Box 11"/>
          <p:cNvSpPr txBox="1">
            <a:spLocks noChangeArrowheads="1"/>
          </p:cNvSpPr>
          <p:nvPr/>
        </p:nvSpPr>
        <p:spPr bwMode="auto">
          <a:xfrm>
            <a:off x="271463" y="3600450"/>
            <a:ext cx="1716087" cy="708025"/>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内部監査の　レビュー</a:t>
            </a:r>
          </a:p>
        </p:txBody>
      </p:sp>
      <p:sp>
        <p:nvSpPr>
          <p:cNvPr id="339979" name="AutoShape 19"/>
          <p:cNvSpPr>
            <a:spLocks noChangeArrowheads="1"/>
          </p:cNvSpPr>
          <p:nvPr/>
        </p:nvSpPr>
        <p:spPr bwMode="auto">
          <a:xfrm>
            <a:off x="4457846" y="2143124"/>
            <a:ext cx="291884" cy="1285876"/>
          </a:xfrm>
          <a:prstGeom prst="upDownArrow">
            <a:avLst>
              <a:gd name="adj1" fmla="val 50000"/>
              <a:gd name="adj2" fmla="val 112931"/>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80" name="Text Box 20"/>
          <p:cNvSpPr txBox="1">
            <a:spLocks noChangeArrowheads="1"/>
          </p:cNvSpPr>
          <p:nvPr/>
        </p:nvSpPr>
        <p:spPr bwMode="auto">
          <a:xfrm>
            <a:off x="3543702" y="1074951"/>
            <a:ext cx="4217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None/>
            </a:pPr>
            <a:r>
              <a:rPr lang="ja-JP" altLang="en-US" sz="1600" dirty="0">
                <a:latin typeface="ＭＳ Ｐゴシック" panose="020B0600070205080204" pitchFamily="50" charset="-128"/>
              </a:rPr>
              <a:t>年間被監査部門、重点監査項目、監査員指名</a:t>
            </a:r>
          </a:p>
          <a:p>
            <a:pPr eaLnBrk="1" hangingPunct="1">
              <a:spcBef>
                <a:spcPts val="0"/>
              </a:spcBef>
              <a:buFontTx/>
              <a:buNone/>
            </a:pPr>
            <a:r>
              <a:rPr lang="ja-JP" altLang="en-US" sz="1600" dirty="0">
                <a:latin typeface="ＭＳ Ｐゴシック" panose="020B0600070205080204" pitchFamily="50" charset="-128"/>
              </a:rPr>
              <a:t>及び個別監査計画の立案</a:t>
            </a:r>
          </a:p>
        </p:txBody>
      </p:sp>
      <p:sp>
        <p:nvSpPr>
          <p:cNvPr id="339984" name="Text Box 36"/>
          <p:cNvSpPr txBox="1">
            <a:spLocks noChangeArrowheads="1"/>
          </p:cNvSpPr>
          <p:nvPr/>
        </p:nvSpPr>
        <p:spPr bwMode="auto">
          <a:xfrm>
            <a:off x="5326154" y="6154738"/>
            <a:ext cx="2886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dirty="0">
                <a:latin typeface="ＭＳ Ｐゴシック" panose="020B0600070205080204" pitchFamily="50" charset="-128"/>
              </a:rPr>
              <a:t>不適合の提供、是正要求全体の報告書作成</a:t>
            </a:r>
          </a:p>
        </p:txBody>
      </p:sp>
      <p:sp>
        <p:nvSpPr>
          <p:cNvPr id="339985" name="Text Box 39"/>
          <p:cNvSpPr txBox="1">
            <a:spLocks noChangeArrowheads="1"/>
          </p:cNvSpPr>
          <p:nvPr/>
        </p:nvSpPr>
        <p:spPr bwMode="auto">
          <a:xfrm>
            <a:off x="5313040" y="4716433"/>
            <a:ext cx="2262187" cy="584775"/>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1600" dirty="0">
                <a:latin typeface="ＭＳ Ｐゴシック" panose="020B0600070205080204" pitchFamily="50" charset="-128"/>
              </a:rPr>
              <a:t>監査報告</a:t>
            </a:r>
          </a:p>
          <a:p>
            <a:pPr eaLnBrk="1" hangingPunct="1">
              <a:spcBef>
                <a:spcPts val="0"/>
              </a:spcBef>
              <a:buFontTx/>
              <a:buNone/>
            </a:pPr>
            <a:r>
              <a:rPr lang="ja-JP" altLang="en-US" sz="1600" dirty="0">
                <a:latin typeface="ＭＳ Ｐゴシック" panose="020B0600070205080204" pitchFamily="50" charset="-128"/>
              </a:rPr>
              <a:t>監査結果に対する指示</a:t>
            </a:r>
          </a:p>
        </p:txBody>
      </p:sp>
      <p:sp>
        <p:nvSpPr>
          <p:cNvPr id="339986" name="Text Box 40"/>
          <p:cNvSpPr txBox="1">
            <a:spLocks noChangeArrowheads="1"/>
          </p:cNvSpPr>
          <p:nvPr/>
        </p:nvSpPr>
        <p:spPr bwMode="auto">
          <a:xfrm>
            <a:off x="2054086" y="6238079"/>
            <a:ext cx="195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dirty="0">
                <a:latin typeface="ＭＳ Ｐゴシック" panose="020B0600070205080204" pitchFamily="50" charset="-128"/>
              </a:rPr>
              <a:t>是正状況の確認</a:t>
            </a:r>
          </a:p>
        </p:txBody>
      </p:sp>
      <p:sp>
        <p:nvSpPr>
          <p:cNvPr id="339988" name="Text Box 46"/>
          <p:cNvSpPr txBox="1">
            <a:spLocks noChangeArrowheads="1"/>
          </p:cNvSpPr>
          <p:nvPr/>
        </p:nvSpPr>
        <p:spPr bwMode="auto">
          <a:xfrm>
            <a:off x="7448550" y="3887788"/>
            <a:ext cx="2106613" cy="400050"/>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内部監査の実施</a:t>
            </a:r>
          </a:p>
        </p:txBody>
      </p:sp>
      <p:sp>
        <p:nvSpPr>
          <p:cNvPr id="339989" name="Text Box 47"/>
          <p:cNvSpPr txBox="1">
            <a:spLocks noChangeArrowheads="1"/>
          </p:cNvSpPr>
          <p:nvPr/>
        </p:nvSpPr>
        <p:spPr bwMode="auto">
          <a:xfrm>
            <a:off x="5654675" y="5765254"/>
            <a:ext cx="2106613" cy="400050"/>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latin typeface="ＭＳ Ｐゴシック" panose="020B0600070205080204" pitchFamily="50" charset="-128"/>
              </a:rPr>
              <a:t>報告書の作成</a:t>
            </a:r>
          </a:p>
        </p:txBody>
      </p:sp>
      <p:sp>
        <p:nvSpPr>
          <p:cNvPr id="339990" name="AutoShape 50"/>
          <p:cNvSpPr>
            <a:spLocks noChangeArrowheads="1"/>
          </p:cNvSpPr>
          <p:nvPr/>
        </p:nvSpPr>
        <p:spPr bwMode="auto">
          <a:xfrm rot="1495303">
            <a:off x="3425199" y="4198546"/>
            <a:ext cx="237006" cy="1578409"/>
          </a:xfrm>
          <a:prstGeom prst="upDownArrow">
            <a:avLst>
              <a:gd name="adj1" fmla="val 50000"/>
              <a:gd name="adj2" fmla="val 160694"/>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1" name="AutoShape 51"/>
          <p:cNvSpPr>
            <a:spLocks noChangeArrowheads="1"/>
          </p:cNvSpPr>
          <p:nvPr/>
        </p:nvSpPr>
        <p:spPr bwMode="auto">
          <a:xfrm>
            <a:off x="756070" y="1881027"/>
            <a:ext cx="300362" cy="1659892"/>
          </a:xfrm>
          <a:prstGeom prst="upArrow">
            <a:avLst>
              <a:gd name="adj1" fmla="val 50000"/>
              <a:gd name="adj2" fmla="val 115832"/>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2" name="AutoShape 53"/>
          <p:cNvSpPr>
            <a:spLocks noChangeArrowheads="1"/>
          </p:cNvSpPr>
          <p:nvPr/>
        </p:nvSpPr>
        <p:spPr bwMode="auto">
          <a:xfrm rot="5400000">
            <a:off x="2776822" y="2977733"/>
            <a:ext cx="216917" cy="1795464"/>
          </a:xfrm>
          <a:prstGeom prst="upDownArrow">
            <a:avLst>
              <a:gd name="adj1" fmla="val 50000"/>
              <a:gd name="adj2" fmla="val 120145"/>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39994" name="Text Box 55"/>
          <p:cNvSpPr txBox="1">
            <a:spLocks noChangeArrowheads="1"/>
          </p:cNvSpPr>
          <p:nvPr/>
        </p:nvSpPr>
        <p:spPr bwMode="auto">
          <a:xfrm>
            <a:off x="3676649" y="2444751"/>
            <a:ext cx="2549525" cy="585788"/>
          </a:xfrm>
          <a:prstGeom prst="rect">
            <a:avLst/>
          </a:prstGeom>
          <a:solidFill>
            <a:schemeClr val="bg1"/>
          </a:solidFill>
          <a:ln w="6350">
            <a:solidFill>
              <a:schemeClr val="tx1"/>
            </a:solid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全体監査方針の策定　　　　　　　　全体監査計画の報告・承認</a:t>
            </a:r>
          </a:p>
        </p:txBody>
      </p:sp>
      <p:sp>
        <p:nvSpPr>
          <p:cNvPr id="339995" name="Text Box 56"/>
          <p:cNvSpPr txBox="1">
            <a:spLocks noChangeArrowheads="1"/>
          </p:cNvSpPr>
          <p:nvPr/>
        </p:nvSpPr>
        <p:spPr bwMode="auto">
          <a:xfrm>
            <a:off x="2620016" y="4813886"/>
            <a:ext cx="1625960" cy="338554"/>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是正状況の報告</a:t>
            </a:r>
          </a:p>
        </p:txBody>
      </p:sp>
      <p:sp>
        <p:nvSpPr>
          <p:cNvPr id="339996" name="Text Box 57"/>
          <p:cNvSpPr txBox="1">
            <a:spLocks noChangeArrowheads="1"/>
          </p:cNvSpPr>
          <p:nvPr/>
        </p:nvSpPr>
        <p:spPr bwMode="auto">
          <a:xfrm>
            <a:off x="4269942" y="5312617"/>
            <a:ext cx="1547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0"/>
              </a:spcBef>
              <a:buFontTx/>
              <a:buNone/>
            </a:pPr>
            <a:r>
              <a:rPr lang="ja-JP" altLang="en-US" sz="1400" b="1" dirty="0">
                <a:solidFill>
                  <a:srgbClr val="FF0000"/>
                </a:solidFill>
                <a:latin typeface="ＭＳ Ｐゴシック" panose="020B0600070205080204" pitchFamily="50" charset="-128"/>
              </a:rPr>
              <a:t>被監査部署での</a:t>
            </a:r>
          </a:p>
          <a:p>
            <a:pPr eaLnBrk="1" hangingPunct="1">
              <a:spcBef>
                <a:spcPts val="0"/>
              </a:spcBef>
              <a:buFontTx/>
              <a:buNone/>
            </a:pPr>
            <a:r>
              <a:rPr lang="ja-JP" altLang="en-US" sz="1400" b="1" dirty="0">
                <a:solidFill>
                  <a:srgbClr val="FF0000"/>
                </a:solidFill>
                <a:latin typeface="ＭＳ Ｐゴシック" panose="020B0600070205080204" pitchFamily="50" charset="-128"/>
              </a:rPr>
              <a:t>是正措置</a:t>
            </a:r>
          </a:p>
        </p:txBody>
      </p:sp>
      <p:sp>
        <p:nvSpPr>
          <p:cNvPr id="28702" name="Rectangle 21"/>
          <p:cNvSpPr txBox="1">
            <a:spLocks noChangeArrowheads="1"/>
          </p:cNvSpPr>
          <p:nvPr/>
        </p:nvSpPr>
        <p:spPr bwMode="auto">
          <a:xfrm>
            <a:off x="309563" y="188913"/>
            <a:ext cx="9382125" cy="739924"/>
          </a:xfrm>
          <a:prstGeom prst="rect">
            <a:avLst/>
          </a:prstGeom>
          <a:solidFill>
            <a:srgbClr val="45E4F5">
              <a:alpha val="50000"/>
            </a:srgbClr>
          </a:solidFill>
          <a:ln w="9525">
            <a:noFill/>
            <a:miter lim="800000"/>
            <a:headEnd/>
            <a:tailEnd/>
          </a:ln>
        </p:spPr>
        <p:txBody>
          <a:bodyPr anchor="ctr"/>
          <a:lstStyle/>
          <a:p>
            <a:pPr algn="ctr" eaLnBrk="1" hangingPunct="1">
              <a:defRPr/>
            </a:pPr>
            <a:r>
              <a:rPr lang="en-US" altLang="ja-JP" sz="3600" b="1" dirty="0">
                <a:solidFill>
                  <a:schemeClr val="tx2"/>
                </a:solidFill>
                <a:latin typeface="+mn-ea"/>
                <a:ea typeface="+mn-ea"/>
              </a:rPr>
              <a:t>5.(11)</a:t>
            </a:r>
            <a:r>
              <a:rPr lang="ja-JP" altLang="en-US" sz="3600" b="1" dirty="0">
                <a:solidFill>
                  <a:schemeClr val="tx2"/>
                </a:solidFill>
                <a:latin typeface="+mn-ea"/>
                <a:ea typeface="+mn-ea"/>
              </a:rPr>
              <a:t>内部監査の流れ</a:t>
            </a:r>
          </a:p>
        </p:txBody>
      </p:sp>
      <p:sp>
        <p:nvSpPr>
          <p:cNvPr id="339998" name="Text Box 55"/>
          <p:cNvSpPr txBox="1">
            <a:spLocks noChangeArrowheads="1"/>
          </p:cNvSpPr>
          <p:nvPr/>
        </p:nvSpPr>
        <p:spPr bwMode="auto">
          <a:xfrm>
            <a:off x="2452295" y="3564305"/>
            <a:ext cx="905019" cy="584775"/>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レビューの報告</a:t>
            </a:r>
          </a:p>
        </p:txBody>
      </p:sp>
      <p:pic>
        <p:nvPicPr>
          <p:cNvPr id="3399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テキスト ボックス 1"/>
          <p:cNvSpPr txBox="1"/>
          <p:nvPr/>
        </p:nvSpPr>
        <p:spPr>
          <a:xfrm>
            <a:off x="3512840" y="1628800"/>
            <a:ext cx="590910" cy="584775"/>
          </a:xfrm>
          <a:prstGeom prst="rect">
            <a:avLst/>
          </a:prstGeom>
          <a:noFill/>
        </p:spPr>
        <p:txBody>
          <a:bodyPr wrap="square" rtlCol="0">
            <a:spAutoFit/>
          </a:bodyPr>
          <a:lstStyle/>
          <a:p>
            <a:r>
              <a:rPr kumimoji="1" lang="en-US" altLang="ja-JP" sz="3200" b="1" dirty="0"/>
              <a:t>P</a:t>
            </a:r>
            <a:endParaRPr kumimoji="1" lang="ja-JP" altLang="en-US" sz="3200" b="1" dirty="0"/>
          </a:p>
        </p:txBody>
      </p:sp>
      <p:sp>
        <p:nvSpPr>
          <p:cNvPr id="35" name="テキスト ボックス 34"/>
          <p:cNvSpPr txBox="1"/>
          <p:nvPr/>
        </p:nvSpPr>
        <p:spPr>
          <a:xfrm>
            <a:off x="83347" y="1007445"/>
            <a:ext cx="590910" cy="584775"/>
          </a:xfrm>
          <a:prstGeom prst="rect">
            <a:avLst/>
          </a:prstGeom>
          <a:noFill/>
        </p:spPr>
        <p:txBody>
          <a:bodyPr wrap="square" rtlCol="0">
            <a:spAutoFit/>
          </a:bodyPr>
          <a:lstStyle/>
          <a:p>
            <a:r>
              <a:rPr kumimoji="1" lang="en-US" altLang="ja-JP" sz="3200" b="1" dirty="0"/>
              <a:t>A</a:t>
            </a:r>
            <a:endParaRPr kumimoji="1" lang="ja-JP" altLang="en-US" sz="3200" b="1" dirty="0"/>
          </a:p>
        </p:txBody>
      </p:sp>
      <p:sp>
        <p:nvSpPr>
          <p:cNvPr id="36" name="テキスト ボックス 35"/>
          <p:cNvSpPr txBox="1"/>
          <p:nvPr/>
        </p:nvSpPr>
        <p:spPr>
          <a:xfrm>
            <a:off x="195856" y="3075206"/>
            <a:ext cx="590910" cy="584775"/>
          </a:xfrm>
          <a:prstGeom prst="rect">
            <a:avLst/>
          </a:prstGeom>
          <a:noFill/>
        </p:spPr>
        <p:txBody>
          <a:bodyPr wrap="square" rtlCol="0">
            <a:spAutoFit/>
          </a:bodyPr>
          <a:lstStyle/>
          <a:p>
            <a:r>
              <a:rPr kumimoji="1" lang="en-US" altLang="ja-JP" sz="3200" b="1" dirty="0"/>
              <a:t>C</a:t>
            </a:r>
            <a:endParaRPr kumimoji="1" lang="ja-JP" altLang="en-US" sz="3200" b="1" dirty="0"/>
          </a:p>
        </p:txBody>
      </p:sp>
      <p:sp>
        <p:nvSpPr>
          <p:cNvPr id="37" name="テキスト ボックス 36"/>
          <p:cNvSpPr txBox="1"/>
          <p:nvPr/>
        </p:nvSpPr>
        <p:spPr>
          <a:xfrm>
            <a:off x="6941301" y="3813340"/>
            <a:ext cx="590910" cy="584775"/>
          </a:xfrm>
          <a:prstGeom prst="rect">
            <a:avLst/>
          </a:prstGeom>
          <a:noFill/>
        </p:spPr>
        <p:txBody>
          <a:bodyPr wrap="square" rtlCol="0">
            <a:spAutoFit/>
          </a:bodyPr>
          <a:lstStyle/>
          <a:p>
            <a:r>
              <a:rPr kumimoji="1" lang="en-US" altLang="ja-JP" sz="3200" b="1" dirty="0"/>
              <a:t>D</a:t>
            </a:r>
            <a:endParaRPr kumimoji="1" lang="ja-JP" altLang="en-US" sz="3200" b="1" dirty="0"/>
          </a:p>
        </p:txBody>
      </p:sp>
      <p:sp>
        <p:nvSpPr>
          <p:cNvPr id="3" name="曲折矢印 2"/>
          <p:cNvSpPr/>
          <p:nvPr/>
        </p:nvSpPr>
        <p:spPr bwMode="auto">
          <a:xfrm>
            <a:off x="1285875" y="1615438"/>
            <a:ext cx="2268907" cy="1865950"/>
          </a:xfrm>
          <a:prstGeom prst="bentArrow">
            <a:avLst>
              <a:gd name="adj1" fmla="val 12366"/>
              <a:gd name="adj2" fmla="val 14735"/>
              <a:gd name="adj3" fmla="val 14735"/>
              <a:gd name="adj4" fmla="val 46908"/>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93" name="AutoShape 54"/>
          <p:cNvSpPr>
            <a:spLocks noChangeArrowheads="1"/>
          </p:cNvSpPr>
          <p:nvPr/>
        </p:nvSpPr>
        <p:spPr bwMode="auto">
          <a:xfrm rot="-2769665">
            <a:off x="2933862" y="2017407"/>
            <a:ext cx="288694" cy="1763033"/>
          </a:xfrm>
          <a:prstGeom prst="upArrow">
            <a:avLst>
              <a:gd name="adj1" fmla="val 50000"/>
              <a:gd name="adj2" fmla="val 158737"/>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340000" name="Text Box 55"/>
          <p:cNvSpPr txBox="1">
            <a:spLocks noChangeArrowheads="1"/>
          </p:cNvSpPr>
          <p:nvPr/>
        </p:nvSpPr>
        <p:spPr bwMode="auto">
          <a:xfrm>
            <a:off x="2296625" y="2854704"/>
            <a:ext cx="1316043" cy="338554"/>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改善の指示</a:t>
            </a:r>
          </a:p>
        </p:txBody>
      </p:sp>
      <p:sp>
        <p:nvSpPr>
          <p:cNvPr id="4" name="曲折矢印 3"/>
          <p:cNvSpPr/>
          <p:nvPr/>
        </p:nvSpPr>
        <p:spPr bwMode="auto">
          <a:xfrm rot="5400000">
            <a:off x="6681557" y="1577637"/>
            <a:ext cx="2101740" cy="2506041"/>
          </a:xfrm>
          <a:prstGeom prst="bentArrow">
            <a:avLst>
              <a:gd name="adj1" fmla="val 11418"/>
              <a:gd name="adj2" fmla="val 16374"/>
              <a:gd name="adj3" fmla="val 15249"/>
              <a:gd name="adj4" fmla="val 43750"/>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83" name="Text Box 35"/>
          <p:cNvSpPr txBox="1">
            <a:spLocks noChangeArrowheads="1"/>
          </p:cNvSpPr>
          <p:nvPr/>
        </p:nvSpPr>
        <p:spPr bwMode="auto">
          <a:xfrm>
            <a:off x="6918021" y="2353688"/>
            <a:ext cx="2778732" cy="584775"/>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監査員打合せ（全体、チーム単位）　個別チェックリスト作成</a:t>
            </a:r>
          </a:p>
        </p:txBody>
      </p:sp>
      <p:sp>
        <p:nvSpPr>
          <p:cNvPr id="339974" name="Text Box 5"/>
          <p:cNvSpPr txBox="1">
            <a:spLocks noChangeArrowheads="1"/>
          </p:cNvSpPr>
          <p:nvPr/>
        </p:nvSpPr>
        <p:spPr bwMode="auto">
          <a:xfrm>
            <a:off x="653548" y="980728"/>
            <a:ext cx="2016125" cy="707886"/>
          </a:xfrm>
          <a:prstGeom prst="rect">
            <a:avLst/>
          </a:prstGeom>
          <a:solidFill>
            <a:srgbClr val="FF00FF"/>
          </a:solidFill>
          <a:ln w="25400">
            <a:solidFill>
              <a:srgbClr val="FF000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監査手順の見直し　　　　　　　　　</a:t>
            </a:r>
          </a:p>
          <a:p>
            <a:pPr eaLnBrk="1" hangingPunct="1">
              <a:spcBef>
                <a:spcPct val="50000"/>
              </a:spcBef>
              <a:buFontTx/>
              <a:buNone/>
            </a:pPr>
            <a:r>
              <a:rPr lang="ja-JP" altLang="en-US" sz="1600" b="1">
                <a:latin typeface="ＭＳ Ｐゴシック" panose="020B0600070205080204" pitchFamily="50" charset="-128"/>
              </a:rPr>
              <a:t>監査員教育の見直し</a:t>
            </a:r>
          </a:p>
        </p:txBody>
      </p:sp>
      <p:sp>
        <p:nvSpPr>
          <p:cNvPr id="5" name="曲折矢印 4"/>
          <p:cNvSpPr/>
          <p:nvPr/>
        </p:nvSpPr>
        <p:spPr bwMode="auto">
          <a:xfrm rot="10800000">
            <a:off x="7813269" y="4378324"/>
            <a:ext cx="976150" cy="1808161"/>
          </a:xfrm>
          <a:prstGeom prst="bentArrow">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6" name="左矢印 5"/>
          <p:cNvSpPr/>
          <p:nvPr/>
        </p:nvSpPr>
        <p:spPr bwMode="auto">
          <a:xfrm>
            <a:off x="4005124" y="5742959"/>
            <a:ext cx="1483792" cy="422345"/>
          </a:xfrm>
          <a:prstGeom prst="leftArrow">
            <a:avLst/>
          </a:prstGeom>
          <a:solidFill>
            <a:srgbClr val="7FFFFF"/>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7" name="曲折矢印 6"/>
          <p:cNvSpPr/>
          <p:nvPr/>
        </p:nvSpPr>
        <p:spPr bwMode="auto">
          <a:xfrm rot="16200000">
            <a:off x="809797" y="4882121"/>
            <a:ext cx="1689947" cy="721936"/>
          </a:xfrm>
          <a:prstGeom prst="bentArrow">
            <a:avLst>
              <a:gd name="adj1" fmla="val 33735"/>
              <a:gd name="adj2" fmla="val 25000"/>
              <a:gd name="adj3" fmla="val 35919"/>
              <a:gd name="adj4" fmla="val 48118"/>
            </a:avLst>
          </a:prstGeom>
          <a:solidFill>
            <a:srgbClr val="00FFFF">
              <a:alpha val="50195"/>
            </a:srgbClr>
          </a:solidFill>
          <a:ln w="9525">
            <a:solidFill>
              <a:schemeClr val="tx1"/>
            </a:solidFill>
            <a:miter lim="800000"/>
            <a:headEnd/>
            <a:tailEnd/>
          </a:ln>
        </p:spPr>
        <p:txBody>
          <a:bodyPr rtlCol="0" anchor="ctr"/>
          <a:lstStyle/>
          <a:p>
            <a:pPr algn="ctr" eaLnBrk="1" hangingPunct="1">
              <a:spcBef>
                <a:spcPct val="0"/>
              </a:spcBef>
              <a:buFontTx/>
              <a:buNone/>
            </a:pPr>
            <a:endParaRPr kumimoji="1" lang="ja-JP" altLang="en-US" sz="1600">
              <a:latin typeface="ＭＳ Ｐゴシック" panose="020B0600070205080204" pitchFamily="50" charset="-128"/>
            </a:endParaRPr>
          </a:p>
        </p:txBody>
      </p:sp>
      <p:sp>
        <p:nvSpPr>
          <p:cNvPr id="339987" name="Text Box 44"/>
          <p:cNvSpPr txBox="1">
            <a:spLocks noChangeArrowheads="1"/>
          </p:cNvSpPr>
          <p:nvPr/>
        </p:nvSpPr>
        <p:spPr bwMode="auto">
          <a:xfrm>
            <a:off x="86892" y="4967278"/>
            <a:ext cx="2088746" cy="584200"/>
          </a:xfrm>
          <a:prstGeom prst="rect">
            <a:avLst/>
          </a:prstGeom>
          <a:solidFill>
            <a:schemeClr val="bg1"/>
          </a:solidFill>
          <a:ln w="6350">
            <a:solidFill>
              <a:schemeClr val="tx1"/>
            </a:solid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dirty="0">
                <a:latin typeface="ＭＳ Ｐゴシック" panose="020B0600070205080204" pitchFamily="50" charset="-128"/>
              </a:rPr>
              <a:t>次回監査方針、監査計画への　情報提供</a:t>
            </a:r>
            <a:endParaRPr lang="en-US" altLang="ja-JP" sz="1600" dirty="0">
              <a:latin typeface="ＭＳ Ｐゴシック" panose="020B0600070205080204" pitchFamily="50" charset="-128"/>
            </a:endParaRPr>
          </a:p>
        </p:txBody>
      </p:sp>
      <p:sp>
        <p:nvSpPr>
          <p:cNvPr id="8" name="スライド番号プレースホルダー 7"/>
          <p:cNvSpPr>
            <a:spLocks noGrp="1"/>
          </p:cNvSpPr>
          <p:nvPr>
            <p:ph type="sldNum" sz="quarter" idx="12"/>
          </p:nvPr>
        </p:nvSpPr>
        <p:spPr/>
        <p:txBody>
          <a:bodyPr/>
          <a:lstStyle/>
          <a:p>
            <a:pPr>
              <a:defRPr/>
            </a:pPr>
            <a:fld id="{D3296798-D5F8-44CD-B17E-A85690632780}" type="slidenum">
              <a:rPr lang="en-US" altLang="ja-JP" smtClean="0"/>
              <a:pPr>
                <a:defRPr/>
              </a:pPr>
              <a:t>85</a:t>
            </a:fld>
            <a:endParaRPr lang="en-US" altLang="ja-JP"/>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33"/>
          <p:cNvSpPr txBox="1">
            <a:spLocks noChangeArrowheads="1"/>
          </p:cNvSpPr>
          <p:nvPr/>
        </p:nvSpPr>
        <p:spPr bwMode="auto">
          <a:xfrm>
            <a:off x="71438" y="692696"/>
            <a:ext cx="9705975" cy="5324535"/>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u="sng" dirty="0">
                <a:solidFill>
                  <a:srgbClr val="FF0000"/>
                </a:solidFill>
                <a:latin typeface="ＭＳ Ｐゴシック" panose="020B0600070205080204" pitchFamily="50" charset="-128"/>
              </a:rPr>
              <a:t>１．大事なことは、まずやってみる・・・計画も大事だが、実施、見直し、改善のサイクルを回す！</a:t>
            </a:r>
            <a:endParaRPr lang="en-US" altLang="ja-JP" sz="2400" b="1" u="sng" dirty="0">
              <a:solidFill>
                <a:srgbClr val="FF0000"/>
              </a:solidFill>
              <a:latin typeface="ＭＳ Ｐゴシック" panose="020B0600070205080204" pitchFamily="50" charset="-128"/>
            </a:endParaRPr>
          </a:p>
          <a:p>
            <a:pPr eaLnBrk="1" hangingPunct="1">
              <a:spcBef>
                <a:spcPct val="0"/>
              </a:spcBef>
              <a:buFontTx/>
              <a:buNone/>
            </a:pPr>
            <a:endParaRPr lang="en-US" altLang="ja-JP" sz="800" b="1" dirty="0">
              <a:solidFill>
                <a:srgbClr val="FF0000"/>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２．　指摘がまったくでない・・・力量、文化、手順</a:t>
            </a:r>
          </a:p>
          <a:p>
            <a:pPr eaLnBrk="1" hangingPunct="1">
              <a:spcBef>
                <a:spcPct val="0"/>
              </a:spcBef>
              <a:buFontTx/>
              <a:buNone/>
            </a:pPr>
            <a:r>
              <a:rPr lang="ja-JP" altLang="en-US" sz="2000"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監査要員の力量は十分か？・・・実践的な外部研修の必要性（</a:t>
            </a:r>
            <a:r>
              <a:rPr lang="ja-JP" altLang="en-US" sz="2000" b="1" dirty="0">
                <a:solidFill>
                  <a:srgbClr val="FF0000"/>
                </a:solidFill>
                <a:latin typeface="ＭＳ Ｐゴシック" panose="020B0600070205080204" pitchFamily="50" charset="-128"/>
              </a:rPr>
              <a:t>人材育成</a:t>
            </a:r>
            <a:r>
              <a:rPr lang="ja-JP" altLang="en-US" sz="2000" dirty="0">
                <a:latin typeface="ＭＳ Ｐゴシック" panose="020B0600070205080204" pitchFamily="50" charset="-128"/>
              </a:rPr>
              <a:t>）</a:t>
            </a:r>
          </a:p>
          <a:p>
            <a:pPr eaLnBrk="1" hangingPunct="1">
              <a:spcBef>
                <a:spcPct val="0"/>
              </a:spcBef>
              <a:buFontTx/>
              <a:buNone/>
            </a:pPr>
            <a:r>
              <a:rPr lang="ja-JP" altLang="en-US" sz="2000" dirty="0">
                <a:latin typeface="ＭＳ Ｐゴシック" panose="020B0600070205080204" pitchFamily="50" charset="-128"/>
              </a:rPr>
              <a:t>　・　マイナス文化の会社か？・・・経営トップが主導して意識の切替え</a:t>
            </a:r>
          </a:p>
          <a:p>
            <a:pPr eaLnBrk="1" hangingPunct="1">
              <a:spcBef>
                <a:spcPct val="0"/>
              </a:spcBef>
              <a:buFontTx/>
              <a:buNone/>
            </a:pPr>
            <a:r>
              <a:rPr lang="ja-JP" altLang="en-US" sz="2000" dirty="0">
                <a:latin typeface="ＭＳ Ｐゴシック" panose="020B0600070205080204" pitchFamily="50" charset="-128"/>
              </a:rPr>
              <a:t>　・　不適合だけ探してないか？・・・</a:t>
            </a:r>
            <a:r>
              <a:rPr lang="ja-JP" altLang="en-US" sz="2000" b="1" dirty="0">
                <a:solidFill>
                  <a:srgbClr val="FF0000"/>
                </a:solidFill>
                <a:latin typeface="ＭＳ Ｐゴシック" panose="020B0600070205080204" pitchFamily="50" charset="-128"/>
              </a:rPr>
              <a:t>優良事項、アドバイスを収集展開</a:t>
            </a:r>
            <a:r>
              <a:rPr lang="ja-JP" altLang="en-US" sz="2000" dirty="0">
                <a:latin typeface="ＭＳ Ｐゴシック" panose="020B0600070205080204" pitchFamily="50" charset="-128"/>
              </a:rPr>
              <a:t>する手順の見直し</a:t>
            </a:r>
          </a:p>
          <a:p>
            <a:pPr eaLnBrk="1" hangingPunct="1">
              <a:spcBef>
                <a:spcPct val="0"/>
              </a:spcBef>
              <a:buFontTx/>
              <a:buNone/>
            </a:pPr>
            <a:endParaRPr lang="ja-JP" altLang="en-US" sz="800" b="1" dirty="0">
              <a:solidFill>
                <a:srgbClr val="0000FF"/>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３．経営トップの内部監査が難しい・・・段階的に実施！</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まずは、監査要員に経営トップ以外の監査で経験を積ませる</a:t>
            </a:r>
          </a:p>
          <a:p>
            <a:pPr eaLnBrk="1" hangingPunct="1">
              <a:spcBef>
                <a:spcPct val="0"/>
              </a:spcBef>
              <a:buFontTx/>
              <a:buNone/>
            </a:pPr>
            <a:r>
              <a:rPr lang="ja-JP" altLang="en-US" sz="2000" dirty="0">
                <a:latin typeface="ＭＳ Ｐゴシック" panose="020B0600070205080204" pitchFamily="50" charset="-128"/>
              </a:rPr>
              <a:t>　・　経営トップの発言、会議の議事録、</a:t>
            </a:r>
            <a:r>
              <a:rPr lang="ja-JP" altLang="en-US" sz="2000" b="1" dirty="0">
                <a:solidFill>
                  <a:srgbClr val="0000FF"/>
                </a:solidFill>
                <a:latin typeface="ＭＳ Ｐゴシック" panose="020B0600070205080204" pitchFamily="50" charset="-128"/>
              </a:rPr>
              <a:t>安全に関する会議体での内部監査</a:t>
            </a:r>
            <a:r>
              <a:rPr lang="ja-JP" altLang="en-US" sz="2000" dirty="0">
                <a:latin typeface="ＭＳ Ｐゴシック" panose="020B0600070205080204" pitchFamily="50" charset="-128"/>
              </a:rPr>
              <a:t>を実施</a:t>
            </a:r>
          </a:p>
          <a:p>
            <a:pPr eaLnBrk="1" hangingPunct="1">
              <a:spcBef>
                <a:spcPct val="0"/>
              </a:spcBef>
              <a:buFontTx/>
              <a:buNone/>
            </a:pPr>
            <a:r>
              <a:rPr lang="ja-JP" altLang="en-US" sz="2000" dirty="0">
                <a:latin typeface="ＭＳ Ｐゴシック" panose="020B0600070205080204" pitchFamily="50" charset="-128"/>
              </a:rPr>
              <a:t>　・　段階的にインタビューによる内部監査に移行</a:t>
            </a:r>
          </a:p>
          <a:p>
            <a:pPr eaLnBrk="1" hangingPunct="1">
              <a:spcBef>
                <a:spcPct val="0"/>
              </a:spcBef>
              <a:buFontTx/>
              <a:buNone/>
            </a:pPr>
            <a:endParaRPr lang="ja-JP" altLang="en-US" sz="800" b="1" dirty="0">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４．経営トップに何を聞く？・・・大きな視点での</a:t>
            </a:r>
            <a:r>
              <a:rPr lang="en-US" altLang="ja-JP" sz="2000" b="1" dirty="0">
                <a:solidFill>
                  <a:srgbClr val="0000FF"/>
                </a:solidFill>
                <a:latin typeface="ＭＳ Ｐゴシック" panose="020B0600070205080204" pitchFamily="50" charset="-128"/>
              </a:rPr>
              <a:t>PDCA</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　</a:t>
            </a:r>
            <a:r>
              <a:rPr lang="ja-JP" altLang="en-US" sz="2000" b="1" dirty="0">
                <a:solidFill>
                  <a:srgbClr val="FF0000"/>
                </a:solidFill>
                <a:latin typeface="ＭＳ Ｐゴシック" panose="020B0600070205080204" pitchFamily="50" charset="-128"/>
              </a:rPr>
              <a:t>事業の安全についてのリスク</a:t>
            </a:r>
            <a:r>
              <a:rPr lang="ja-JP" altLang="en-US" sz="2000" dirty="0">
                <a:latin typeface="ＭＳ Ｐゴシック" panose="020B0600070205080204" pitchFamily="50" charset="-128"/>
              </a:rPr>
              <a:t>は何か。（ハード：設備、ソフト：人、システム：手順）</a:t>
            </a:r>
          </a:p>
          <a:p>
            <a:pPr eaLnBrk="1" hangingPunct="1">
              <a:spcBef>
                <a:spcPct val="0"/>
              </a:spcBef>
              <a:buFontTx/>
              <a:buNone/>
            </a:pPr>
            <a:r>
              <a:rPr lang="ja-JP" altLang="en-US" sz="2000"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リスク対応の考え方</a:t>
            </a:r>
            <a:r>
              <a:rPr lang="ja-JP" altLang="en-US" sz="2000" dirty="0">
                <a:latin typeface="ＭＳ Ｐゴシック" panose="020B0600070205080204" pitchFamily="50" charset="-128"/>
              </a:rPr>
              <a:t>（短期、中期、長期）、実施状況と効果把握、見直し改善</a:t>
            </a:r>
            <a:endParaRPr lang="en-US" altLang="ja-JP" sz="2000" dirty="0">
              <a:latin typeface="ＭＳ Ｐゴシック" panose="020B0600070205080204" pitchFamily="50" charset="-128"/>
            </a:endParaRPr>
          </a:p>
          <a:p>
            <a:pPr eaLnBrk="1" hangingPunct="1">
              <a:spcBef>
                <a:spcPct val="0"/>
              </a:spcBef>
              <a:buFontTx/>
              <a:buNone/>
            </a:pPr>
            <a:endParaRPr lang="en-US" altLang="ja-JP" sz="800" b="1" dirty="0">
              <a:solidFill>
                <a:srgbClr val="0000FF"/>
              </a:solidFill>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５．自社の実施が困難（規模、体制、教育）・・・社外の協力</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pPr>
            <a:r>
              <a:rPr lang="ja-JP" altLang="en-US" sz="2000" dirty="0"/>
              <a:t>　・</a:t>
            </a:r>
            <a:r>
              <a:rPr lang="ja-JP" altLang="ja-JP" sz="2000" dirty="0"/>
              <a:t>親会社、グループ会社、協力会社、民間の専門機関等の社外の協力が</a:t>
            </a:r>
            <a:r>
              <a:rPr lang="ja-JP" altLang="en-US" sz="2000" dirty="0"/>
              <a:t>有効</a:t>
            </a:r>
            <a:endParaRPr lang="ja-JP" altLang="en-US" sz="1800" u="sng" dirty="0">
              <a:latin typeface="ＭＳ Ｐゴシック" panose="020B0600070205080204" pitchFamily="50" charset="-128"/>
            </a:endParaRPr>
          </a:p>
        </p:txBody>
      </p:sp>
      <p:sp>
        <p:nvSpPr>
          <p:cNvPr id="342019" name="Rectangle 2"/>
          <p:cNvSpPr txBox="1">
            <a:spLocks noChangeArrowheads="1"/>
          </p:cNvSpPr>
          <p:nvPr/>
        </p:nvSpPr>
        <p:spPr bwMode="auto">
          <a:xfrm>
            <a:off x="57150" y="44624"/>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ポイント</a:t>
            </a:r>
          </a:p>
        </p:txBody>
      </p:sp>
      <p:pic>
        <p:nvPicPr>
          <p:cNvPr id="3420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62551"/>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86</a:t>
            </a:fld>
            <a:endParaRPr lang="en-US" altLang="ja-JP"/>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33"/>
          <p:cNvSpPr txBox="1">
            <a:spLocks noChangeArrowheads="1"/>
          </p:cNvSpPr>
          <p:nvPr/>
        </p:nvSpPr>
        <p:spPr bwMode="auto">
          <a:xfrm>
            <a:off x="71438" y="606425"/>
            <a:ext cx="9777412" cy="5917004"/>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50" b="1" u="sng" dirty="0">
                <a:solidFill>
                  <a:srgbClr val="FF0000"/>
                </a:solidFill>
                <a:latin typeface="ＭＳ Ｐゴシック" panose="020B0600070205080204" pitchFamily="50" charset="-128"/>
              </a:rPr>
              <a:t>以下の視点で、自社が営む事業におけるリスクを見出し、対応を促すことが重要</a:t>
            </a:r>
            <a:endParaRPr lang="en-US" altLang="ja-JP" sz="2250" b="1" u="sng" dirty="0">
              <a:solidFill>
                <a:srgbClr val="FF0000"/>
              </a:solidFill>
              <a:latin typeface="ＭＳ Ｐゴシック" panose="020B0600070205080204" pitchFamily="50" charset="-128"/>
            </a:endParaRPr>
          </a:p>
          <a:p>
            <a:pPr eaLnBrk="1" hangingPunct="1">
              <a:spcBef>
                <a:spcPct val="0"/>
              </a:spcBef>
              <a:buFontTx/>
              <a:buNone/>
              <a:defRPr/>
            </a:pPr>
            <a:endParaRPr lang="en-US" altLang="ja-JP" sz="1400" b="1" dirty="0">
              <a:solidFill>
                <a:srgbClr val="FF0000"/>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１．人的要因</a:t>
            </a:r>
          </a:p>
          <a:p>
            <a:pPr eaLnBrk="1" hangingPunct="1">
              <a:spcBef>
                <a:spcPct val="0"/>
              </a:spcBef>
              <a:buFontTx/>
              <a:buNone/>
              <a:defRPr/>
            </a:pPr>
            <a:r>
              <a:rPr lang="ja-JP" altLang="en-US" sz="2000"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・生産性と安全の調和　　・人手不足　　・高齢化　　・技術継承　　・中間管理職</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2000" dirty="0">
                <a:latin typeface="ＭＳ Ｐゴシック" panose="020B0600070205080204" pitchFamily="50" charset="-128"/>
              </a:rPr>
              <a:t>　・規則違反　　・うっかり　　・手順の不備　等</a:t>
            </a:r>
            <a:endParaRPr lang="en-US" altLang="ja-JP" sz="2000" dirty="0">
              <a:latin typeface="ＭＳ Ｐゴシック" panose="020B0600070205080204" pitchFamily="50" charset="-128"/>
            </a:endParaRPr>
          </a:p>
          <a:p>
            <a:pPr marL="360000" indent="-720000" algn="just" eaLnBrk="1" hangingPunct="1">
              <a:spcBef>
                <a:spcPct val="0"/>
              </a:spcBef>
              <a:buFontTx/>
              <a:buNone/>
              <a:defRPr/>
            </a:pPr>
            <a:r>
              <a:rPr lang="ja-JP" altLang="en-US" sz="2000" dirty="0">
                <a:latin typeface="ＭＳ Ｐゴシック" panose="020B0600070205080204" pitchFamily="50" charset="-128"/>
              </a:rPr>
              <a:t>　（例）人手不足により、新たに採用する要員の採用基準を下げざるを得ないことから生じる教育訓練期間の増大が課題であり、教育訓練の方法、プログラム等の見直しが必要</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1400" dirty="0">
                <a:latin typeface="ＭＳ Ｐゴシック" panose="020B0600070205080204" pitchFamily="50" charset="-128"/>
              </a:rPr>
              <a:t>　　　　　</a:t>
            </a:r>
            <a:endParaRPr lang="ja-JP" altLang="en-US" sz="18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２．技術的要因</a:t>
            </a: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・技術・設備等の老朽化　　・保守：状態管理、時間管理</a:t>
            </a:r>
            <a:endParaRPr lang="en-US" altLang="ja-JP" sz="2000" dirty="0">
              <a:latin typeface="ＭＳ Ｐゴシック" panose="020B0600070205080204" pitchFamily="50" charset="-128"/>
            </a:endParaRPr>
          </a:p>
          <a:p>
            <a:pPr eaLnBrk="1" hangingPunct="1">
              <a:spcBef>
                <a:spcPct val="0"/>
              </a:spcBef>
              <a:buFontTx/>
              <a:buNone/>
              <a:defRPr/>
            </a:pPr>
            <a:r>
              <a:rPr lang="ja-JP" altLang="en-US" sz="2000" b="1" dirty="0">
                <a:latin typeface="ＭＳ Ｐゴシック" panose="020B0600070205080204" pitchFamily="50" charset="-128"/>
              </a:rPr>
              <a:t>　</a:t>
            </a:r>
            <a:r>
              <a:rPr lang="ja-JP" altLang="en-US" sz="2000" dirty="0">
                <a:latin typeface="ＭＳ Ｐゴシック" panose="020B0600070205080204" pitchFamily="50" charset="-128"/>
              </a:rPr>
              <a:t>（例）輸送施設等の老朽化が課題であり、対応には長期の更新計画が必要</a:t>
            </a:r>
            <a:endParaRPr lang="en-US" altLang="ja-JP" sz="2000" dirty="0">
              <a:latin typeface="ＭＳ Ｐゴシック" panose="020B0600070205080204" pitchFamily="50" charset="-128"/>
            </a:endParaRPr>
          </a:p>
          <a:p>
            <a:pPr eaLnBrk="1" hangingPunct="1">
              <a:spcBef>
                <a:spcPct val="0"/>
              </a:spcBef>
              <a:buFontTx/>
              <a:buNone/>
              <a:defRPr/>
            </a:pPr>
            <a:endParaRPr lang="ja-JP" altLang="en-US" sz="1400" dirty="0">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３．自然要因</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　</a:t>
            </a:r>
            <a:r>
              <a:rPr lang="ja-JP" altLang="en-US" sz="2000" dirty="0">
                <a:latin typeface="ＭＳ Ｐゴシック" panose="020B0600070205080204" pitchFamily="50" charset="-128"/>
              </a:rPr>
              <a:t>・地震　　・台風　　・豪雨　　・暴風　　・豪雪　　･感染症　等</a:t>
            </a:r>
            <a:endParaRPr lang="en-US" altLang="ja-JP" sz="2000" dirty="0">
              <a:latin typeface="ＭＳ Ｐゴシック" panose="020B0600070205080204" pitchFamily="50" charset="-128"/>
            </a:endParaRPr>
          </a:p>
          <a:p>
            <a:pPr marL="360000" indent="-457200" algn="just" eaLnBrk="1" hangingPunct="1">
              <a:spcBef>
                <a:spcPct val="0"/>
              </a:spcBef>
              <a:buFontTx/>
              <a:buNone/>
              <a:defRPr/>
            </a:pPr>
            <a:r>
              <a:rPr lang="ja-JP" altLang="en-US" sz="2000" dirty="0">
                <a:latin typeface="ＭＳ Ｐゴシック" panose="020B0600070205080204" pitchFamily="50" charset="-128"/>
              </a:rPr>
              <a:t>　（例）自然災害はリスクとして認識しているが、被災の可能性がある自然災害の種類・被害程度の把握（想定）や、それに基づく備えの検討は未実施</a:t>
            </a:r>
            <a:endParaRPr lang="en-US" altLang="ja-JP" sz="2000" dirty="0">
              <a:latin typeface="ＭＳ Ｐゴシック" panose="020B0600070205080204" pitchFamily="50" charset="-128"/>
            </a:endParaRPr>
          </a:p>
          <a:p>
            <a:pPr eaLnBrk="1" hangingPunct="1">
              <a:spcBef>
                <a:spcPct val="0"/>
              </a:spcBef>
              <a:buFontTx/>
              <a:buNone/>
              <a:defRPr/>
            </a:pPr>
            <a:endParaRPr lang="en-US" altLang="ja-JP" sz="14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b="1" dirty="0">
                <a:solidFill>
                  <a:srgbClr val="0000FF"/>
                </a:solidFill>
                <a:latin typeface="ＭＳ Ｐゴシック" panose="020B0600070205080204" pitchFamily="50" charset="-128"/>
              </a:rPr>
              <a:t>４．社会的要因</a:t>
            </a:r>
            <a:endParaRPr lang="en-US" altLang="ja-JP" sz="2000" b="1" dirty="0">
              <a:solidFill>
                <a:srgbClr val="0000FF"/>
              </a:solidFill>
              <a:latin typeface="ＭＳ Ｐゴシック" panose="020B0600070205080204" pitchFamily="50" charset="-128"/>
            </a:endParaRPr>
          </a:p>
          <a:p>
            <a:pPr eaLnBrk="1" hangingPunct="1">
              <a:spcBef>
                <a:spcPct val="0"/>
              </a:spcBef>
              <a:buFontTx/>
              <a:buNone/>
              <a:defRPr/>
            </a:pPr>
            <a:r>
              <a:rPr lang="ja-JP" altLang="en-US" sz="2000" dirty="0"/>
              <a:t>　・テロ、安全を阻害する行為</a:t>
            </a:r>
            <a:endParaRPr lang="en-US" altLang="ja-JP" sz="2000" dirty="0"/>
          </a:p>
          <a:p>
            <a:pPr eaLnBrk="1" hangingPunct="1">
              <a:spcBef>
                <a:spcPct val="0"/>
              </a:spcBef>
              <a:buFontTx/>
              <a:buNone/>
              <a:defRPr/>
            </a:pPr>
            <a:r>
              <a:rPr lang="ja-JP" altLang="en-US" sz="2000" dirty="0">
                <a:latin typeface="ＭＳ Ｐゴシック" panose="020B0600070205080204" pitchFamily="50" charset="-128"/>
              </a:rPr>
              <a:t>　（例）バスジャック対応訓練は実施しているが、それ以外の想定は未実施</a:t>
            </a:r>
            <a:endParaRPr lang="en-US" altLang="ja-JP" sz="2000" dirty="0">
              <a:latin typeface="ＭＳ Ｐゴシック" panose="020B0600070205080204" pitchFamily="50" charset="-128"/>
            </a:endParaRPr>
          </a:p>
        </p:txBody>
      </p:sp>
      <p:sp>
        <p:nvSpPr>
          <p:cNvPr id="344067"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（参考）「事業の安全についてのリスク」とは</a:t>
            </a:r>
            <a:r>
              <a:rPr kumimoji="0" lang="en-US" altLang="ja-JP" sz="2400" b="1"/>
              <a:t>…</a:t>
            </a:r>
            <a:r>
              <a:rPr kumimoji="0" lang="ja-JP" altLang="en-US" sz="2400" b="1"/>
              <a:t>？</a:t>
            </a:r>
          </a:p>
        </p:txBody>
      </p:sp>
      <p:pic>
        <p:nvPicPr>
          <p:cNvPr id="3440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87</a:t>
            </a:fld>
            <a:endParaRPr lang="en-US" altLang="ja-JP"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33"/>
          <p:cNvSpPr txBox="1">
            <a:spLocks noChangeArrowheads="1"/>
          </p:cNvSpPr>
          <p:nvPr/>
        </p:nvSpPr>
        <p:spPr bwMode="auto">
          <a:xfrm>
            <a:off x="71438" y="620713"/>
            <a:ext cx="9705975" cy="3816429"/>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solidFill>
                  <a:srgbClr val="0000FF"/>
                </a:solidFill>
              </a:rPr>
              <a:t>１．実施体制の例：</a:t>
            </a:r>
          </a:p>
          <a:p>
            <a:pPr marL="720000" indent="-457200" algn="just" eaLnBrk="1" hangingPunct="1">
              <a:spcBef>
                <a:spcPct val="0"/>
              </a:spcBef>
              <a:buFont typeface="+mj-ea"/>
              <a:buAutoNum type="circleNumDbPlain"/>
            </a:pPr>
            <a:r>
              <a:rPr lang="ja-JP" altLang="en-US" sz="2200" dirty="0"/>
              <a:t>監査部門の社員を内部監査要員に指名し監査実施</a:t>
            </a:r>
          </a:p>
          <a:p>
            <a:pPr marL="720000" indent="-457200" algn="just" eaLnBrk="1" hangingPunct="1">
              <a:spcBef>
                <a:spcPct val="0"/>
              </a:spcBef>
              <a:buFont typeface="+mj-ea"/>
              <a:buAutoNum type="circleNumDbPlain"/>
            </a:pPr>
            <a:r>
              <a:rPr lang="ja-JP" altLang="en-US" sz="2200" dirty="0"/>
              <a:t>監査の都度、安全統括管理者等が各部門から内部監査要員に指名し、監査チームを編成・実施</a:t>
            </a:r>
          </a:p>
          <a:p>
            <a:pPr marL="720000" indent="-457200" algn="just" eaLnBrk="1" hangingPunct="1">
              <a:spcBef>
                <a:spcPct val="0"/>
              </a:spcBef>
              <a:buFont typeface="+mj-ea"/>
              <a:buAutoNum type="circleNumDbPlain"/>
            </a:pPr>
            <a:r>
              <a:rPr lang="ja-JP" altLang="en-US" sz="2200" b="1" dirty="0">
                <a:solidFill>
                  <a:srgbClr val="FF0000"/>
                </a:solidFill>
              </a:rPr>
              <a:t>監査役</a:t>
            </a:r>
            <a:r>
              <a:rPr lang="ja-JP" altLang="en-US" sz="2200" dirty="0"/>
              <a:t>に安全管理体制を理解頂いた上で、監査実施</a:t>
            </a:r>
          </a:p>
          <a:p>
            <a:pPr marL="720000" indent="-457200" algn="just" eaLnBrk="1" hangingPunct="1">
              <a:spcBef>
                <a:spcPct val="0"/>
              </a:spcBef>
              <a:buFont typeface="+mj-ea"/>
              <a:buAutoNum type="circleNumDbPlain"/>
            </a:pPr>
            <a:r>
              <a:rPr lang="ja-JP" altLang="en-US" sz="2200" dirty="0"/>
              <a:t>安全に関する</a:t>
            </a:r>
            <a:r>
              <a:rPr lang="ja-JP" altLang="en-US" sz="2200" b="1" dirty="0">
                <a:solidFill>
                  <a:srgbClr val="FF0000"/>
                </a:solidFill>
              </a:rPr>
              <a:t>会議体に内部監査員を同席させて、内部監査実施</a:t>
            </a:r>
            <a:endParaRPr lang="en-US" altLang="ja-JP" sz="2200" dirty="0"/>
          </a:p>
          <a:p>
            <a:pPr eaLnBrk="1" hangingPunct="1">
              <a:spcBef>
                <a:spcPct val="0"/>
              </a:spcBef>
              <a:buFontTx/>
              <a:buNone/>
            </a:pPr>
            <a:endParaRPr lang="ja-JP" altLang="en-US" sz="2200" dirty="0"/>
          </a:p>
          <a:p>
            <a:pPr eaLnBrk="1" hangingPunct="1">
              <a:spcBef>
                <a:spcPct val="0"/>
              </a:spcBef>
              <a:buFontTx/>
              <a:buNone/>
            </a:pPr>
            <a:r>
              <a:rPr lang="ja-JP" altLang="en-US" sz="2200" b="1" dirty="0">
                <a:solidFill>
                  <a:srgbClr val="0000FF"/>
                </a:solidFill>
              </a:rPr>
              <a:t>２．経営トップに対する安全の取組みのチェック例：</a:t>
            </a:r>
          </a:p>
          <a:p>
            <a:pPr marL="720000" indent="-457200" algn="just" eaLnBrk="1" hangingPunct="1">
              <a:spcBef>
                <a:spcPct val="0"/>
              </a:spcBef>
              <a:buFont typeface="+mj-ea"/>
              <a:buAutoNum type="circleNumDbPlain"/>
            </a:pPr>
            <a:r>
              <a:rPr lang="ja-JP" altLang="en-US" sz="2200" dirty="0"/>
              <a:t>監査チームが経営トップに直接インタビューを実施・チェック</a:t>
            </a:r>
          </a:p>
          <a:p>
            <a:pPr marL="720000" indent="-457200" algn="just" eaLnBrk="1" hangingPunct="1">
              <a:spcBef>
                <a:spcPct val="0"/>
              </a:spcBef>
              <a:buFont typeface="+mj-ea"/>
              <a:buAutoNum type="circleNumDbPlain"/>
            </a:pPr>
            <a:r>
              <a:rPr lang="ja-JP" altLang="en-US" sz="2200" dirty="0"/>
              <a:t>監査役に安全管理体制の内部監査手法等を教示した上、監査役がチェック</a:t>
            </a:r>
          </a:p>
          <a:p>
            <a:pPr marL="720000" indent="-457200" algn="just" eaLnBrk="1" hangingPunct="1">
              <a:spcBef>
                <a:spcPct val="0"/>
              </a:spcBef>
              <a:buFont typeface="+mj-ea"/>
              <a:buAutoNum type="circleNumDbPlain"/>
            </a:pPr>
            <a:r>
              <a:rPr lang="ja-JP" altLang="en-US" sz="2200" dirty="0"/>
              <a:t>トップの発言（会議議事録、メール、社内報、その他）で間接的にチェック</a:t>
            </a:r>
            <a:endParaRPr lang="ja-JP" altLang="en-US" sz="1800" dirty="0"/>
          </a:p>
        </p:txBody>
      </p:sp>
      <p:sp>
        <p:nvSpPr>
          <p:cNvPr id="346115"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取組み事例</a:t>
            </a:r>
          </a:p>
        </p:txBody>
      </p:sp>
      <p:sp>
        <p:nvSpPr>
          <p:cNvPr id="346116" name="Text Box 9"/>
          <p:cNvSpPr txBox="1">
            <a:spLocks noChangeArrowheads="1"/>
          </p:cNvSpPr>
          <p:nvPr/>
        </p:nvSpPr>
        <p:spPr bwMode="auto">
          <a:xfrm>
            <a:off x="101747" y="4501402"/>
            <a:ext cx="9621838" cy="2062103"/>
          </a:xfrm>
          <a:prstGeom prst="rect">
            <a:avLst/>
          </a:prstGeom>
          <a:solidFill>
            <a:srgbClr val="FFFFCC"/>
          </a:solidFill>
          <a:ln w="12700" algn="ctr">
            <a:solidFill>
              <a:schemeClr val="tx1"/>
            </a:solidFill>
            <a:prstDash val="sysDot"/>
            <a:miter lim="800000"/>
            <a:headEnd/>
            <a:tailEnd/>
          </a:ln>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ＭＳ Ｐゴシック" panose="020B0600070205080204" pitchFamily="50" charset="-128"/>
              </a:rPr>
              <a:t>●</a:t>
            </a:r>
            <a:r>
              <a:rPr lang="ja-JP" altLang="en-US" sz="1600" b="1" dirty="0">
                <a:latin typeface="ＭＳ Ｐゴシック" panose="020B0600070205080204" pitchFamily="50" charset="-128"/>
              </a:rPr>
              <a:t>一口コメント：　</a:t>
            </a:r>
            <a:r>
              <a:rPr lang="ja-JP" altLang="en-US" sz="1600" b="1" dirty="0">
                <a:solidFill>
                  <a:srgbClr val="0000FF"/>
                </a:solidFill>
                <a:latin typeface="ＭＳ Ｐゴシック" panose="020B0600070205080204" pitchFamily="50" charset="-128"/>
              </a:rPr>
              <a:t>内部監査の</a:t>
            </a:r>
            <a:r>
              <a:rPr lang="en-US" altLang="ja-JP" sz="1600" b="1" dirty="0">
                <a:solidFill>
                  <a:srgbClr val="0000FF"/>
                </a:solidFill>
                <a:latin typeface="ＭＳ Ｐゴシック" panose="020B0600070205080204" pitchFamily="50" charset="-128"/>
              </a:rPr>
              <a:t>PDCA</a:t>
            </a:r>
            <a:r>
              <a:rPr lang="ja-JP" altLang="en-US" sz="1600" b="1" dirty="0">
                <a:solidFill>
                  <a:srgbClr val="0000FF"/>
                </a:solidFill>
                <a:latin typeface="ＭＳ Ｐゴシック" panose="020B0600070205080204" pitchFamily="50" charset="-128"/>
              </a:rPr>
              <a:t>が回り出したら・・・。</a:t>
            </a:r>
          </a:p>
          <a:p>
            <a:pPr algn="just" eaLnBrk="1" hangingPunct="1">
              <a:spcBef>
                <a:spcPct val="0"/>
              </a:spcBef>
              <a:buFontTx/>
              <a:buNone/>
            </a:pPr>
            <a:r>
              <a:rPr lang="ja-JP" altLang="en-US" sz="1600" dirty="0">
                <a:latin typeface="ＭＳ Ｐゴシック" panose="020B0600070205080204" pitchFamily="50" charset="-128"/>
              </a:rPr>
              <a:t>１．適合性の確認に追加して有効性の確認に展開</a:t>
            </a:r>
            <a:endParaRPr lang="en-US" altLang="ja-JP" sz="1600" dirty="0">
              <a:latin typeface="ＭＳ Ｐゴシック" panose="020B0600070205080204" pitchFamily="50" charset="-128"/>
            </a:endParaRPr>
          </a:p>
          <a:p>
            <a:pPr algn="just" eaLnBrk="1" hangingPunct="1">
              <a:spcBef>
                <a:spcPct val="0"/>
              </a:spcBef>
              <a:buFontTx/>
              <a:buNone/>
            </a:pPr>
            <a:r>
              <a:rPr lang="ja-JP" altLang="en-US" sz="1600" dirty="0">
                <a:latin typeface="ＭＳ Ｐゴシック" panose="020B0600070205080204" pitchFamily="50" charset="-128"/>
              </a:rPr>
              <a:t>２．「</a:t>
            </a:r>
            <a:r>
              <a:rPr lang="ja-JP" altLang="en-US" sz="1600" b="1" dirty="0">
                <a:solidFill>
                  <a:srgbClr val="0000FF"/>
                </a:solidFill>
                <a:latin typeface="ＭＳ Ｐゴシック" panose="020B0600070205080204" pitchFamily="50" charset="-128"/>
              </a:rPr>
              <a:t>適合性の確認</a:t>
            </a:r>
            <a:r>
              <a:rPr lang="ja-JP" altLang="en-US" sz="1600" dirty="0">
                <a:latin typeface="ＭＳ Ｐゴシック" panose="020B0600070205080204" pitchFamily="50" charset="-128"/>
              </a:rPr>
              <a:t>」とは？</a:t>
            </a:r>
          </a:p>
          <a:p>
            <a:pPr algn="just" eaLnBrk="1" hangingPunct="1">
              <a:spcBef>
                <a:spcPct val="0"/>
              </a:spcBef>
              <a:buFontTx/>
              <a:buNone/>
            </a:pPr>
            <a:r>
              <a:rPr lang="ja-JP" altLang="en-US" sz="1600" dirty="0">
                <a:latin typeface="ＭＳ Ｐゴシック" panose="020B0600070205080204" pitchFamily="50" charset="-128"/>
              </a:rPr>
              <a:t>　　・　関係法令や安全管理規程その他の社内</a:t>
            </a:r>
            <a:r>
              <a:rPr lang="ja-JP" altLang="en-US" sz="1600" b="1" dirty="0">
                <a:solidFill>
                  <a:srgbClr val="FF0000"/>
                </a:solidFill>
                <a:latin typeface="ＭＳ Ｐゴシック" panose="020B0600070205080204" pitchFamily="50" charset="-128"/>
              </a:rPr>
              <a:t>ルールが、どの程度遵守</a:t>
            </a:r>
            <a:r>
              <a:rPr lang="ja-JP" altLang="en-US" sz="1600" dirty="0">
                <a:latin typeface="ＭＳ Ｐゴシック" panose="020B0600070205080204" pitchFamily="50" charset="-128"/>
              </a:rPr>
              <a:t>され、どの程度徹底が図られているか。</a:t>
            </a:r>
          </a:p>
          <a:p>
            <a:pPr algn="just" eaLnBrk="1" hangingPunct="1">
              <a:spcBef>
                <a:spcPct val="0"/>
              </a:spcBef>
              <a:buFontTx/>
              <a:buNone/>
            </a:pPr>
            <a:r>
              <a:rPr lang="ja-JP" altLang="en-US" sz="1600" dirty="0">
                <a:latin typeface="ＭＳ Ｐゴシック" panose="020B0600070205080204" pitchFamily="50" charset="-128"/>
              </a:rPr>
              <a:t>３．「</a:t>
            </a:r>
            <a:r>
              <a:rPr lang="ja-JP" altLang="en-US" sz="1600" b="1" dirty="0">
                <a:solidFill>
                  <a:srgbClr val="0000FF"/>
                </a:solidFill>
                <a:latin typeface="ＭＳ Ｐゴシック" panose="020B0600070205080204" pitchFamily="50" charset="-128"/>
              </a:rPr>
              <a:t>有効性の確認</a:t>
            </a:r>
            <a:r>
              <a:rPr lang="ja-JP" altLang="en-US" sz="1600" dirty="0">
                <a:latin typeface="ＭＳ Ｐゴシック" panose="020B0600070205080204" pitchFamily="50" charset="-128"/>
              </a:rPr>
              <a:t>」とは？</a:t>
            </a:r>
          </a:p>
          <a:p>
            <a:pPr algn="just" eaLnBrk="1" hangingPunct="1">
              <a:spcBef>
                <a:spcPct val="0"/>
              </a:spcBef>
              <a:buFontTx/>
              <a:buNone/>
            </a:pPr>
            <a:r>
              <a:rPr lang="ja-JP" altLang="en-US" sz="1600" dirty="0">
                <a:latin typeface="ＭＳ Ｐゴシック" panose="020B0600070205080204" pitchFamily="50" charset="-128"/>
              </a:rPr>
              <a:t>　　・　「安全管理体制」が効果的に実施・維持されているか（</a:t>
            </a:r>
            <a:r>
              <a:rPr lang="ja-JP" altLang="en-US" sz="1600" b="1" dirty="0">
                <a:solidFill>
                  <a:srgbClr val="FF0000"/>
                </a:solidFill>
                <a:latin typeface="ＭＳ Ｐゴシック" panose="020B0600070205080204" pitchFamily="50" charset="-128"/>
              </a:rPr>
              <a:t>各種取り組みが有効に機能し、計画の目的に貢献</a:t>
            </a:r>
            <a:r>
              <a:rPr lang="ja-JP" altLang="en-US" sz="1600" dirty="0">
                <a:latin typeface="ＭＳ Ｐゴシック" panose="020B0600070205080204" pitchFamily="50" charset="-128"/>
              </a:rPr>
              <a:t>されているか）。</a:t>
            </a:r>
          </a:p>
          <a:p>
            <a:pPr algn="just" eaLnBrk="1" hangingPunct="1">
              <a:spcBef>
                <a:spcPct val="0"/>
              </a:spcBef>
              <a:buFontTx/>
              <a:buNone/>
            </a:pPr>
            <a:r>
              <a:rPr lang="ja-JP" altLang="en-US" sz="1600" dirty="0">
                <a:latin typeface="ＭＳ Ｐゴシック" panose="020B0600070205080204" pitchFamily="50" charset="-128"/>
              </a:rPr>
              <a:t>　　・　「安全管理体制」に、改善すべき点はないか。</a:t>
            </a:r>
          </a:p>
        </p:txBody>
      </p:sp>
      <p:pic>
        <p:nvPicPr>
          <p:cNvPr id="3461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518" y="6563505"/>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88</a:t>
            </a:fld>
            <a:endParaRPr lang="en-US" altLang="ja-JP"/>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５．（１１）内部監査　取組み事例（会議体の活用）</a:t>
            </a:r>
          </a:p>
        </p:txBody>
      </p:sp>
      <p:sp>
        <p:nvSpPr>
          <p:cNvPr id="8" name="正方形/長方形 7"/>
          <p:cNvSpPr/>
          <p:nvPr/>
        </p:nvSpPr>
        <p:spPr>
          <a:xfrm>
            <a:off x="200025" y="765175"/>
            <a:ext cx="2519363" cy="287338"/>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＜取組み事例＞</a:t>
            </a:r>
          </a:p>
        </p:txBody>
      </p:sp>
      <p:pic>
        <p:nvPicPr>
          <p:cNvPr id="3481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48166" name="グループ化 3"/>
          <p:cNvGrpSpPr>
            <a:grpSpLocks/>
          </p:cNvGrpSpPr>
          <p:nvPr/>
        </p:nvGrpSpPr>
        <p:grpSpPr bwMode="auto">
          <a:xfrm>
            <a:off x="874713" y="817563"/>
            <a:ext cx="8737600" cy="3051175"/>
            <a:chOff x="875103" y="1536280"/>
            <a:chExt cx="8737227" cy="3050169"/>
          </a:xfrm>
        </p:grpSpPr>
        <p:sp>
          <p:nvSpPr>
            <p:cNvPr id="2" name="正方形/長方形 1"/>
            <p:cNvSpPr/>
            <p:nvPr/>
          </p:nvSpPr>
          <p:spPr>
            <a:xfrm>
              <a:off x="1568810" y="2204397"/>
              <a:ext cx="6121139" cy="1656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chemeClr val="tx1"/>
                  </a:solidFill>
                </a:rPr>
                <a:t>第３回安全推進委員会（１月開催）</a:t>
              </a:r>
            </a:p>
          </p:txBody>
        </p:sp>
        <p:pic>
          <p:nvPicPr>
            <p:cNvPr id="348170"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00"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1"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720310" y="274714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2"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00945"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3"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457"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4"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302"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5"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104" y="1556792"/>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6"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64302"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7"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889104" y="4014825"/>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8"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768671" y="4014824"/>
              <a:ext cx="509612" cy="5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875103" y="3950071"/>
              <a:ext cx="1169937" cy="612573"/>
            </a:xfrm>
            <a:prstGeom prst="wedgeRoundRectCallout">
              <a:avLst>
                <a:gd name="adj1" fmla="val 81886"/>
                <a:gd name="adj2" fmla="val 4581"/>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内部監査要員</a:t>
              </a:r>
            </a:p>
          </p:txBody>
        </p:sp>
        <p:sp>
          <p:nvSpPr>
            <p:cNvPr id="20" name="角丸四角形吹き出し 19"/>
            <p:cNvSpPr/>
            <p:nvPr/>
          </p:nvSpPr>
          <p:spPr>
            <a:xfrm>
              <a:off x="8269362" y="3554914"/>
              <a:ext cx="914361" cy="612573"/>
            </a:xfrm>
            <a:prstGeom prst="wedgeRoundRectCallout">
              <a:avLst>
                <a:gd name="adj1" fmla="val -50683"/>
                <a:gd name="adj2" fmla="val -95665"/>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社長</a:t>
              </a:r>
            </a:p>
          </p:txBody>
        </p:sp>
        <p:sp>
          <p:nvSpPr>
            <p:cNvPr id="21" name="角丸四角形吹き出し 20"/>
            <p:cNvSpPr/>
            <p:nvPr/>
          </p:nvSpPr>
          <p:spPr>
            <a:xfrm>
              <a:off x="7840756" y="1536280"/>
              <a:ext cx="1771574" cy="612573"/>
            </a:xfrm>
            <a:prstGeom prst="wedgeRoundRectCallout">
              <a:avLst>
                <a:gd name="adj1" fmla="val -76290"/>
                <a:gd name="adj2" fmla="val -8785"/>
                <a:gd name="adj3" fmla="val 16667"/>
              </a:avLst>
            </a:prstGeom>
            <a:solidFill>
              <a:srgbClr val="FFFF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安全統括</a:t>
              </a:r>
              <a:endParaRPr lang="en-US" altLang="ja-JP" sz="2000" dirty="0">
                <a:solidFill>
                  <a:schemeClr val="tx1"/>
                </a:solidFill>
              </a:endParaRPr>
            </a:p>
            <a:p>
              <a:pPr algn="ctr" eaLnBrk="1" hangingPunct="1">
                <a:defRPr/>
              </a:pPr>
              <a:r>
                <a:rPr lang="ja-JP" altLang="en-US" sz="2000" dirty="0">
                  <a:solidFill>
                    <a:schemeClr val="tx1"/>
                  </a:solidFill>
                </a:rPr>
                <a:t>管理者</a:t>
              </a:r>
            </a:p>
          </p:txBody>
        </p:sp>
      </p:grpSp>
      <p:sp>
        <p:nvSpPr>
          <p:cNvPr id="22" name="Text Box 9"/>
          <p:cNvSpPr txBox="1">
            <a:spLocks noChangeArrowheads="1"/>
          </p:cNvSpPr>
          <p:nvPr/>
        </p:nvSpPr>
        <p:spPr bwMode="auto">
          <a:xfrm>
            <a:off x="1485103" y="3980909"/>
            <a:ext cx="7467600" cy="2584450"/>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1400" b="1" dirty="0">
                <a:latin typeface="ＭＳ Ｐゴシック" pitchFamily="50" charset="-128"/>
              </a:rPr>
              <a:t>●</a:t>
            </a:r>
            <a:r>
              <a:rPr lang="ja-JP" altLang="en-US" sz="1800" b="1" dirty="0">
                <a:latin typeface="ＭＳ Ｐゴシック" pitchFamily="50" charset="-128"/>
              </a:rPr>
              <a:t>コメント</a:t>
            </a:r>
            <a:endParaRPr lang="en-US" altLang="ja-JP" sz="1800" b="1" dirty="0">
              <a:latin typeface="ＭＳ Ｐゴシック" pitchFamily="50" charset="-128"/>
            </a:endParaRPr>
          </a:p>
          <a:p>
            <a:pPr eaLnBrk="1" hangingPunct="1">
              <a:spcBef>
                <a:spcPct val="0"/>
              </a:spcBef>
              <a:buFontTx/>
              <a:buAutoNum type="arabicPeriod"/>
              <a:defRPr/>
            </a:pPr>
            <a:r>
              <a:rPr lang="ja-JP" altLang="en-US" sz="1800" b="1" dirty="0">
                <a:solidFill>
                  <a:srgbClr val="FF0000"/>
                </a:solidFill>
                <a:latin typeface="ＭＳ Ｐゴシック" pitchFamily="50" charset="-128"/>
              </a:rPr>
              <a:t>安全に関する会議体を活用した内部監査</a:t>
            </a:r>
            <a:endParaRPr lang="en-US" altLang="ja-JP" sz="1800" b="1" dirty="0">
              <a:solidFill>
                <a:srgbClr val="FF0000"/>
              </a:solidFill>
              <a:latin typeface="ＭＳ Ｐゴシック" pitchFamily="50" charset="-128"/>
            </a:endParaRPr>
          </a:p>
          <a:p>
            <a:pPr marL="0" indent="0" eaLnBrk="1" hangingPunct="1">
              <a:spcBef>
                <a:spcPct val="0"/>
              </a:spcBef>
              <a:buFontTx/>
              <a:buNone/>
              <a:defRPr/>
            </a:pPr>
            <a:r>
              <a:rPr lang="ja-JP" altLang="en-US" sz="1800" dirty="0">
                <a:latin typeface="ＭＳ Ｐゴシック" pitchFamily="50" charset="-128"/>
              </a:rPr>
              <a:t>　　取組みの進捗状況、課題と対応、新たに対応が必要な課題等の検討の場を活用して内部監査を実施</a:t>
            </a:r>
          </a:p>
          <a:p>
            <a:pPr eaLnBrk="1" hangingPunct="1">
              <a:spcBef>
                <a:spcPct val="0"/>
              </a:spcBef>
              <a:buFontTx/>
              <a:buNone/>
              <a:defRPr/>
            </a:pPr>
            <a:r>
              <a:rPr lang="ja-JP" altLang="en-US" sz="1800" dirty="0">
                <a:latin typeface="ＭＳ Ｐゴシック" pitchFamily="50" charset="-128"/>
              </a:rPr>
              <a:t>２．　</a:t>
            </a:r>
            <a:r>
              <a:rPr lang="ja-JP" altLang="en-US" sz="1800" b="1" dirty="0">
                <a:solidFill>
                  <a:srgbClr val="0000FF"/>
                </a:solidFill>
                <a:latin typeface="ＭＳ Ｐゴシック" pitchFamily="50" charset="-128"/>
              </a:rPr>
              <a:t>会議体に内部監査要員を同席</a:t>
            </a:r>
            <a:r>
              <a:rPr lang="ja-JP" altLang="en-US" sz="1800" dirty="0">
                <a:latin typeface="ＭＳ Ｐゴシック" pitchFamily="50" charset="-128"/>
              </a:rPr>
              <a:t>させ、</a:t>
            </a:r>
            <a:r>
              <a:rPr lang="ja-JP" altLang="en-US" sz="1800" b="1" dirty="0">
                <a:solidFill>
                  <a:srgbClr val="0000FF"/>
                </a:solidFill>
                <a:latin typeface="ＭＳ Ｐゴシック" pitchFamily="50" charset="-128"/>
              </a:rPr>
              <a:t>第三者の視点で社長、安全統括管理者に対して実施して気づきを報告</a:t>
            </a:r>
          </a:p>
          <a:p>
            <a:pPr eaLnBrk="1" hangingPunct="1">
              <a:spcBef>
                <a:spcPct val="0"/>
              </a:spcBef>
              <a:buFontTx/>
              <a:buNone/>
              <a:defRPr/>
            </a:pPr>
            <a:r>
              <a:rPr lang="ja-JP" altLang="en-US" sz="1800" dirty="0">
                <a:latin typeface="ＭＳ Ｐゴシック" pitchFamily="50" charset="-128"/>
              </a:rPr>
              <a:t>３．　見るべきポイント</a:t>
            </a:r>
            <a:endParaRPr lang="en-US" altLang="ja-JP" sz="1800" dirty="0">
              <a:latin typeface="ＭＳ Ｐゴシック" pitchFamily="50" charset="-128"/>
            </a:endParaRPr>
          </a:p>
          <a:p>
            <a:pPr eaLnBrk="1" hangingPunct="1">
              <a:spcBef>
                <a:spcPct val="0"/>
              </a:spcBef>
              <a:buFontTx/>
              <a:buNone/>
              <a:defRPr/>
            </a:pPr>
            <a:r>
              <a:rPr lang="ja-JP" altLang="en-US" sz="1800" dirty="0">
                <a:latin typeface="ＭＳ Ｐゴシック" pitchFamily="50" charset="-128"/>
              </a:rPr>
              <a:t>　　　各種取組みの目的達成の状況、課題（脆弱性）の対応状況と成果、見直し改善の視点での議論状況</a:t>
            </a:r>
          </a:p>
        </p:txBody>
      </p:sp>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89</a:t>
            </a:fld>
            <a:endParaRPr lang="en-US" altLang="ja-JP"/>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750013898"/>
              </p:ext>
            </p:extLst>
          </p:nvPr>
        </p:nvGraphicFramePr>
        <p:xfrm>
          <a:off x="890690" y="1844824"/>
          <a:ext cx="600652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角丸四角形 13"/>
          <p:cNvSpPr/>
          <p:nvPr/>
        </p:nvSpPr>
        <p:spPr>
          <a:xfrm>
            <a:off x="1040564" y="980728"/>
            <a:ext cx="7584844" cy="57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0000"/>
                </a:solidFill>
                <a:latin typeface="Meiryo UI" panose="020B0604030504040204" pitchFamily="50" charset="-128"/>
                <a:ea typeface="Meiryo UI" panose="020B0604030504040204" pitchFamily="50" charset="-128"/>
              </a:rPr>
              <a:t>なぜ、ヒューマンエラー？</a:t>
            </a:r>
            <a:r>
              <a:rPr lang="en-US" altLang="ja-JP" sz="2400" b="1" dirty="0">
                <a:solidFill>
                  <a:srgbClr val="000000"/>
                </a:solidFill>
                <a:latin typeface="Meiryo UI" panose="020B0604030504040204" pitchFamily="50" charset="-128"/>
                <a:ea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rPr>
              <a:t>単に個人の責任ではない！</a:t>
            </a:r>
          </a:p>
        </p:txBody>
      </p:sp>
      <p:sp>
        <p:nvSpPr>
          <p:cNvPr id="11" name="角丸四角形 10"/>
          <p:cNvSpPr/>
          <p:nvPr/>
        </p:nvSpPr>
        <p:spPr>
          <a:xfrm>
            <a:off x="7197249" y="1985523"/>
            <a:ext cx="2376264" cy="165950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限界を超えるものは、</a:t>
            </a:r>
            <a:r>
              <a:rPr lang="ja-JP" altLang="en-US" sz="2400" b="1" u="sng" dirty="0">
                <a:solidFill>
                  <a:srgbClr val="FF0000"/>
                </a:solidFill>
                <a:latin typeface="Meiryo UI" panose="020B0604030504040204" pitchFamily="50" charset="-128"/>
                <a:ea typeface="Meiryo UI" panose="020B0604030504040204" pitchFamily="50" charset="-128"/>
              </a:rPr>
              <a:t>設備　・　手順　でカバー</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15" name="円/楕円 14"/>
          <p:cNvSpPr/>
          <p:nvPr/>
        </p:nvSpPr>
        <p:spPr>
          <a:xfrm>
            <a:off x="7119240" y="4403553"/>
            <a:ext cx="2658296" cy="198463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eiryo UI" panose="020B0604030504040204" pitchFamily="50" charset="-128"/>
                <a:ea typeface="Meiryo UI" panose="020B0604030504040204" pitchFamily="50" charset="-128"/>
              </a:rPr>
              <a:t>・警報</a:t>
            </a:r>
          </a:p>
          <a:p>
            <a:r>
              <a:rPr lang="ja-JP" altLang="en-US" sz="2000" b="1" dirty="0">
                <a:solidFill>
                  <a:schemeClr val="tx1"/>
                </a:solidFill>
                <a:latin typeface="Meiryo UI" panose="020B0604030504040204" pitchFamily="50" charset="-128"/>
                <a:ea typeface="Meiryo UI" panose="020B0604030504040204" pitchFamily="50" charset="-128"/>
              </a:rPr>
              <a:t>・衝突予防装置</a:t>
            </a:r>
          </a:p>
          <a:p>
            <a:r>
              <a:rPr lang="ja-JP" altLang="en-US" sz="2000" b="1" dirty="0">
                <a:solidFill>
                  <a:schemeClr val="tx1"/>
                </a:solidFill>
                <a:latin typeface="Meiryo UI" panose="020B0604030504040204" pitchFamily="50" charset="-128"/>
                <a:ea typeface="Meiryo UI" panose="020B0604030504040204" pitchFamily="50" charset="-128"/>
              </a:rPr>
              <a:t>・指差呼称</a:t>
            </a:r>
          </a:p>
          <a:p>
            <a:pPr algn="r"/>
            <a:r>
              <a:rPr lang="ja-JP" altLang="en-US" sz="2000" b="1" dirty="0">
                <a:solidFill>
                  <a:schemeClr val="tx1"/>
                </a:solidFill>
                <a:latin typeface="Meiryo UI" panose="020B0604030504040204" pitchFamily="50" charset="-128"/>
                <a:ea typeface="Meiryo UI" panose="020B0604030504040204" pitchFamily="50" charset="-128"/>
              </a:rPr>
              <a:t>等</a:t>
            </a:r>
          </a:p>
        </p:txBody>
      </p:sp>
      <p:sp>
        <p:nvSpPr>
          <p:cNvPr id="16" name="下矢印 15"/>
          <p:cNvSpPr/>
          <p:nvPr/>
        </p:nvSpPr>
        <p:spPr>
          <a:xfrm>
            <a:off x="7977336" y="3789040"/>
            <a:ext cx="936104" cy="397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Rectangle 32"/>
          <p:cNvSpPr>
            <a:spLocks noChangeArrowheads="1"/>
          </p:cNvSpPr>
          <p:nvPr/>
        </p:nvSpPr>
        <p:spPr bwMode="auto">
          <a:xfrm>
            <a:off x="20684" y="1"/>
            <a:ext cx="9885316" cy="832902"/>
          </a:xfrm>
          <a:prstGeom prst="rect">
            <a:avLst/>
          </a:prstGeom>
          <a:solidFill>
            <a:srgbClr val="FFFF00">
              <a:alpha val="50195"/>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rgbClr val="808080"/>
              </a:buClr>
              <a:buSzPct val="75000"/>
              <a:buFont typeface="Wingdings" panose="05000000000000000000" pitchFamily="2" charset="2"/>
              <a:buNone/>
            </a:pPr>
            <a:r>
              <a:rPr lang="ja-JP" altLang="en-US" sz="2800" b="1" dirty="0">
                <a:latin typeface="Meiryo UI" panose="020B0604030504040204" pitchFamily="50" charset="-128"/>
                <a:ea typeface="Meiryo UI" panose="020B0604030504040204" pitchFamily="50" charset="-128"/>
              </a:rPr>
              <a:t>狭義のヒューマンエラーと事故防止</a:t>
            </a:r>
            <a:endParaRPr lang="ja-JP" altLang="en-US" sz="28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1A5CA67F-7362-490E-B8EA-3AA009FD3154}" type="slidenum">
              <a:rPr lang="en-US" altLang="ja-JP" smtClean="0"/>
              <a:pPr>
                <a:defRPr/>
              </a:pPr>
              <a:t>9</a:t>
            </a:fld>
            <a:endParaRPr lang="en-US" altLang="ja-JP"/>
          </a:p>
        </p:txBody>
      </p:sp>
    </p:spTree>
    <p:extLst>
      <p:ext uri="{BB962C8B-B14F-4D97-AF65-F5344CB8AC3E}">
        <p14:creationId xmlns:p14="http://schemas.microsoft.com/office/powerpoint/2010/main" val="3497115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025" y="3284538"/>
            <a:ext cx="9505950" cy="523875"/>
          </a:xfrm>
          <a:prstGeom prst="rect">
            <a:avLst/>
          </a:prstGeom>
          <a:noFill/>
        </p:spPr>
        <p:txBody>
          <a:bodyPr>
            <a:spAutoFit/>
          </a:bodyPr>
          <a:lstStyle/>
          <a:p>
            <a:pPr marL="631825" indent="-631825" algn="ctr" eaLnBrk="1" hangingPunct="1">
              <a:defRPr/>
            </a:pPr>
            <a:r>
              <a:rPr lang="ja-JP" altLang="en-US" sz="2800" b="1" spc="50" dirty="0">
                <a:ln w="11430"/>
                <a:solidFill>
                  <a:srgbClr val="000000"/>
                </a:solidFill>
                <a:latin typeface="Arial" charset="0"/>
              </a:rPr>
              <a:t>（ページ調整用スライド）</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90</a:t>
            </a:fld>
            <a:endParaRPr lang="en-US" altLang="ja-JP"/>
          </a:p>
        </p:txBody>
      </p:sp>
    </p:spTree>
    <p:extLst>
      <p:ext uri="{BB962C8B-B14F-4D97-AF65-F5344CB8AC3E}">
        <p14:creationId xmlns:p14="http://schemas.microsoft.com/office/powerpoint/2010/main" val="2917823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1" name="Picture 6" desc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20" y="2780928"/>
            <a:ext cx="2015530" cy="197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192" y="6490543"/>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3249619993"/>
              </p:ext>
            </p:extLst>
          </p:nvPr>
        </p:nvGraphicFramePr>
        <p:xfrm>
          <a:off x="56456" y="44624"/>
          <a:ext cx="9750658" cy="6773228"/>
        </p:xfrm>
        <a:graphic>
          <a:graphicData uri="http://schemas.openxmlformats.org/drawingml/2006/table">
            <a:tbl>
              <a:tblPr firstRow="1" bandRow="1">
                <a:tableStyleId>{5C22544A-7EE6-4342-B048-85BDC9FD1C3A}</a:tableStyleId>
              </a:tblPr>
              <a:tblGrid>
                <a:gridCol w="9750658">
                  <a:extLst>
                    <a:ext uri="{9D8B030D-6E8A-4147-A177-3AD203B41FA5}">
                      <a16:colId xmlns:a16="http://schemas.microsoft.com/office/drawing/2014/main" val="65163661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kern="0" dirty="0">
                          <a:solidFill>
                            <a:schemeClr val="tx1"/>
                          </a:solidFill>
                          <a:latin typeface="+mj-lt"/>
                          <a:ea typeface="+mj-ea"/>
                          <a:cs typeface="+mj-cs"/>
                        </a:rPr>
                        <a:t>５．（１２）マネジメントレビューと継続的改善　＜マネジメントレビュー＞ガイドライン本文</a:t>
                      </a:r>
                      <a:r>
                        <a:rPr kumimoji="0" lang="en-US" altLang="ja-JP" b="1" kern="0" dirty="0">
                          <a:solidFill>
                            <a:schemeClr val="tx1"/>
                          </a:solidFill>
                          <a:latin typeface="+mj-lt"/>
                          <a:ea typeface="+mj-ea"/>
                          <a:cs typeface="+mj-cs"/>
                        </a:rPr>
                        <a:t>(1/2)</a:t>
                      </a:r>
                      <a:endParaRPr kumimoji="0" lang="ja-JP" altLang="en-US" b="1" kern="0" dirty="0">
                        <a:solidFill>
                          <a:schemeClr val="tx1"/>
                        </a:solidFill>
                        <a:latin typeface="+mj-lt"/>
                        <a:ea typeface="+mj-ea"/>
                        <a:cs typeface="+mj-cs"/>
                      </a:endParaRPr>
                    </a:p>
                  </a:txBody>
                  <a:tcPr>
                    <a:solidFill>
                      <a:srgbClr val="66CCFF"/>
                    </a:solidFill>
                  </a:tcPr>
                </a:tc>
                <a:extLst>
                  <a:ext uri="{0D108BD9-81ED-4DB2-BD59-A6C34878D82A}">
                    <a16:rowId xmlns:a16="http://schemas.microsoft.com/office/drawing/2014/main" val="883294031"/>
                  </a:ext>
                </a:extLst>
              </a:tr>
              <a:tr h="370840">
                <a:tc>
                  <a:txBody>
                    <a:bodyPr/>
                    <a:lstStyle/>
                    <a:p>
                      <a:pPr marL="363538" indent="-363538" eaLnBrk="1" hangingPunct="1">
                        <a:lnSpc>
                          <a:spcPct val="110000"/>
                        </a:lnSpc>
                        <a:spcBef>
                          <a:spcPct val="0"/>
                        </a:spcBef>
                        <a:buFont typeface="Wingdings" panose="05000000000000000000" pitchFamily="2" charset="2"/>
                        <a:buNone/>
                      </a:pPr>
                      <a:r>
                        <a:rPr lang="ja-JP" altLang="en-US" sz="1800" b="1" u="sng" dirty="0"/>
                        <a:t>（１２）マネジメントレビューと継続的改善　（マネジメントレビュー部分）</a:t>
                      </a:r>
                      <a:endParaRPr lang="en-US" altLang="ja-JP" sz="1800" b="1" u="sng" dirty="0"/>
                    </a:p>
                    <a:p>
                      <a:pPr marL="363538" indent="-363538" eaLnBrk="1" hangingPunct="1">
                        <a:lnSpc>
                          <a:spcPct val="110000"/>
                        </a:lnSpc>
                        <a:spcBef>
                          <a:spcPct val="0"/>
                        </a:spcBef>
                        <a:buFont typeface="Wingdings" panose="05000000000000000000" pitchFamily="2" charset="2"/>
                        <a:buNone/>
                      </a:pPr>
                      <a:r>
                        <a:rPr lang="ja-JP" altLang="en-US" sz="1800" b="1" dirty="0"/>
                        <a:t>１）	マネジメントレビュー</a:t>
                      </a:r>
                    </a:p>
                    <a:p>
                      <a:pPr marL="363538" indent="-363538" eaLnBrk="1" hangingPunct="1">
                        <a:lnSpc>
                          <a:spcPct val="110000"/>
                        </a:lnSpc>
                        <a:spcBef>
                          <a:spcPct val="0"/>
                        </a:spcBef>
                        <a:buFont typeface="Wingdings" panose="05000000000000000000" pitchFamily="2" charset="2"/>
                        <a:buAutoNum type="circleNumDbPlain"/>
                      </a:pPr>
                      <a:r>
                        <a:rPr lang="ja-JP" altLang="en-US" sz="1800" b="1" u="sng" dirty="0">
                          <a:solidFill>
                            <a:srgbClr val="FF0000"/>
                          </a:solidFill>
                        </a:rPr>
                        <a:t>経営トップは</a:t>
                      </a:r>
                      <a:r>
                        <a:rPr lang="ja-JP" altLang="en-US" sz="1800" b="1" dirty="0"/>
                        <a:t>、安全管理体制が適切に運営され、有効に機能していることを確認するために、</a:t>
                      </a:r>
                      <a:r>
                        <a:rPr lang="ja-JP" altLang="en-US" sz="1800" b="1" u="sng" dirty="0">
                          <a:solidFill>
                            <a:srgbClr val="FF0000"/>
                          </a:solidFill>
                        </a:rPr>
                        <a:t>少なくとも１年毎にマネジメントレビュー</a:t>
                      </a:r>
                      <a:r>
                        <a:rPr lang="ja-JP" altLang="en-US" sz="1800" b="1" dirty="0"/>
                        <a:t>を行う。さらに、重大な事故等が発生した際は適宜実施する。</a:t>
                      </a:r>
                    </a:p>
                    <a:p>
                      <a:pPr marL="363538" indent="-363538" eaLnBrk="1" hangingPunct="1">
                        <a:lnSpc>
                          <a:spcPct val="110000"/>
                        </a:lnSpc>
                        <a:spcBef>
                          <a:spcPct val="0"/>
                        </a:spcBef>
                        <a:buFont typeface="Wingdings" panose="05000000000000000000" pitchFamily="2" charset="2"/>
                        <a:buNone/>
                      </a:pPr>
                      <a:r>
                        <a:rPr lang="ja-JP" altLang="en-US" sz="1800" b="1" dirty="0"/>
                        <a:t>②	経営トップは、マネジメントレビューの際に、例えば以下に示す安全管理体制に関する情報を確認し、安全管理体制の改善の必要性と実施時期、必要となる資源等について検討を行う。</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・社員・職員等への安全方針の浸透・定着の状況</a:t>
                      </a:r>
                      <a:endParaRPr lang="en-US" altLang="ja-JP" sz="1800" b="1" u="sng" dirty="0">
                        <a:solidFill>
                          <a:srgbClr val="0000FF"/>
                        </a:solidFill>
                      </a:endParaRPr>
                    </a:p>
                    <a:p>
                      <a:pPr marL="740410" indent="-365760" algn="l">
                        <a:lnSpc>
                          <a:spcPct val="110000"/>
                        </a:lnSpc>
                        <a:spcAft>
                          <a:spcPts val="0"/>
                        </a:spcAft>
                      </a:pPr>
                      <a:r>
                        <a:rPr kumimoji="1" lang="ja-JP" altLang="ja-JP" sz="1800" b="1" kern="100" dirty="0">
                          <a:solidFill>
                            <a:srgbClr val="0000FF"/>
                          </a:solidFill>
                          <a:effectLst/>
                          <a:latin typeface="Century" panose="02040604050505020304" pitchFamily="18" charset="0"/>
                          <a:ea typeface="ＭＳ Ｐゴシック" panose="020B0600070205080204" pitchFamily="50" charset="-128"/>
                          <a:cs typeface="+mn-cs"/>
                        </a:rPr>
                        <a:t>★</a:t>
                      </a:r>
                      <a:r>
                        <a:rPr kumimoji="1" lang="ja-JP" altLang="ja-JP" sz="1800" b="1" u="sng" kern="100" dirty="0">
                          <a:solidFill>
                            <a:srgbClr val="0000FF"/>
                          </a:solidFill>
                          <a:effectLst/>
                          <a:latin typeface="Century" panose="02040604050505020304" pitchFamily="18" charset="0"/>
                          <a:ea typeface="ＭＳ Ｐゴシック" panose="020B0600070205080204" pitchFamily="50" charset="-128"/>
                          <a:cs typeface="+mn-cs"/>
                        </a:rPr>
                        <a:t>・自社を取り巻く環境の変化等に伴う新たな課題への対応状況</a:t>
                      </a:r>
                      <a:r>
                        <a:rPr kumimoji="1" lang="ja-JP" altLang="ja-JP" sz="1800" b="1" kern="100" dirty="0">
                          <a:solidFill>
                            <a:srgbClr val="0000FF"/>
                          </a:solidFill>
                          <a:effectLst/>
                          <a:latin typeface="Century" panose="02040604050505020304" pitchFamily="18" charset="0"/>
                          <a:ea typeface="ＭＳ Ｐゴシック" panose="020B0600070205080204" pitchFamily="50" charset="-128"/>
                          <a:cs typeface="+mn-cs"/>
                        </a:rPr>
                        <a:t>★</a:t>
                      </a:r>
                      <a:endParaRPr lang="ja-JP" altLang="en-US" sz="1800" b="1" dirty="0">
                        <a:solidFill>
                          <a:srgbClr val="0000FF"/>
                        </a:solidFill>
                        <a:latin typeface="+mj-ea"/>
                        <a:ea typeface="+mj-ea"/>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latin typeface="+mj-ea"/>
                          <a:ea typeface="+mj-ea"/>
                        </a:rPr>
                        <a:t>・安全重点施策の進捗・達成状況</a:t>
                      </a:r>
                      <a:endParaRPr lang="en-US" altLang="ja-JP" sz="1800" b="1" u="sng" dirty="0">
                        <a:solidFill>
                          <a:srgbClr val="0000FF"/>
                        </a:solidFill>
                        <a:latin typeface="+mj-ea"/>
                        <a:ea typeface="+mj-ea"/>
                      </a:endParaRPr>
                    </a:p>
                    <a:p>
                      <a:pPr marL="744538" lvl="1" indent="-363538" eaLnBrk="1" hangingPunct="1">
                        <a:lnSpc>
                          <a:spcPct val="110000"/>
                        </a:lnSpc>
                        <a:spcBef>
                          <a:spcPct val="0"/>
                        </a:spcBef>
                        <a:buFont typeface="Wingdings" panose="05000000000000000000" pitchFamily="2" charset="2"/>
                        <a:buNone/>
                      </a:pPr>
                      <a:r>
                        <a:rPr kumimoji="1" lang="ja-JP" altLang="ja-JP" sz="1800" b="1" u="sng" kern="1200" dirty="0">
                          <a:solidFill>
                            <a:srgbClr val="0000FF"/>
                          </a:solidFill>
                          <a:effectLst/>
                          <a:latin typeface="+mn-ea"/>
                          <a:ea typeface="+mn-ea"/>
                          <a:cs typeface="+mn-cs"/>
                        </a:rPr>
                        <a:t>★・自然災害、テロ、感染症等への備えと対応に係る取組状況★</a:t>
                      </a:r>
                      <a:endParaRPr lang="en-US" altLang="ja-JP" sz="1800" b="1" dirty="0">
                        <a:solidFill>
                          <a:srgbClr val="0000FF"/>
                        </a:solidFill>
                        <a:latin typeface="+mn-ea"/>
                        <a:ea typeface="+mn-ea"/>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latin typeface="+mn-ea"/>
                          <a:ea typeface="+mn-ea"/>
                        </a:rPr>
                        <a:t>・情報伝達及びコミュニケーションの確保の状況</a:t>
                      </a:r>
                    </a:p>
                    <a:p>
                      <a:pPr marL="744538" lvl="1" indent="-363538" eaLnBrk="1" hangingPunct="1">
                        <a:lnSpc>
                          <a:spcPct val="110000"/>
                        </a:lnSpc>
                        <a:spcBef>
                          <a:spcPct val="0"/>
                        </a:spcBef>
                        <a:buNone/>
                      </a:pPr>
                      <a:r>
                        <a:rPr lang="ja-JP" altLang="en-US" sz="1800" b="1" u="sng" dirty="0">
                          <a:solidFill>
                            <a:srgbClr val="0000FF"/>
                          </a:solidFill>
                        </a:rPr>
                        <a:t>・外部からの安全に関する要望、苦情</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・事故等の発生状況</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・是正措置及び予防措置の実施状況</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・安全管理体制の実施状況及び改善の必要性の有無</a:t>
                      </a:r>
                      <a:endParaRPr lang="en-US" altLang="ja-JP" sz="1800" b="1" u="sng" dirty="0">
                        <a:solidFill>
                          <a:srgbClr val="0000FF"/>
                        </a:solidFill>
                      </a:endParaRPr>
                    </a:p>
                    <a:p>
                      <a:pPr marL="744538" lvl="1" indent="-363538" eaLnBrk="1" hangingPunct="1">
                        <a:lnSpc>
                          <a:spcPct val="110000"/>
                        </a:lnSpc>
                        <a:spcBef>
                          <a:spcPct val="0"/>
                        </a:spcBef>
                        <a:buFont typeface="Wingdings" panose="05000000000000000000" pitchFamily="2" charset="2"/>
                        <a:buNone/>
                      </a:pPr>
                      <a:r>
                        <a:rPr kumimoji="1" lang="ja-JP" altLang="ja-JP" sz="1800" b="1" u="sng" kern="1200" dirty="0">
                          <a:solidFill>
                            <a:srgbClr val="0000FF"/>
                          </a:solidFill>
                          <a:effectLst/>
                          <a:latin typeface="Arial" panose="020B0604020202020204" pitchFamily="34" charset="0"/>
                          <a:ea typeface="ＭＳ Ｐゴシック" panose="020B0600070205080204" pitchFamily="50" charset="-128"/>
                          <a:cs typeface="+mn-cs"/>
                        </a:rPr>
                        <a:t>★・教育・訓練の実績、安全上の課題に対する教育・訓練の効果★</a:t>
                      </a:r>
                      <a:endParaRPr lang="ja-JP" altLang="en-US" sz="1800" b="1" dirty="0">
                        <a:solidFill>
                          <a:srgbClr val="0000FF"/>
                        </a:solidFill>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・内部監査の結果</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・改善提案</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・過去のマネジメントレビューの結果に対する対応状況</a:t>
                      </a: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・国の保安監査や運輸安全マネジメント評価の結果</a:t>
                      </a:r>
                      <a:endParaRPr lang="ja-JP" altLang="en-US" sz="1800" dirty="0">
                        <a:solidFill>
                          <a:srgbClr val="0000FF"/>
                        </a:solidFill>
                      </a:endParaRPr>
                    </a:p>
                    <a:p>
                      <a:pPr marL="744538" lvl="1" indent="-363538" eaLnBrk="1" hangingPunct="1">
                        <a:lnSpc>
                          <a:spcPct val="110000"/>
                        </a:lnSpc>
                        <a:spcBef>
                          <a:spcPct val="0"/>
                        </a:spcBef>
                        <a:buFont typeface="Wingdings" panose="05000000000000000000" pitchFamily="2" charset="2"/>
                        <a:buNone/>
                      </a:pPr>
                      <a:r>
                        <a:rPr lang="ja-JP" altLang="en-US" sz="1800" b="1" u="sng" dirty="0">
                          <a:solidFill>
                            <a:srgbClr val="0000FF"/>
                          </a:solidFill>
                        </a:rPr>
                        <a:t>・その他必要と判断した情報　など</a:t>
                      </a:r>
                    </a:p>
                  </a:txBody>
                  <a:tcPr>
                    <a:noFill/>
                  </a:tcPr>
                </a:tc>
                <a:extLst>
                  <a:ext uri="{0D108BD9-81ED-4DB2-BD59-A6C34878D82A}">
                    <a16:rowId xmlns:a16="http://schemas.microsoft.com/office/drawing/2014/main" val="3475136396"/>
                  </a:ext>
                </a:extLst>
              </a:tr>
            </a:tbl>
          </a:graphicData>
        </a:graphic>
      </p:graphicFrame>
      <p:sp>
        <p:nvSpPr>
          <p:cNvPr id="3" name="スライド番号プレースホルダー 2"/>
          <p:cNvSpPr>
            <a:spLocks noGrp="1"/>
          </p:cNvSpPr>
          <p:nvPr>
            <p:ph type="sldNum" sz="quarter" idx="12"/>
          </p:nvPr>
        </p:nvSpPr>
        <p:spPr/>
        <p:txBody>
          <a:bodyPr/>
          <a:lstStyle/>
          <a:p>
            <a:pPr>
              <a:defRPr/>
            </a:pPr>
            <a:fld id="{D3296798-D5F8-44CD-B17E-A85690632780}" type="slidenum">
              <a:rPr lang="en-US" altLang="ja-JP" smtClean="0"/>
              <a:pPr>
                <a:defRPr/>
              </a:pPr>
              <a:t>91</a:t>
            </a:fld>
            <a:endParaRPr lang="en-US" altLang="ja-JP"/>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515497699"/>
              </p:ext>
            </p:extLst>
          </p:nvPr>
        </p:nvGraphicFramePr>
        <p:xfrm>
          <a:off x="200472" y="116632"/>
          <a:ext cx="9505056" cy="4787138"/>
        </p:xfrm>
        <a:graphic>
          <a:graphicData uri="http://schemas.openxmlformats.org/drawingml/2006/table">
            <a:tbl>
              <a:tblPr firstRow="1" bandRow="1">
                <a:tableStyleId>{5C22544A-7EE6-4342-B048-85BDC9FD1C3A}</a:tableStyleId>
              </a:tblPr>
              <a:tblGrid>
                <a:gridCol w="9505056">
                  <a:extLst>
                    <a:ext uri="{9D8B030D-6E8A-4147-A177-3AD203B41FA5}">
                      <a16:colId xmlns:a16="http://schemas.microsoft.com/office/drawing/2014/main" val="3216971266"/>
                    </a:ext>
                  </a:extLst>
                </a:gridCol>
              </a:tblGrid>
              <a:tr h="180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kern="0" dirty="0">
                          <a:solidFill>
                            <a:schemeClr val="tx1"/>
                          </a:solidFill>
                          <a:latin typeface="+mn-lt"/>
                          <a:ea typeface="+mn-ea"/>
                          <a:cs typeface="+mn-cs"/>
                        </a:rPr>
                        <a:t>５．（１２）マネジメントレビューと継続的改善　＜マネジメントレビュー＞ガイドライン本文</a:t>
                      </a:r>
                      <a:r>
                        <a:rPr kumimoji="0" lang="en-US" altLang="ja-JP" sz="1800" b="1" kern="0" dirty="0">
                          <a:solidFill>
                            <a:schemeClr val="tx1"/>
                          </a:solidFill>
                          <a:latin typeface="+mn-lt"/>
                          <a:ea typeface="+mn-ea"/>
                          <a:cs typeface="+mn-cs"/>
                        </a:rPr>
                        <a:t>(2/2)</a:t>
                      </a:r>
                      <a:endParaRPr kumimoji="0" lang="ja-JP" altLang="en-US" sz="1800" b="1" kern="0" dirty="0">
                        <a:solidFill>
                          <a:schemeClr val="tx1"/>
                        </a:solidFill>
                        <a:latin typeface="+mn-lt"/>
                        <a:ea typeface="+mn-ea"/>
                        <a:cs typeface="+mn-cs"/>
                      </a:endParaRPr>
                    </a:p>
                  </a:txBody>
                  <a:tcPr>
                    <a:solidFill>
                      <a:srgbClr val="66CCFF"/>
                    </a:solidFill>
                  </a:tcPr>
                </a:tc>
                <a:extLst>
                  <a:ext uri="{0D108BD9-81ED-4DB2-BD59-A6C34878D82A}">
                    <a16:rowId xmlns:a16="http://schemas.microsoft.com/office/drawing/2014/main" val="576983260"/>
                  </a:ext>
                </a:extLst>
              </a:tr>
              <a:tr h="1475794">
                <a:tc>
                  <a:txBody>
                    <a:bodyPr/>
                    <a:lstStyle/>
                    <a:p>
                      <a:pPr marL="363538" indent="-363538" eaLnBrk="1" hangingPunct="1">
                        <a:lnSpc>
                          <a:spcPct val="110000"/>
                        </a:lnSpc>
                        <a:spcBef>
                          <a:spcPct val="0"/>
                        </a:spcBef>
                        <a:buFont typeface="Wingdings" panose="05000000000000000000" pitchFamily="2" charset="2"/>
                        <a:buNone/>
                      </a:pPr>
                      <a:r>
                        <a:rPr lang="ja-JP" altLang="en-US" sz="2000" b="1" dirty="0"/>
                        <a:t>③	マネジメントレビューの具体的な実施体制及び方法は、事業者の安全管理の実態に見合ったものとする。</a:t>
                      </a:r>
                    </a:p>
                    <a:p>
                      <a:pPr marL="363538" indent="-363538" eaLnBrk="1" hangingPunct="1">
                        <a:lnSpc>
                          <a:spcPct val="110000"/>
                        </a:lnSpc>
                        <a:spcBef>
                          <a:spcPct val="0"/>
                        </a:spcBef>
                        <a:buFont typeface="Wingdings" panose="05000000000000000000" pitchFamily="2" charset="2"/>
                        <a:buNone/>
                      </a:pPr>
                      <a:r>
                        <a:rPr lang="ja-JP" altLang="en-US" sz="2000" b="1" dirty="0"/>
                        <a:t>④ 	経営トップは、マネジメントレビューの結果として、例えば以下に示す事項を決定する。</a:t>
                      </a:r>
                    </a:p>
                    <a:p>
                      <a:pPr marL="744538" lvl="1" indent="-363538" eaLnBrk="1" hangingPunct="1">
                        <a:lnSpc>
                          <a:spcPct val="110000"/>
                        </a:lnSpc>
                        <a:spcBef>
                          <a:spcPct val="0"/>
                        </a:spcBef>
                        <a:buFont typeface="Wingdings" panose="05000000000000000000" pitchFamily="2" charset="2"/>
                        <a:buNone/>
                      </a:pPr>
                      <a:r>
                        <a:rPr lang="ja-JP" altLang="en-US" sz="2000" b="1" dirty="0"/>
                        <a:t>・今後の安全管理体制の構築・改善に関する</a:t>
                      </a:r>
                      <a:r>
                        <a:rPr lang="ja-JP" altLang="en-US" sz="2000" b="1" u="sng" dirty="0">
                          <a:solidFill>
                            <a:srgbClr val="FF0000"/>
                          </a:solidFill>
                        </a:rPr>
                        <a:t>目標と取組計画（次年度の安全重点施策を含む。）</a:t>
                      </a:r>
                    </a:p>
                    <a:p>
                      <a:pPr marL="744538" lvl="1" indent="-363538" eaLnBrk="1" hangingPunct="1">
                        <a:lnSpc>
                          <a:spcPct val="110000"/>
                        </a:lnSpc>
                        <a:spcBef>
                          <a:spcPct val="0"/>
                        </a:spcBef>
                        <a:buFont typeface="Wingdings" panose="05000000000000000000" pitchFamily="2" charset="2"/>
                        <a:buNone/>
                      </a:pPr>
                      <a:r>
                        <a:rPr lang="ja-JP" altLang="en-US" sz="2000" b="1" dirty="0"/>
                        <a:t>・輸送の安全の確保に関する</a:t>
                      </a:r>
                      <a:r>
                        <a:rPr lang="ja-JP" altLang="en-US" sz="2000" b="1" dirty="0">
                          <a:solidFill>
                            <a:srgbClr val="FF0000"/>
                          </a:solidFill>
                        </a:rPr>
                        <a:t>取組の手順・方法</a:t>
                      </a:r>
                      <a:r>
                        <a:rPr lang="ja-JP" altLang="en-US" sz="2000" b="1" dirty="0"/>
                        <a:t>の見直し・改善</a:t>
                      </a:r>
                    </a:p>
                    <a:p>
                      <a:pPr marL="744538" lvl="1" indent="-363538" eaLnBrk="1" hangingPunct="1">
                        <a:lnSpc>
                          <a:spcPct val="110000"/>
                        </a:lnSpc>
                        <a:spcBef>
                          <a:spcPct val="0"/>
                        </a:spcBef>
                        <a:buFont typeface="Wingdings" panose="05000000000000000000" pitchFamily="2" charset="2"/>
                        <a:buNone/>
                      </a:pPr>
                      <a:r>
                        <a:rPr lang="ja-JP" altLang="en-US" sz="2000" b="1" dirty="0"/>
                        <a:t>・輸送の安全の確保に関する</a:t>
                      </a:r>
                      <a:r>
                        <a:rPr lang="ja-JP" altLang="en-US" sz="2000" b="1" dirty="0">
                          <a:solidFill>
                            <a:srgbClr val="FF0000"/>
                          </a:solidFill>
                        </a:rPr>
                        <a:t>組織・人員体制</a:t>
                      </a:r>
                      <a:r>
                        <a:rPr lang="ja-JP" altLang="en-US" sz="2000" b="1" dirty="0"/>
                        <a:t>の見直し・改善</a:t>
                      </a:r>
                    </a:p>
                    <a:p>
                      <a:pPr marL="744538" lvl="1" indent="-363538" eaLnBrk="1" hangingPunct="1">
                        <a:lnSpc>
                          <a:spcPct val="110000"/>
                        </a:lnSpc>
                        <a:spcBef>
                          <a:spcPct val="0"/>
                        </a:spcBef>
                        <a:buFont typeface="Wingdings" panose="05000000000000000000" pitchFamily="2" charset="2"/>
                        <a:buNone/>
                      </a:pPr>
                      <a:r>
                        <a:rPr lang="ja-JP" altLang="en-US" sz="2000" b="1" dirty="0"/>
                        <a:t>・輸送の安全の確保に関する</a:t>
                      </a:r>
                      <a:r>
                        <a:rPr lang="ja-JP" altLang="en-US" sz="2000" b="1" u="sng" dirty="0">
                          <a:solidFill>
                            <a:srgbClr val="FF0000"/>
                          </a:solidFill>
                        </a:rPr>
                        <a:t>投資計画の見直し・改善</a:t>
                      </a:r>
                      <a:r>
                        <a:rPr lang="ja-JP" altLang="en-US" sz="2000" b="1" dirty="0"/>
                        <a:t>　など</a:t>
                      </a:r>
                      <a:endParaRPr lang="ja-JP" altLang="en-US" sz="2000" b="0" dirty="0"/>
                    </a:p>
                    <a:p>
                      <a:pPr marL="744538" lvl="1" indent="-363538" eaLnBrk="1" hangingPunct="1">
                        <a:lnSpc>
                          <a:spcPct val="110000"/>
                        </a:lnSpc>
                        <a:spcBef>
                          <a:spcPct val="0"/>
                        </a:spcBef>
                        <a:buFont typeface="Wingdings" panose="05000000000000000000" pitchFamily="2" charset="2"/>
                        <a:buNone/>
                      </a:pPr>
                      <a:endParaRPr lang="ja-JP" altLang="en-US" sz="2000" b="1" dirty="0"/>
                    </a:p>
                    <a:p>
                      <a:pPr marL="744538" lvl="1" indent="-363538" eaLnBrk="1" hangingPunct="1">
                        <a:lnSpc>
                          <a:spcPct val="110000"/>
                        </a:lnSpc>
                        <a:spcBef>
                          <a:spcPct val="0"/>
                        </a:spcBef>
                        <a:buFont typeface="Wingdings" panose="05000000000000000000" pitchFamily="2" charset="2"/>
                        <a:buNone/>
                      </a:pPr>
                      <a:endParaRPr lang="ja-JP" altLang="en-US" sz="2000" b="1" dirty="0"/>
                    </a:p>
                    <a:p>
                      <a:pPr marL="0" marR="0" lvl="1" indent="0" algn="just" defTabSz="914400" rtl="0" eaLnBrk="1" fontAlgn="auto" latinLnBrk="0" hangingPunct="1">
                        <a:lnSpc>
                          <a:spcPct val="110000"/>
                        </a:lnSpc>
                        <a:spcBef>
                          <a:spcPct val="0"/>
                        </a:spcBef>
                        <a:spcAft>
                          <a:spcPts val="0"/>
                        </a:spcAft>
                        <a:buClrTx/>
                        <a:buSzTx/>
                        <a:buFont typeface="Wingdings" panose="05000000000000000000" pitchFamily="2" charset="2"/>
                        <a:buNone/>
                        <a:tabLst/>
                        <a:defRPr/>
                      </a:pPr>
                      <a:r>
                        <a:rPr lang="ja-JP" altLang="en-US" sz="2000" b="1" kern="0" dirty="0">
                          <a:solidFill>
                            <a:srgbClr val="0000FF"/>
                          </a:solidFill>
                          <a:latin typeface="+mn-lt"/>
                          <a:ea typeface="+mn-ea"/>
                        </a:rPr>
                        <a:t>（注）マネジメントレビューの取組の具体的手法等については、国土交通省大臣官房運輸安全監理官室が公表した冊子「安全重点施策とマネジメントレビューの理解を深めるために」を参照願う。</a:t>
                      </a:r>
                      <a:endParaRPr lang="ja-JP" altLang="en-US" sz="2000" b="1" kern="0" dirty="0">
                        <a:latin typeface="+mn-lt"/>
                        <a:ea typeface="+mn-ea"/>
                      </a:endParaRPr>
                    </a:p>
                  </a:txBody>
                  <a:tcPr>
                    <a:noFill/>
                  </a:tcPr>
                </a:tc>
                <a:extLst>
                  <a:ext uri="{0D108BD9-81ED-4DB2-BD59-A6C34878D82A}">
                    <a16:rowId xmlns:a16="http://schemas.microsoft.com/office/drawing/2014/main" val="4002839634"/>
                  </a:ext>
                </a:extLst>
              </a:tr>
            </a:tbl>
          </a:graphicData>
        </a:graphic>
      </p:graphicFrame>
      <p:sp>
        <p:nvSpPr>
          <p:cNvPr id="4" name="スライド番号プレースホルダー 3"/>
          <p:cNvSpPr>
            <a:spLocks noGrp="1"/>
          </p:cNvSpPr>
          <p:nvPr>
            <p:ph type="sldNum" sz="quarter" idx="12"/>
          </p:nvPr>
        </p:nvSpPr>
        <p:spPr/>
        <p:txBody>
          <a:bodyPr/>
          <a:lstStyle/>
          <a:p>
            <a:pPr>
              <a:defRPr/>
            </a:pPr>
            <a:fld id="{D3296798-D5F8-44CD-B17E-A85690632780}" type="slidenum">
              <a:rPr lang="en-US" altLang="ja-JP" smtClean="0"/>
              <a:pPr>
                <a:defRPr/>
              </a:pPr>
              <a:t>92</a:t>
            </a:fld>
            <a:endParaRPr lang="en-US" altLang="ja-JP"/>
          </a:p>
        </p:txBody>
      </p:sp>
    </p:spTree>
    <p:extLst>
      <p:ext uri="{BB962C8B-B14F-4D97-AF65-F5344CB8AC3E}">
        <p14:creationId xmlns:p14="http://schemas.microsoft.com/office/powerpoint/2010/main" val="24976147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AutoShape 34"/>
          <p:cNvSpPr>
            <a:spLocks noChangeArrowheads="1"/>
          </p:cNvSpPr>
          <p:nvPr/>
        </p:nvSpPr>
        <p:spPr bwMode="auto">
          <a:xfrm>
            <a:off x="200025" y="908050"/>
            <a:ext cx="9434513" cy="9144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t>マネジメントレビュー（安全管理体制の見直し）は、少なくとも年に１回、事業者における</a:t>
            </a:r>
          </a:p>
          <a:p>
            <a:pPr eaLnBrk="1" hangingPunct="1">
              <a:spcBef>
                <a:spcPct val="0"/>
              </a:spcBef>
              <a:buFontTx/>
              <a:buNone/>
            </a:pPr>
            <a:r>
              <a:rPr lang="ja-JP" altLang="en-US" sz="2000" b="1" dirty="0"/>
              <a:t>安全管理体制全般について、経営トップの主導のもと、包括的に評価すること</a:t>
            </a:r>
          </a:p>
          <a:p>
            <a:pPr eaLnBrk="1" hangingPunct="1">
              <a:spcBef>
                <a:spcPct val="0"/>
              </a:spcBef>
              <a:buFontTx/>
              <a:buNone/>
            </a:pPr>
            <a:r>
              <a:rPr lang="ja-JP" altLang="en-US" sz="2000" b="1" dirty="0">
                <a:solidFill>
                  <a:srgbClr val="FF0000"/>
                </a:solidFill>
              </a:rPr>
              <a:t>（</a:t>
            </a:r>
            <a:r>
              <a:rPr lang="en-US" altLang="ja-JP" sz="2000" b="1" dirty="0">
                <a:solidFill>
                  <a:srgbClr val="FF0000"/>
                </a:solidFill>
              </a:rPr>
              <a:t>※</a:t>
            </a:r>
            <a:r>
              <a:rPr lang="ja-JP" altLang="en-US" sz="2000" b="1" dirty="0">
                <a:solidFill>
                  <a:srgbClr val="FF0000"/>
                </a:solidFill>
              </a:rPr>
              <a:t>事業者の安全管理体制全般のＰＤＣＡサイクルのＡの取組み）</a:t>
            </a:r>
          </a:p>
        </p:txBody>
      </p:sp>
      <p:sp>
        <p:nvSpPr>
          <p:cNvPr id="352259" name="AutoShape 35"/>
          <p:cNvSpPr>
            <a:spLocks noChangeArrowheads="1"/>
          </p:cNvSpPr>
          <p:nvPr/>
        </p:nvSpPr>
        <p:spPr bwMode="auto">
          <a:xfrm>
            <a:off x="155575" y="2636837"/>
            <a:ext cx="3471863" cy="368384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a:t>安全管理体制の実施状況に</a:t>
            </a:r>
          </a:p>
          <a:p>
            <a:pPr eaLnBrk="1" hangingPunct="1">
              <a:spcBef>
                <a:spcPct val="0"/>
              </a:spcBef>
              <a:buFontTx/>
              <a:buNone/>
            </a:pPr>
            <a:r>
              <a:rPr lang="ja-JP" altLang="en-US" sz="1700" b="1" dirty="0"/>
              <a:t>関する必要な情報を網羅的に</a:t>
            </a:r>
          </a:p>
          <a:p>
            <a:pPr eaLnBrk="1" hangingPunct="1">
              <a:spcBef>
                <a:spcPct val="0"/>
              </a:spcBef>
              <a:buFontTx/>
              <a:buNone/>
            </a:pPr>
            <a:r>
              <a:rPr lang="ja-JP" altLang="en-US" sz="1700" b="1" dirty="0"/>
              <a:t>収集・整理</a:t>
            </a:r>
            <a:endParaRPr lang="ja-JP" altLang="en-US" sz="1600" b="1" dirty="0"/>
          </a:p>
          <a:p>
            <a:pPr eaLnBrk="1" hangingPunct="1">
              <a:spcBef>
                <a:spcPct val="0"/>
              </a:spcBef>
              <a:buFontTx/>
              <a:buNone/>
            </a:pPr>
            <a:r>
              <a:rPr lang="ja-JP" altLang="en-US" sz="1600" dirty="0"/>
              <a:t>（例えば）</a:t>
            </a:r>
            <a:endParaRPr lang="en-US" altLang="ja-JP" sz="1600" dirty="0"/>
          </a:p>
          <a:p>
            <a:pPr eaLnBrk="1" hangingPunct="1">
              <a:spcBef>
                <a:spcPct val="0"/>
              </a:spcBef>
              <a:buFontTx/>
              <a:buNone/>
            </a:pPr>
            <a:r>
              <a:rPr lang="ja-JP" altLang="en-US" sz="1600" dirty="0"/>
              <a:t>・輸送の安全に関する</a:t>
            </a:r>
            <a:r>
              <a:rPr lang="ja-JP" altLang="en-US" sz="1600" b="1" dirty="0">
                <a:solidFill>
                  <a:srgbClr val="0000FF"/>
                </a:solidFill>
              </a:rPr>
              <a:t>目標や計画の</a:t>
            </a:r>
          </a:p>
          <a:p>
            <a:pPr eaLnBrk="1" hangingPunct="1">
              <a:spcBef>
                <a:spcPct val="0"/>
              </a:spcBef>
              <a:buFontTx/>
              <a:buNone/>
            </a:pPr>
            <a:r>
              <a:rPr lang="ja-JP" altLang="en-US" sz="1600" b="1" dirty="0">
                <a:solidFill>
                  <a:srgbClr val="0000FF"/>
                </a:solidFill>
              </a:rPr>
              <a:t>  達成状況・進捗状況</a:t>
            </a:r>
          </a:p>
          <a:p>
            <a:pPr eaLnBrk="1" hangingPunct="1">
              <a:spcBef>
                <a:spcPct val="0"/>
              </a:spcBef>
              <a:buFontTx/>
              <a:buNone/>
            </a:pPr>
            <a:r>
              <a:rPr lang="ja-JP" altLang="en-US" sz="1600" dirty="0"/>
              <a:t>・安全管理体制に係る</a:t>
            </a:r>
            <a:r>
              <a:rPr lang="ja-JP" altLang="en-US" sz="1600" b="1" dirty="0">
                <a:solidFill>
                  <a:srgbClr val="0000FF"/>
                </a:solidFill>
              </a:rPr>
              <a:t>内部監査の</a:t>
            </a:r>
            <a:endParaRPr lang="en-US" altLang="ja-JP" sz="1600" b="1" dirty="0">
              <a:solidFill>
                <a:srgbClr val="0000FF"/>
              </a:solidFill>
            </a:endParaRPr>
          </a:p>
          <a:p>
            <a:pPr eaLnBrk="1" hangingPunct="1">
              <a:spcBef>
                <a:spcPct val="0"/>
              </a:spcBef>
              <a:buFontTx/>
              <a:buNone/>
            </a:pPr>
            <a:r>
              <a:rPr lang="ja-JP" altLang="en-US" sz="1600" b="1" dirty="0">
                <a:solidFill>
                  <a:srgbClr val="0000FF"/>
                </a:solidFill>
              </a:rPr>
              <a:t>　結果</a:t>
            </a:r>
          </a:p>
          <a:p>
            <a:pPr eaLnBrk="1" hangingPunct="1">
              <a:spcBef>
                <a:spcPct val="0"/>
              </a:spcBef>
              <a:buFontTx/>
              <a:buNone/>
            </a:pPr>
            <a:r>
              <a:rPr lang="ja-JP" altLang="en-US" sz="1600" dirty="0"/>
              <a:t>・</a:t>
            </a:r>
            <a:r>
              <a:rPr lang="ja-JP" altLang="en-US" sz="1600" b="1" dirty="0">
                <a:solidFill>
                  <a:srgbClr val="0000FF"/>
                </a:solidFill>
              </a:rPr>
              <a:t>事故・トラブル等の発生状況</a:t>
            </a:r>
            <a:endParaRPr lang="en-US" altLang="ja-JP" sz="1600" b="1" dirty="0">
              <a:solidFill>
                <a:srgbClr val="0000FF"/>
              </a:solidFill>
            </a:endParaRPr>
          </a:p>
          <a:p>
            <a:pPr eaLnBrk="1" hangingPunct="1">
              <a:spcBef>
                <a:spcPct val="0"/>
              </a:spcBef>
              <a:buFontTx/>
              <a:buNone/>
            </a:pPr>
            <a:r>
              <a:rPr lang="ja-JP" altLang="en-US" sz="1600" dirty="0"/>
              <a:t>・</a:t>
            </a:r>
            <a:r>
              <a:rPr lang="ja-JP" altLang="en-US" sz="1600" b="1" dirty="0">
                <a:solidFill>
                  <a:srgbClr val="0000FF"/>
                </a:solidFill>
              </a:rPr>
              <a:t>自然災害対応に係る取組状況</a:t>
            </a:r>
          </a:p>
          <a:p>
            <a:pPr eaLnBrk="1" hangingPunct="1">
              <a:spcBef>
                <a:spcPct val="0"/>
              </a:spcBef>
              <a:buFontTx/>
              <a:buNone/>
            </a:pPr>
            <a:r>
              <a:rPr lang="ja-JP" altLang="en-US" sz="1600" dirty="0"/>
              <a:t>・現場や利用者からの意見・要望</a:t>
            </a:r>
          </a:p>
          <a:p>
            <a:pPr eaLnBrk="1" hangingPunct="1">
              <a:spcBef>
                <a:spcPct val="0"/>
              </a:spcBef>
              <a:buFontTx/>
              <a:buNone/>
            </a:pPr>
            <a:r>
              <a:rPr lang="ja-JP" altLang="en-US" sz="1600" dirty="0"/>
              <a:t>・保安監査結果</a:t>
            </a:r>
          </a:p>
          <a:p>
            <a:pPr eaLnBrk="1" hangingPunct="1">
              <a:spcBef>
                <a:spcPct val="0"/>
              </a:spcBef>
              <a:buFontTx/>
              <a:buNone/>
            </a:pPr>
            <a:r>
              <a:rPr lang="ja-JP" altLang="en-US" sz="1600" dirty="0"/>
              <a:t>・運輸安全マネジメント評価結果</a:t>
            </a:r>
          </a:p>
          <a:p>
            <a:pPr eaLnBrk="1" hangingPunct="1">
              <a:spcBef>
                <a:spcPct val="0"/>
              </a:spcBef>
              <a:buFontTx/>
              <a:buNone/>
            </a:pPr>
            <a:r>
              <a:rPr lang="ja-JP" altLang="en-US" sz="1600" dirty="0"/>
              <a:t>・その他、安全管理体制上の課題等 </a:t>
            </a:r>
          </a:p>
        </p:txBody>
      </p:sp>
      <p:sp>
        <p:nvSpPr>
          <p:cNvPr id="352260" name="AutoShape 36"/>
          <p:cNvSpPr>
            <a:spLocks noChangeArrowheads="1"/>
          </p:cNvSpPr>
          <p:nvPr/>
        </p:nvSpPr>
        <p:spPr bwMode="auto">
          <a:xfrm>
            <a:off x="4258099" y="2731214"/>
            <a:ext cx="1905739" cy="3484721"/>
          </a:xfrm>
          <a:prstGeom prst="roundRect">
            <a:avLst>
              <a:gd name="adj" fmla="val 16667"/>
            </a:avLst>
          </a:prstGeom>
          <a:solidFill>
            <a:schemeClr val="accent1"/>
          </a:solidFill>
          <a:ln w="9525">
            <a:solidFill>
              <a:schemeClr val="tx1"/>
            </a:solidFill>
            <a:round/>
            <a:headEnd/>
            <a:tailEnd/>
          </a:ln>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800" b="1" dirty="0"/>
              <a:t>（</a:t>
            </a:r>
            <a:r>
              <a:rPr lang="ja-JP" altLang="en-US" sz="1600" b="1" dirty="0"/>
              <a:t>方法その１）</a:t>
            </a:r>
          </a:p>
          <a:p>
            <a:pPr algn="just" eaLnBrk="1" hangingPunct="1">
              <a:spcBef>
                <a:spcPct val="0"/>
              </a:spcBef>
              <a:buFontTx/>
              <a:buNone/>
            </a:pPr>
            <a:r>
              <a:rPr lang="ja-JP" altLang="en-US" sz="1600" dirty="0"/>
              <a:t>　経営トップが出席する</a:t>
            </a:r>
            <a:r>
              <a:rPr lang="ja-JP" altLang="en-US" sz="1600" b="1" dirty="0">
                <a:solidFill>
                  <a:srgbClr val="FF0000"/>
                </a:solidFill>
              </a:rPr>
              <a:t>会議体（見直し会議等）で審議</a:t>
            </a:r>
            <a:r>
              <a:rPr lang="ja-JP" altLang="en-US" sz="1600" dirty="0"/>
              <a:t>・決定</a:t>
            </a:r>
          </a:p>
          <a:p>
            <a:pPr algn="just" eaLnBrk="1" hangingPunct="1">
              <a:spcBef>
                <a:spcPct val="0"/>
              </a:spcBef>
              <a:buFontTx/>
              <a:buNone/>
            </a:pPr>
            <a:endParaRPr lang="en-US" altLang="ja-JP" sz="1600" b="1" dirty="0"/>
          </a:p>
          <a:p>
            <a:pPr algn="just" eaLnBrk="1" hangingPunct="1">
              <a:spcBef>
                <a:spcPct val="0"/>
              </a:spcBef>
              <a:buFontTx/>
              <a:buNone/>
            </a:pPr>
            <a:r>
              <a:rPr lang="ja-JP" altLang="en-US" sz="1600" b="1" dirty="0"/>
              <a:t>（方法その２）</a:t>
            </a:r>
          </a:p>
          <a:p>
            <a:pPr algn="just" eaLnBrk="1" hangingPunct="1">
              <a:spcBef>
                <a:spcPct val="0"/>
              </a:spcBef>
              <a:buFontTx/>
              <a:buNone/>
            </a:pPr>
            <a:r>
              <a:rPr lang="ja-JP" altLang="en-US" sz="1600" dirty="0"/>
              <a:t>　安全統括管理者が左記情報を取りまとめ、</a:t>
            </a:r>
            <a:r>
              <a:rPr lang="ja-JP" altLang="en-US" sz="1600" b="1" dirty="0">
                <a:solidFill>
                  <a:srgbClr val="FF0000"/>
                </a:solidFill>
              </a:rPr>
              <a:t>経営トップに直接報告</a:t>
            </a:r>
            <a:r>
              <a:rPr lang="ja-JP" altLang="en-US" sz="1600" dirty="0"/>
              <a:t>しトップが見直しを指示</a:t>
            </a:r>
          </a:p>
        </p:txBody>
      </p:sp>
      <p:sp>
        <p:nvSpPr>
          <p:cNvPr id="352261" name="AutoShape 37"/>
          <p:cNvSpPr>
            <a:spLocks noChangeArrowheads="1"/>
          </p:cNvSpPr>
          <p:nvPr/>
        </p:nvSpPr>
        <p:spPr bwMode="auto">
          <a:xfrm>
            <a:off x="6681788" y="2704927"/>
            <a:ext cx="3167062" cy="35274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a:t>改善の必要性、方向性、</a:t>
            </a:r>
          </a:p>
          <a:p>
            <a:pPr eaLnBrk="1" hangingPunct="1">
              <a:spcBef>
                <a:spcPct val="0"/>
              </a:spcBef>
              <a:buFontTx/>
              <a:buNone/>
            </a:pPr>
            <a:r>
              <a:rPr lang="ja-JP" altLang="en-US" sz="1700" b="1" dirty="0"/>
              <a:t>実施時期等を決定</a:t>
            </a:r>
            <a:endParaRPr lang="ja-JP" altLang="en-US" sz="1600" b="1" dirty="0"/>
          </a:p>
          <a:p>
            <a:pPr eaLnBrk="1" hangingPunct="1">
              <a:spcBef>
                <a:spcPct val="0"/>
              </a:spcBef>
              <a:buFontTx/>
              <a:buNone/>
            </a:pPr>
            <a:r>
              <a:rPr lang="ja-JP" altLang="en-US" sz="1600" dirty="0"/>
              <a:t>（例えば）</a:t>
            </a:r>
          </a:p>
          <a:p>
            <a:pPr eaLnBrk="1" hangingPunct="1">
              <a:spcBef>
                <a:spcPct val="0"/>
              </a:spcBef>
              <a:buFontTx/>
              <a:buNone/>
            </a:pPr>
            <a:r>
              <a:rPr lang="ja-JP" altLang="en-US" sz="1600" dirty="0"/>
              <a:t>・安全方針の改正・維持の決定</a:t>
            </a:r>
          </a:p>
          <a:p>
            <a:pPr eaLnBrk="1" hangingPunct="1">
              <a:spcBef>
                <a:spcPct val="0"/>
              </a:spcBef>
              <a:buFontTx/>
              <a:buNone/>
            </a:pPr>
            <a:r>
              <a:rPr lang="ja-JP" altLang="en-US" sz="1600" dirty="0"/>
              <a:t>・</a:t>
            </a:r>
            <a:r>
              <a:rPr lang="ja-JP" altLang="en-US" sz="1600" b="1" dirty="0">
                <a:solidFill>
                  <a:srgbClr val="FF0000"/>
                </a:solidFill>
              </a:rPr>
              <a:t>次年度の安全重点施策（安全</a:t>
            </a:r>
          </a:p>
          <a:p>
            <a:pPr algn="just" eaLnBrk="1" hangingPunct="1">
              <a:spcBef>
                <a:spcPct val="0"/>
              </a:spcBef>
              <a:buFontTx/>
              <a:buNone/>
            </a:pPr>
            <a:r>
              <a:rPr lang="ja-JP" altLang="en-US" sz="1600" b="1" dirty="0">
                <a:solidFill>
                  <a:srgbClr val="FF0000"/>
                </a:solidFill>
              </a:rPr>
              <a:t>  目標・取組計画）の策定</a:t>
            </a:r>
            <a:r>
              <a:rPr lang="ja-JP" altLang="en-US" sz="1600" dirty="0"/>
              <a:t>の決定</a:t>
            </a:r>
          </a:p>
          <a:p>
            <a:pPr eaLnBrk="1" hangingPunct="1">
              <a:spcBef>
                <a:spcPct val="0"/>
              </a:spcBef>
              <a:buFontTx/>
              <a:buNone/>
            </a:pPr>
            <a:r>
              <a:rPr lang="ja-JP" altLang="en-US" sz="1600" dirty="0"/>
              <a:t>・安全管理規程その他安全に関す</a:t>
            </a:r>
          </a:p>
          <a:p>
            <a:pPr eaLnBrk="1" hangingPunct="1">
              <a:spcBef>
                <a:spcPct val="0"/>
              </a:spcBef>
              <a:buFontTx/>
              <a:buNone/>
            </a:pPr>
            <a:r>
              <a:rPr lang="ja-JP" altLang="en-US" sz="1600" dirty="0"/>
              <a:t>  </a:t>
            </a:r>
            <a:r>
              <a:rPr lang="ja-JP" altLang="en-US" sz="1600" dirty="0" err="1"/>
              <a:t>る</a:t>
            </a:r>
            <a:r>
              <a:rPr lang="ja-JP" altLang="en-US" sz="1600" dirty="0"/>
              <a:t>各種手順書・マニュアルの見直</a:t>
            </a:r>
          </a:p>
          <a:p>
            <a:pPr eaLnBrk="1" hangingPunct="1">
              <a:spcBef>
                <a:spcPct val="0"/>
              </a:spcBef>
              <a:buFontTx/>
              <a:buNone/>
            </a:pPr>
            <a:r>
              <a:rPr lang="ja-JP" altLang="en-US" sz="1600" dirty="0"/>
              <a:t>  し・維持の決定</a:t>
            </a:r>
          </a:p>
          <a:p>
            <a:pPr eaLnBrk="1" hangingPunct="1">
              <a:spcBef>
                <a:spcPct val="0"/>
              </a:spcBef>
              <a:buFontTx/>
              <a:buNone/>
            </a:pPr>
            <a:r>
              <a:rPr lang="ja-JP" altLang="en-US" sz="1600" dirty="0"/>
              <a:t>・</a:t>
            </a:r>
            <a:r>
              <a:rPr lang="ja-JP" altLang="en-US" sz="1600" b="1" dirty="0">
                <a:solidFill>
                  <a:srgbClr val="FF0000"/>
                </a:solidFill>
              </a:rPr>
              <a:t>安全の組織体制の見直し・</a:t>
            </a:r>
            <a:r>
              <a:rPr lang="ja-JP" altLang="en-US" sz="1600" dirty="0"/>
              <a:t>維持</a:t>
            </a:r>
          </a:p>
          <a:p>
            <a:pPr eaLnBrk="1" hangingPunct="1">
              <a:spcBef>
                <a:spcPct val="0"/>
              </a:spcBef>
              <a:buFontTx/>
              <a:buNone/>
            </a:pPr>
            <a:r>
              <a:rPr lang="ja-JP" altLang="en-US" sz="1600" dirty="0"/>
              <a:t>  の決定</a:t>
            </a:r>
          </a:p>
          <a:p>
            <a:pPr eaLnBrk="1" hangingPunct="1">
              <a:spcBef>
                <a:spcPct val="0"/>
              </a:spcBef>
              <a:buFontTx/>
              <a:buNone/>
            </a:pPr>
            <a:r>
              <a:rPr lang="ja-JP" altLang="en-US" sz="1600" dirty="0"/>
              <a:t>・</a:t>
            </a:r>
            <a:r>
              <a:rPr lang="ja-JP" altLang="en-US" sz="1600" b="1" dirty="0">
                <a:solidFill>
                  <a:srgbClr val="FF0000"/>
                </a:solidFill>
              </a:rPr>
              <a:t>安全投資計画の見直し</a:t>
            </a:r>
            <a:r>
              <a:rPr lang="ja-JP" altLang="en-US" sz="1600" dirty="0"/>
              <a:t>・維持</a:t>
            </a:r>
          </a:p>
          <a:p>
            <a:pPr eaLnBrk="1" hangingPunct="1">
              <a:spcBef>
                <a:spcPct val="0"/>
              </a:spcBef>
              <a:buFontTx/>
              <a:buNone/>
            </a:pPr>
            <a:r>
              <a:rPr lang="ja-JP" altLang="en-US" sz="1600" dirty="0"/>
              <a:t>  の決定　など</a:t>
            </a:r>
          </a:p>
        </p:txBody>
      </p:sp>
      <p:sp>
        <p:nvSpPr>
          <p:cNvPr id="352262" name="Text Box 38"/>
          <p:cNvSpPr txBox="1">
            <a:spLocks noChangeArrowheads="1"/>
          </p:cNvSpPr>
          <p:nvPr/>
        </p:nvSpPr>
        <p:spPr bwMode="auto">
          <a:xfrm>
            <a:off x="0" y="1989138"/>
            <a:ext cx="405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マネジメントレビューに必要な情報</a:t>
            </a:r>
          </a:p>
          <a:p>
            <a:pPr algn="ctr" eaLnBrk="1" hangingPunct="1">
              <a:spcBef>
                <a:spcPct val="0"/>
              </a:spcBef>
              <a:buFontTx/>
              <a:buNone/>
            </a:pPr>
            <a:r>
              <a:rPr lang="ja-JP" altLang="en-US" sz="1800" b="1"/>
              <a:t>（インプット）</a:t>
            </a:r>
          </a:p>
        </p:txBody>
      </p:sp>
      <p:sp>
        <p:nvSpPr>
          <p:cNvPr id="352263" name="Text Box 39"/>
          <p:cNvSpPr txBox="1">
            <a:spLocks noChangeArrowheads="1"/>
          </p:cNvSpPr>
          <p:nvPr/>
        </p:nvSpPr>
        <p:spPr bwMode="auto">
          <a:xfrm>
            <a:off x="6594475" y="1916113"/>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マネジメントレビューの結果</a:t>
            </a:r>
          </a:p>
          <a:p>
            <a:pPr algn="ctr" eaLnBrk="1" hangingPunct="1">
              <a:spcBef>
                <a:spcPct val="0"/>
              </a:spcBef>
              <a:buFontTx/>
              <a:buNone/>
            </a:pPr>
            <a:r>
              <a:rPr lang="ja-JP" altLang="en-US" sz="1800" b="1"/>
              <a:t>（アウトプット）</a:t>
            </a:r>
          </a:p>
        </p:txBody>
      </p:sp>
      <p:sp>
        <p:nvSpPr>
          <p:cNvPr id="352264" name="Rectangle 40"/>
          <p:cNvSpPr>
            <a:spLocks noChangeArrowheads="1"/>
          </p:cNvSpPr>
          <p:nvPr/>
        </p:nvSpPr>
        <p:spPr bwMode="auto">
          <a:xfrm>
            <a:off x="3879850" y="2054225"/>
            <a:ext cx="2586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t>マネジメントレビュー実施</a:t>
            </a:r>
          </a:p>
        </p:txBody>
      </p:sp>
      <p:sp>
        <p:nvSpPr>
          <p:cNvPr id="352265" name="AutoShape 41"/>
          <p:cNvSpPr>
            <a:spLocks noChangeArrowheads="1"/>
          </p:cNvSpPr>
          <p:nvPr/>
        </p:nvSpPr>
        <p:spPr bwMode="auto">
          <a:xfrm>
            <a:off x="3656856" y="3789363"/>
            <a:ext cx="533400" cy="1368425"/>
          </a:xfrm>
          <a:prstGeom prst="rightArrow">
            <a:avLst>
              <a:gd name="adj1" fmla="val 50000"/>
              <a:gd name="adj2" fmla="val 63477"/>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52266" name="AutoShape 42"/>
          <p:cNvSpPr>
            <a:spLocks noChangeArrowheads="1"/>
          </p:cNvSpPr>
          <p:nvPr/>
        </p:nvSpPr>
        <p:spPr bwMode="auto">
          <a:xfrm>
            <a:off x="6194425" y="3789363"/>
            <a:ext cx="487363" cy="1368425"/>
          </a:xfrm>
          <a:prstGeom prst="rightArrow">
            <a:avLst>
              <a:gd name="adj1" fmla="val 50000"/>
              <a:gd name="adj2" fmla="val 55704"/>
            </a:avLst>
          </a:prstGeom>
          <a:solidFill>
            <a:schemeClr val="accent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52267" name="AutoShape 43"/>
          <p:cNvSpPr>
            <a:spLocks noChangeArrowheads="1"/>
          </p:cNvSpPr>
          <p:nvPr/>
        </p:nvSpPr>
        <p:spPr bwMode="auto">
          <a:xfrm>
            <a:off x="2823294" y="6392689"/>
            <a:ext cx="5226050" cy="420687"/>
          </a:xfrm>
          <a:prstGeom prst="wedgeRoundRectCallout">
            <a:avLst>
              <a:gd name="adj1" fmla="val -6908"/>
              <a:gd name="adj2" fmla="val -126510"/>
              <a:gd name="adj3" fmla="val 16667"/>
            </a:avLst>
          </a:prstGeom>
          <a:solidFill>
            <a:schemeClr val="accent5"/>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rPr>
              <a:t>ポイント：経営トップが主体的に関与・実施！</a:t>
            </a:r>
          </a:p>
        </p:txBody>
      </p:sp>
      <p:sp>
        <p:nvSpPr>
          <p:cNvPr id="13" name="Rectangle 21"/>
          <p:cNvSpPr txBox="1">
            <a:spLocks noChangeArrowheads="1"/>
          </p:cNvSpPr>
          <p:nvPr/>
        </p:nvSpPr>
        <p:spPr bwMode="auto">
          <a:xfrm>
            <a:off x="238125" y="115888"/>
            <a:ext cx="9382125" cy="571500"/>
          </a:xfrm>
          <a:prstGeom prst="rect">
            <a:avLst/>
          </a:prstGeom>
          <a:solidFill>
            <a:srgbClr val="FFFF00">
              <a:alpha val="50000"/>
            </a:srgbClr>
          </a:solidFill>
          <a:ln w="9525">
            <a:noFill/>
            <a:miter lim="800000"/>
            <a:headEnd/>
            <a:tailEnd/>
          </a:ln>
          <a:effectLst/>
        </p:spPr>
        <p:txBody>
          <a:bodyPr anchor="ctr"/>
          <a:lstStyle/>
          <a:p>
            <a:pPr algn="ctr" eaLnBrk="1" hangingPunct="1">
              <a:defRPr/>
            </a:pPr>
            <a:r>
              <a:rPr lang="ja-JP" altLang="en-US" sz="3200" b="1" dirty="0">
                <a:latin typeface="+mj-ea"/>
                <a:ea typeface="+mj-ea"/>
              </a:rPr>
              <a:t>マネジメントレビュー（安全管理体制全般の見直し）</a:t>
            </a:r>
          </a:p>
        </p:txBody>
      </p:sp>
      <p:pic>
        <p:nvPicPr>
          <p:cNvPr id="352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8B8C8441-B528-4491-9978-BDEDF49A95A0}" type="slidenum">
              <a:rPr lang="en-US" altLang="ja-JP" smtClean="0"/>
              <a:pPr>
                <a:defRPr/>
              </a:pPr>
              <a:t>93</a:t>
            </a:fld>
            <a:endParaRPr lang="en-US" altLang="ja-JP"/>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33"/>
          <p:cNvSpPr txBox="1">
            <a:spLocks noChangeArrowheads="1"/>
          </p:cNvSpPr>
          <p:nvPr/>
        </p:nvSpPr>
        <p:spPr bwMode="auto">
          <a:xfrm>
            <a:off x="57150" y="958850"/>
            <a:ext cx="97774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AutoNum type="arabicDbPeriod"/>
            </a:pPr>
            <a:r>
              <a:rPr lang="ja-JP" altLang="en-US" sz="2000" b="1" dirty="0">
                <a:solidFill>
                  <a:srgbClr val="0000FF"/>
                </a:solidFill>
                <a:latin typeface="ＭＳ Ｐゴシック" panose="020B0600070205080204" pitchFamily="50" charset="-128"/>
              </a:rPr>
              <a:t>実施時期は？・・・予算との連動性</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b="1" dirty="0">
                <a:latin typeface="ＭＳ Ｐゴシック" panose="020B0600070205080204" pitchFamily="50" charset="-128"/>
              </a:rPr>
              <a:t>取組みを年度計画している場合、「</a:t>
            </a:r>
            <a:r>
              <a:rPr lang="ja-JP" altLang="en-US" sz="2000" b="1" dirty="0">
                <a:solidFill>
                  <a:srgbClr val="FF0000"/>
                </a:solidFill>
                <a:latin typeface="ＭＳ Ｐゴシック" panose="020B0600070205080204" pitchFamily="50" charset="-128"/>
              </a:rPr>
              <a:t>当該年度の取組み状況が把握</a:t>
            </a:r>
            <a:r>
              <a:rPr lang="ja-JP" altLang="en-US" sz="2000" b="1" dirty="0">
                <a:latin typeface="ＭＳ Ｐゴシック" panose="020B0600070205080204" pitchFamily="50" charset="-128"/>
              </a:rPr>
              <a:t>」できて、「</a:t>
            </a:r>
            <a:r>
              <a:rPr lang="ja-JP" altLang="en-US" sz="2000" b="1" dirty="0">
                <a:solidFill>
                  <a:srgbClr val="FF0000"/>
                </a:solidFill>
                <a:latin typeface="ＭＳ Ｐゴシック" panose="020B0600070205080204" pitchFamily="50" charset="-128"/>
              </a:rPr>
              <a:t>次年度の予算計画に取組みの経費を計上</a:t>
            </a:r>
            <a:r>
              <a:rPr lang="ja-JP" altLang="en-US" sz="2000" b="1" dirty="0">
                <a:latin typeface="ＭＳ Ｐゴシック" panose="020B0600070205080204" pitchFamily="50" charset="-128"/>
              </a:rPr>
              <a:t>」できる時期が望ましい。</a:t>
            </a:r>
          </a:p>
          <a:p>
            <a:pPr eaLnBrk="1" hangingPunct="1">
              <a:spcBef>
                <a:spcPct val="0"/>
              </a:spcBef>
              <a:buFontTx/>
              <a:buNone/>
            </a:pPr>
            <a:r>
              <a:rPr lang="ja-JP" altLang="en-US" sz="2000" b="1" dirty="0">
                <a:latin typeface="ＭＳ Ｐゴシック" panose="020B0600070205080204" pitchFamily="50" charset="-128"/>
              </a:rPr>
              <a:t>　　</a:t>
            </a:r>
          </a:p>
          <a:p>
            <a:pPr eaLnBrk="1" hangingPunct="1">
              <a:spcBef>
                <a:spcPct val="0"/>
              </a:spcBef>
              <a:buFontTx/>
              <a:buNone/>
            </a:pPr>
            <a:r>
              <a:rPr lang="ja-JP" altLang="en-US" sz="2000" b="1" dirty="0">
                <a:latin typeface="ＭＳ Ｐゴシック" panose="020B0600070205080204" pitchFamily="50" charset="-128"/>
              </a:rPr>
              <a:t>　　例示：毎年２月に予算計画を立てるならば、第３四半期までの取組みを総括できる１月にマネジメントレビュー実施</a:t>
            </a:r>
          </a:p>
          <a:p>
            <a:pPr eaLnBrk="1" hangingPunct="1">
              <a:spcBef>
                <a:spcPct val="0"/>
              </a:spcBef>
              <a:buFontTx/>
              <a:buNone/>
            </a:pPr>
            <a:endParaRPr lang="ja-JP" altLang="en-US" sz="2000" b="1" dirty="0">
              <a:latin typeface="ＭＳ Ｐゴシック" panose="020B0600070205080204" pitchFamily="50" charset="-128"/>
            </a:endParaRPr>
          </a:p>
          <a:p>
            <a:pPr eaLnBrk="1" hangingPunct="1">
              <a:spcBef>
                <a:spcPct val="0"/>
              </a:spcBef>
              <a:buFontTx/>
              <a:buNone/>
            </a:pPr>
            <a:r>
              <a:rPr lang="ja-JP" altLang="en-US" sz="2000" b="1" dirty="0">
                <a:solidFill>
                  <a:srgbClr val="0000FF"/>
                </a:solidFill>
                <a:latin typeface="ＭＳ Ｐゴシック" panose="020B0600070205080204" pitchFamily="50" charset="-128"/>
              </a:rPr>
              <a:t>２．　経営トップに手交する資料・・・見える化と理解しやすさに配慮</a:t>
            </a:r>
          </a:p>
          <a:p>
            <a:pPr eaLnBrk="1" hangingPunct="1">
              <a:spcBef>
                <a:spcPct val="0"/>
              </a:spcBef>
              <a:buFontTx/>
              <a:buNone/>
            </a:pPr>
            <a:r>
              <a:rPr lang="ja-JP" altLang="en-US" sz="2000" b="1" dirty="0">
                <a:solidFill>
                  <a:srgbClr val="0000FF"/>
                </a:solidFill>
                <a:latin typeface="ＭＳ Ｐゴシック" panose="020B0600070205080204" pitchFamily="50" charset="-128"/>
              </a:rPr>
              <a:t>　</a:t>
            </a:r>
            <a:r>
              <a:rPr lang="ja-JP" altLang="en-US" sz="2000" b="1" dirty="0">
                <a:latin typeface="ＭＳ Ｐゴシック" panose="020B0600070205080204" pitchFamily="50" charset="-128"/>
              </a:rPr>
              <a:t>・　</a:t>
            </a:r>
            <a:r>
              <a:rPr lang="ja-JP" altLang="en-US" sz="2000" b="1" dirty="0">
                <a:solidFill>
                  <a:srgbClr val="FF0000"/>
                </a:solidFill>
                <a:latin typeface="ＭＳ Ｐゴシック" panose="020B0600070205080204" pitchFamily="50" charset="-128"/>
              </a:rPr>
              <a:t>見える化</a:t>
            </a:r>
            <a:r>
              <a:rPr lang="ja-JP" altLang="en-US" sz="2000" b="1" dirty="0">
                <a:latin typeface="ＭＳ Ｐゴシック" panose="020B0600070205080204" pitchFamily="50" charset="-128"/>
              </a:rPr>
              <a:t>・・・取組みの総括に関する資料は、可能な限り</a:t>
            </a:r>
            <a:r>
              <a:rPr lang="ja-JP" altLang="en-US" sz="2000" b="1" dirty="0">
                <a:solidFill>
                  <a:srgbClr val="FF0000"/>
                </a:solidFill>
                <a:latin typeface="ＭＳ Ｐゴシック" panose="020B0600070205080204" pitchFamily="50" charset="-128"/>
              </a:rPr>
              <a:t>数値化</a:t>
            </a:r>
            <a:endParaRPr lang="ja-JP" altLang="en-US" sz="2000" b="1" dirty="0">
              <a:latin typeface="ＭＳ Ｐゴシック" panose="020B0600070205080204" pitchFamily="50" charset="-128"/>
            </a:endParaRPr>
          </a:p>
          <a:p>
            <a:pPr eaLnBrk="1" hangingPunct="1">
              <a:spcBef>
                <a:spcPct val="0"/>
              </a:spcBef>
              <a:buFontTx/>
              <a:buNone/>
            </a:pPr>
            <a:r>
              <a:rPr lang="ja-JP" altLang="en-US" sz="2000" b="1"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理解のしやすさ</a:t>
            </a:r>
            <a:r>
              <a:rPr lang="ja-JP" altLang="en-US" sz="2000" b="1" dirty="0">
                <a:latin typeface="ＭＳ Ｐゴシック" panose="020B0600070205080204" pitchFamily="50" charset="-128"/>
              </a:rPr>
              <a:t>・・・</a:t>
            </a:r>
            <a:r>
              <a:rPr lang="ja-JP" altLang="en-US" sz="2000" b="1" dirty="0">
                <a:solidFill>
                  <a:srgbClr val="0000FF"/>
                </a:solidFill>
                <a:latin typeface="ＭＳ Ｐゴシック" panose="020B0600070205080204" pitchFamily="50" charset="-128"/>
              </a:rPr>
              <a:t>現状、問題点、改善方法、来年度の施策に至る流れ</a:t>
            </a:r>
            <a:r>
              <a:rPr lang="ja-JP" altLang="en-US" sz="2000" b="1" dirty="0">
                <a:latin typeface="ＭＳ Ｐゴシック" panose="020B0600070205080204" pitchFamily="50" charset="-128"/>
              </a:rPr>
              <a:t>を記載</a:t>
            </a:r>
          </a:p>
          <a:p>
            <a:pPr eaLnBrk="1" hangingPunct="1">
              <a:spcBef>
                <a:spcPct val="0"/>
              </a:spcBef>
              <a:buFontTx/>
              <a:buNone/>
            </a:pPr>
            <a:r>
              <a:rPr lang="ja-JP" altLang="en-US" sz="2000" b="1" dirty="0">
                <a:latin typeface="ＭＳ Ｐゴシック" panose="020B0600070205080204" pitchFamily="50" charset="-128"/>
              </a:rPr>
              <a:t>　・　</a:t>
            </a:r>
            <a:r>
              <a:rPr lang="ja-JP" altLang="en-US" sz="2000" b="1" dirty="0">
                <a:solidFill>
                  <a:srgbClr val="FF0000"/>
                </a:solidFill>
                <a:latin typeface="ＭＳ Ｐゴシック" panose="020B0600070205080204" pitchFamily="50" charset="-128"/>
              </a:rPr>
              <a:t>統計データ</a:t>
            </a:r>
            <a:r>
              <a:rPr lang="ja-JP" altLang="en-US" sz="2000" b="1" dirty="0">
                <a:latin typeface="ＭＳ Ｐゴシック" panose="020B0600070205080204" pitchFamily="50" charset="-128"/>
              </a:rPr>
              <a:t>・・・数字の羅列は読まれない。</a:t>
            </a:r>
            <a:r>
              <a:rPr lang="ja-JP" altLang="en-US" sz="2000" b="1" dirty="0">
                <a:solidFill>
                  <a:srgbClr val="FF0000"/>
                </a:solidFill>
                <a:latin typeface="ＭＳ Ｐゴシック" panose="020B0600070205080204" pitchFamily="50" charset="-128"/>
              </a:rPr>
              <a:t>簡単な概要（サマリー）</a:t>
            </a:r>
            <a:r>
              <a:rPr lang="ja-JP" altLang="en-US" sz="2000" b="1" dirty="0">
                <a:latin typeface="ＭＳ Ｐゴシック" panose="020B0600070205080204" pitchFamily="50" charset="-128"/>
              </a:rPr>
              <a:t>を添えること</a:t>
            </a:r>
            <a:endParaRPr lang="ja-JP" altLang="en-US" sz="1800" u="sng" dirty="0">
              <a:latin typeface="ＭＳ Ｐゴシック" panose="020B0600070205080204" pitchFamily="50" charset="-128"/>
            </a:endParaRPr>
          </a:p>
        </p:txBody>
      </p:sp>
      <p:sp>
        <p:nvSpPr>
          <p:cNvPr id="354307"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400" b="1"/>
              <a:t>５．（１２）マネジメントレビュー　ポイント</a:t>
            </a:r>
          </a:p>
        </p:txBody>
      </p:sp>
      <p:sp>
        <p:nvSpPr>
          <p:cNvPr id="9" name="正方形/長方形 8"/>
          <p:cNvSpPr/>
          <p:nvPr/>
        </p:nvSpPr>
        <p:spPr>
          <a:xfrm>
            <a:off x="128588" y="620713"/>
            <a:ext cx="2519362" cy="28733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rPr>
              <a:t>＜ポイント＞</a:t>
            </a:r>
          </a:p>
        </p:txBody>
      </p:sp>
      <p:sp>
        <p:nvSpPr>
          <p:cNvPr id="354309" name="Text Box 9"/>
          <p:cNvSpPr txBox="1">
            <a:spLocks noChangeArrowheads="1"/>
          </p:cNvSpPr>
          <p:nvPr/>
        </p:nvSpPr>
        <p:spPr bwMode="auto">
          <a:xfrm>
            <a:off x="992188" y="4687888"/>
            <a:ext cx="6264275" cy="1693862"/>
          </a:xfrm>
          <a:prstGeom prst="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●一口コメント</a:t>
            </a:r>
            <a:endParaRPr lang="en-US" altLang="ja-JP" sz="1800" b="1">
              <a:latin typeface="ＭＳ Ｐゴシック" panose="020B0600070205080204" pitchFamily="50" charset="-128"/>
            </a:endParaRPr>
          </a:p>
          <a:p>
            <a:pPr eaLnBrk="1" hangingPunct="1">
              <a:spcBef>
                <a:spcPct val="0"/>
              </a:spcBef>
              <a:buFontTx/>
              <a:buAutoNum type="arabicPeriod"/>
            </a:pPr>
            <a:r>
              <a:rPr lang="ja-JP" altLang="en-US" sz="1800">
                <a:latin typeface="ＭＳ Ｐゴシック" panose="020B0600070205080204" pitchFamily="50" charset="-128"/>
              </a:rPr>
              <a:t>マネジメントレビューの</a:t>
            </a:r>
            <a:r>
              <a:rPr lang="en-US" altLang="ja-JP" sz="1800">
                <a:latin typeface="ＭＳ Ｐゴシック" panose="020B0600070205080204" pitchFamily="50" charset="-128"/>
              </a:rPr>
              <a:t>PDCA</a:t>
            </a:r>
            <a:r>
              <a:rPr lang="ja-JP" altLang="en-US" sz="1800">
                <a:latin typeface="ＭＳ Ｐゴシック" panose="020B0600070205080204" pitchFamily="50" charset="-128"/>
              </a:rPr>
              <a:t>が回り出したら・・・。</a:t>
            </a:r>
          </a:p>
          <a:p>
            <a:pPr eaLnBrk="1" hangingPunct="1">
              <a:spcBef>
                <a:spcPct val="0"/>
              </a:spcBef>
              <a:buFontTx/>
              <a:buAutoNum type="arabicPeriod"/>
            </a:pPr>
            <a:r>
              <a:rPr lang="ja-JP" altLang="en-US" sz="1800">
                <a:latin typeface="ＭＳ Ｐゴシック" panose="020B0600070205080204" pitchFamily="50" charset="-128"/>
              </a:rPr>
              <a:t>年度毎に実施した</a:t>
            </a:r>
            <a:r>
              <a:rPr lang="ja-JP" altLang="en-US" sz="1800" b="1">
                <a:solidFill>
                  <a:srgbClr val="0000FF"/>
                </a:solidFill>
                <a:latin typeface="ＭＳ Ｐゴシック" panose="020B0600070205080204" pitchFamily="50" charset="-128"/>
              </a:rPr>
              <a:t>取組みの年表</a:t>
            </a:r>
            <a:r>
              <a:rPr lang="ja-JP" altLang="en-US" sz="1800">
                <a:latin typeface="ＭＳ Ｐゴシック" panose="020B0600070205080204" pitchFamily="50" charset="-128"/>
              </a:rPr>
              <a:t>を作成</a:t>
            </a:r>
          </a:p>
          <a:p>
            <a:pPr eaLnBrk="1" hangingPunct="1">
              <a:spcBef>
                <a:spcPct val="0"/>
              </a:spcBef>
              <a:buFontTx/>
              <a:buAutoNum type="arabicPeriod"/>
            </a:pPr>
            <a:r>
              <a:rPr lang="ja-JP" altLang="en-US" sz="1800">
                <a:latin typeface="ＭＳ Ｐゴシック" panose="020B0600070205080204" pitchFamily="50" charset="-128"/>
              </a:rPr>
              <a:t>過去に実施した取組みと事故等との推移を比較</a:t>
            </a:r>
          </a:p>
          <a:p>
            <a:pPr eaLnBrk="1" hangingPunct="1">
              <a:spcBef>
                <a:spcPct val="0"/>
              </a:spcBef>
              <a:buFontTx/>
              <a:buAutoNum type="arabicPeriod"/>
            </a:pPr>
            <a:r>
              <a:rPr lang="ja-JP" altLang="en-US" sz="1800" b="1">
                <a:solidFill>
                  <a:srgbClr val="0000FF"/>
                </a:solidFill>
                <a:latin typeface="ＭＳ Ｐゴシック" panose="020B0600070205080204" pitchFamily="50" charset="-128"/>
              </a:rPr>
              <a:t>取組みの有効性を長期の視点で検証</a:t>
            </a:r>
            <a:r>
              <a:rPr lang="ja-JP" altLang="en-US" sz="1800">
                <a:latin typeface="ＭＳ Ｐゴシック" panose="020B0600070205080204" pitchFamily="50" charset="-128"/>
              </a:rPr>
              <a:t>するために有効</a:t>
            </a:r>
          </a:p>
          <a:p>
            <a:pPr eaLnBrk="1" hangingPunct="1">
              <a:spcBef>
                <a:spcPct val="0"/>
              </a:spcBef>
              <a:buFontTx/>
              <a:buAutoNum type="arabicPeriod"/>
            </a:pPr>
            <a:endParaRPr lang="ja-JP" altLang="en-US" sz="1400">
              <a:latin typeface="ＭＳ Ｐゴシック" panose="020B0600070205080204" pitchFamily="50" charset="-128"/>
            </a:endParaRPr>
          </a:p>
        </p:txBody>
      </p:sp>
      <p:pic>
        <p:nvPicPr>
          <p:cNvPr id="3543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図 9"/>
          <p:cNvPicPr>
            <a:picLocks noChangeAspect="1"/>
          </p:cNvPicPr>
          <p:nvPr/>
        </p:nvPicPr>
        <p:blipFill rotWithShape="1">
          <a:blip r:embed="rId4"/>
          <a:srcRect b="26651"/>
          <a:stretch/>
        </p:blipFill>
        <p:spPr>
          <a:xfrm>
            <a:off x="6681192" y="4889830"/>
            <a:ext cx="1981194" cy="1684866"/>
          </a:xfrm>
          <a:prstGeom prst="rect">
            <a:avLst/>
          </a:prstGeom>
        </p:spPr>
      </p:pic>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94</a:t>
            </a:fld>
            <a:endParaRPr lang="en-US" altLang="ja-JP"/>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3611327160"/>
              </p:ext>
            </p:extLst>
          </p:nvPr>
        </p:nvGraphicFramePr>
        <p:xfrm>
          <a:off x="92075" y="3428132"/>
          <a:ext cx="9742488" cy="3097212"/>
        </p:xfrm>
        <a:graphic>
          <a:graphicData uri="http://schemas.openxmlformats.org/drawingml/2006/table">
            <a:tbl>
              <a:tblPr/>
              <a:tblGrid>
                <a:gridCol w="828675">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2736850">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352550">
                  <a:extLst>
                    <a:ext uri="{9D8B030D-6E8A-4147-A177-3AD203B41FA5}">
                      <a16:colId xmlns:a16="http://schemas.microsoft.com/office/drawing/2014/main" val="20005"/>
                    </a:ext>
                  </a:extLst>
                </a:gridCol>
              </a:tblGrid>
              <a:tr h="36564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PDCA</a:t>
                      </a:r>
                      <a:endPar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経営トップ</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安全統括管理者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安全管理部署</a:t>
                      </a:r>
                      <a:endParaRPr kumimoji="1" lang="en-US" altLang="ja-JP"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運行管理者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50" charset="-128"/>
                        </a:rPr>
                        <a:t>現場担当者</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12189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P</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57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D</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5075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C</a:t>
                      </a: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0473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rPr>
                        <a:t>A</a:t>
                      </a: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50" charset="-128"/>
                      </a:endParaRPr>
                    </a:p>
                  </a:txBody>
                  <a:tcPr marL="91442" marR="91442" marT="45660" marB="456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29" name="Rectangle 2"/>
          <p:cNvSpPr txBox="1">
            <a:spLocks noChangeArrowheads="1"/>
          </p:cNvSpPr>
          <p:nvPr/>
        </p:nvSpPr>
        <p:spPr>
          <a:xfrm>
            <a:off x="57150" y="44451"/>
            <a:ext cx="9791700" cy="504230"/>
          </a:xfrm>
          <a:prstGeom prst="rect">
            <a:avLst/>
          </a:prstGeom>
          <a:solidFill>
            <a:srgbClr val="00B0F0">
              <a:alpha val="50000"/>
            </a:srgbClr>
          </a:solidFill>
        </p:spPr>
        <p:txBody>
          <a:bodyPr/>
          <a:lstStyle/>
          <a:p>
            <a:pPr algn="ctr" eaLnBrk="1" hangingPunct="1">
              <a:defRPr/>
            </a:pPr>
            <a:r>
              <a:rPr kumimoji="0" lang="ja-JP" altLang="en-US" sz="1700" b="1" kern="0" dirty="0">
                <a:latin typeface="+mj-lt"/>
                <a:ea typeface="+mj-ea"/>
                <a:cs typeface="+mj-cs"/>
              </a:rPr>
              <a:t>５．（１２）マネジメントレビューと継続的改善　＜継続的改善＞ガイドライン本文及び</a:t>
            </a:r>
            <a:r>
              <a:rPr kumimoji="0" lang="ja-JP" altLang="en-US" sz="1700" b="1" kern="0" dirty="0"/>
              <a:t>業務フロー（例示）</a:t>
            </a:r>
          </a:p>
          <a:p>
            <a:pPr algn="ctr" eaLnBrk="1" hangingPunct="1">
              <a:defRPr/>
            </a:pPr>
            <a:endParaRPr kumimoji="0" lang="ja-JP" altLang="en-US" sz="1700" b="1" kern="0" dirty="0">
              <a:latin typeface="+mj-lt"/>
              <a:ea typeface="+mj-ea"/>
              <a:cs typeface="+mj-cs"/>
            </a:endParaRPr>
          </a:p>
        </p:txBody>
      </p:sp>
      <p:sp>
        <p:nvSpPr>
          <p:cNvPr id="21" name="Rectangle 2"/>
          <p:cNvSpPr txBox="1">
            <a:spLocks noChangeArrowheads="1"/>
          </p:cNvSpPr>
          <p:nvPr/>
        </p:nvSpPr>
        <p:spPr bwMode="auto">
          <a:xfrm>
            <a:off x="200025" y="548581"/>
            <a:ext cx="9505950" cy="2800767"/>
          </a:xfrm>
          <a:prstGeom prst="rect">
            <a:avLst/>
          </a:prstGeom>
          <a:noFill/>
          <a:ln w="9525">
            <a:noFill/>
            <a:miter lim="800000"/>
            <a:headEnd/>
            <a:tailEnd/>
          </a:ln>
        </p:spPr>
        <p:txBody>
          <a:bodyPr>
            <a:spAutoFit/>
          </a:bodyPr>
          <a:lstStyle/>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２）	継続的改善（是正措置及び予防措置）</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	事業者は、「マネジメントレビュー」、「内部監査」、又は日常業務における活動等の結果から明らかになった安全管理体制上の課題等については、その原因を除去するための是正措置を講じ、輸送の安全に関する潜在的な課題等については、その原因を除去するための予防措置を適時、適切に講じる。是正措置及び予防措置を実施する際には、以下に定める手順で行う。</a:t>
            </a:r>
            <a:endParaRPr lang="en-US" altLang="ja-JP" sz="1600" b="1" kern="0" dirty="0">
              <a:latin typeface="+mn-lt"/>
              <a:ea typeface="+mn-ea"/>
            </a:endParaRP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① 明らかとなった課題等及び潜在的課題等の内容確認</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② 課題等の原因の特定</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③ 是正措置及び予防措置を実施する必要性の検討</a:t>
            </a: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④ 必要となる</a:t>
            </a:r>
            <a:r>
              <a:rPr lang="ja-JP" altLang="en-US" sz="1600" b="1" kern="0" dirty="0">
                <a:solidFill>
                  <a:srgbClr val="0000CC"/>
                </a:solidFill>
                <a:latin typeface="+mn-lt"/>
                <a:ea typeface="+mn-ea"/>
              </a:rPr>
              <a:t>是正措置及び予防措置の検討・実施</a:t>
            </a:r>
            <a:endParaRPr lang="ja-JP" altLang="en-US" sz="1600" b="1" kern="0" dirty="0">
              <a:latin typeface="+mn-lt"/>
              <a:ea typeface="+mn-ea"/>
            </a:endParaRPr>
          </a:p>
          <a:p>
            <a:pPr marL="363538" indent="-363538" eaLnBrk="1" hangingPunct="1">
              <a:lnSpc>
                <a:spcPct val="110000"/>
              </a:lnSpc>
              <a:buClr>
                <a:srgbClr val="0033CC"/>
              </a:buClr>
              <a:buFont typeface="Wingdings" pitchFamily="2" charset="2"/>
              <a:buNone/>
              <a:defRPr/>
            </a:pPr>
            <a:r>
              <a:rPr lang="ja-JP" altLang="en-US" sz="1600" b="1" kern="0" dirty="0">
                <a:latin typeface="+mn-lt"/>
                <a:ea typeface="+mn-ea"/>
              </a:rPr>
              <a:t>⑤ 実施した</a:t>
            </a:r>
            <a:r>
              <a:rPr lang="ja-JP" altLang="en-US" sz="1600" b="1" u="sng" kern="0" dirty="0">
                <a:solidFill>
                  <a:srgbClr val="FF0000"/>
                </a:solidFill>
                <a:latin typeface="+mn-lt"/>
                <a:ea typeface="+mn-ea"/>
              </a:rPr>
              <a:t>是正措置及び予防措置の事後の有効性の評価</a:t>
            </a:r>
            <a:endParaRPr lang="en-US" altLang="ja-JP" sz="1600" b="1" u="sng" kern="0" dirty="0">
              <a:solidFill>
                <a:srgbClr val="FF0000"/>
              </a:solidFill>
              <a:latin typeface="+mn-lt"/>
              <a:ea typeface="+mn-ea"/>
            </a:endParaRPr>
          </a:p>
        </p:txBody>
      </p:sp>
      <p:pic>
        <p:nvPicPr>
          <p:cNvPr id="3564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0" name="グループ化 27"/>
          <p:cNvGrpSpPr>
            <a:grpSpLocks/>
          </p:cNvGrpSpPr>
          <p:nvPr/>
        </p:nvGrpSpPr>
        <p:grpSpPr bwMode="auto">
          <a:xfrm>
            <a:off x="1208088" y="3851995"/>
            <a:ext cx="5832475" cy="2374900"/>
            <a:chOff x="1208088" y="3717032"/>
            <a:chExt cx="5832475" cy="2376042"/>
          </a:xfrm>
        </p:grpSpPr>
        <p:grpSp>
          <p:nvGrpSpPr>
            <p:cNvPr id="31" name="グループ化 26"/>
            <p:cNvGrpSpPr>
              <a:grpSpLocks/>
            </p:cNvGrpSpPr>
            <p:nvPr/>
          </p:nvGrpSpPr>
          <p:grpSpPr bwMode="auto">
            <a:xfrm>
              <a:off x="1208088" y="4365044"/>
              <a:ext cx="4572794" cy="1728029"/>
              <a:chOff x="1208088" y="4365044"/>
              <a:chExt cx="4572794" cy="1728029"/>
            </a:xfrm>
          </p:grpSpPr>
          <p:sp>
            <p:nvSpPr>
              <p:cNvPr id="46" name="正方形/長方形 45"/>
              <p:cNvSpPr/>
              <p:nvPr/>
            </p:nvSpPr>
            <p:spPr>
              <a:xfrm>
                <a:off x="1208088" y="4365044"/>
                <a:ext cx="2952750"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承認・指示</a:t>
                </a:r>
              </a:p>
            </p:txBody>
          </p:sp>
          <p:cxnSp>
            <p:nvCxnSpPr>
              <p:cNvPr id="47" name="AutoShape 73"/>
              <p:cNvCxnSpPr>
                <a:cxnSpLocks noChangeShapeType="1"/>
                <a:stCxn id="37" idx="2"/>
                <a:endCxn id="49" idx="3"/>
              </p:cNvCxnSpPr>
              <p:nvPr/>
            </p:nvCxnSpPr>
            <p:spPr bwMode="auto">
              <a:xfrm rot="5400000">
                <a:off x="4800916" y="5113107"/>
                <a:ext cx="339888" cy="1620044"/>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2" name="グループ化 24"/>
            <p:cNvGrpSpPr>
              <a:grpSpLocks/>
            </p:cNvGrpSpPr>
            <p:nvPr/>
          </p:nvGrpSpPr>
          <p:grpSpPr bwMode="auto">
            <a:xfrm>
              <a:off x="1208088" y="3717032"/>
              <a:ext cx="5832475" cy="2376042"/>
              <a:chOff x="1208088" y="3644900"/>
              <a:chExt cx="5832475" cy="2376042"/>
            </a:xfrm>
          </p:grpSpPr>
          <p:grpSp>
            <p:nvGrpSpPr>
              <p:cNvPr id="33" name="グループ化 22"/>
              <p:cNvGrpSpPr>
                <a:grpSpLocks/>
              </p:cNvGrpSpPr>
              <p:nvPr/>
            </p:nvGrpSpPr>
            <p:grpSpPr bwMode="auto">
              <a:xfrm>
                <a:off x="1208088" y="3644900"/>
                <a:ext cx="2952750" cy="2376042"/>
                <a:chOff x="1208088" y="3644900"/>
                <a:chExt cx="2952750" cy="2376042"/>
              </a:xfrm>
            </p:grpSpPr>
            <p:sp>
              <p:nvSpPr>
                <p:cNvPr id="44" name="正方形/長方形 43"/>
                <p:cNvSpPr/>
                <p:nvPr/>
              </p:nvSpPr>
              <p:spPr>
                <a:xfrm>
                  <a:off x="1208088" y="3644900"/>
                  <a:ext cx="2952750"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取組みの指示</a:t>
                  </a:r>
                </a:p>
              </p:txBody>
            </p:sp>
            <p:cxnSp>
              <p:nvCxnSpPr>
                <p:cNvPr id="45" name="カギ線コネクタ 12"/>
                <p:cNvCxnSpPr>
                  <a:cxnSpLocks noChangeShapeType="1"/>
                  <a:stCxn id="49" idx="1"/>
                  <a:endCxn id="44" idx="1"/>
                </p:cNvCxnSpPr>
                <p:nvPr/>
              </p:nvCxnSpPr>
              <p:spPr bwMode="auto">
                <a:xfrm rot="10800000">
                  <a:off x="1208088" y="3798962"/>
                  <a:ext cx="12700" cy="2221980"/>
                </a:xfrm>
                <a:prstGeom prst="bentConnector3">
                  <a:avLst>
                    <a:gd name="adj1" fmla="val 1800000"/>
                  </a:avLst>
                </a:prstGeom>
                <a:noFill/>
                <a:ln w="38100" algn="ctr">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cxnSp>
          </p:grpSp>
          <p:sp>
            <p:nvSpPr>
              <p:cNvPr id="34" name="正方形/長方形 33"/>
              <p:cNvSpPr/>
              <p:nvPr/>
            </p:nvSpPr>
            <p:spPr>
              <a:xfrm>
                <a:off x="4521200" y="4869451"/>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是正措置及び予防措置の実施</a:t>
                </a:r>
              </a:p>
            </p:txBody>
          </p:sp>
          <p:sp>
            <p:nvSpPr>
              <p:cNvPr id="35" name="正方形/長方形 34"/>
              <p:cNvSpPr/>
              <p:nvPr/>
            </p:nvSpPr>
            <p:spPr>
              <a:xfrm>
                <a:off x="4521200" y="3644900"/>
                <a:ext cx="2519363" cy="52412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ja-JP" altLang="en-US" sz="1400" b="1" dirty="0">
                    <a:solidFill>
                      <a:srgbClr val="FF0000"/>
                    </a:solidFill>
                  </a:rPr>
                  <a:t>明らかとなった課題等</a:t>
                </a:r>
                <a:r>
                  <a:rPr lang="ja-JP" altLang="en-US" sz="1400" b="1" dirty="0"/>
                  <a:t>の内容確認と原因の特定</a:t>
                </a:r>
              </a:p>
            </p:txBody>
          </p:sp>
          <p:sp>
            <p:nvSpPr>
              <p:cNvPr id="36" name="正方形/長方形 35"/>
              <p:cNvSpPr/>
              <p:nvPr/>
            </p:nvSpPr>
            <p:spPr>
              <a:xfrm>
                <a:off x="4521200" y="4365972"/>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solidFill>
                      <a:srgbClr val="000000"/>
                    </a:solidFill>
                  </a:rPr>
                  <a:t>是正措置及び予防措置の立案</a:t>
                </a:r>
              </a:p>
            </p:txBody>
          </p:sp>
          <p:sp>
            <p:nvSpPr>
              <p:cNvPr id="37" name="正方形/長方形 36"/>
              <p:cNvSpPr/>
              <p:nvPr/>
            </p:nvSpPr>
            <p:spPr>
              <a:xfrm>
                <a:off x="4521200" y="5372931"/>
                <a:ext cx="2519363" cy="3081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dirty="0"/>
                  <a:t>有効性の確認</a:t>
                </a:r>
              </a:p>
            </p:txBody>
          </p:sp>
          <p:sp>
            <p:nvSpPr>
              <p:cNvPr id="38" name="Line 68"/>
              <p:cNvSpPr>
                <a:spLocks noChangeShapeType="1"/>
              </p:cNvSpPr>
              <p:nvPr/>
            </p:nvSpPr>
            <p:spPr bwMode="auto">
              <a:xfrm>
                <a:off x="4160838" y="3789363"/>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39" name="AutoShape 69"/>
              <p:cNvCxnSpPr>
                <a:cxnSpLocks noChangeShapeType="1"/>
                <a:stCxn id="35" idx="2"/>
                <a:endCxn id="36" idx="0"/>
              </p:cNvCxnSpPr>
              <p:nvPr/>
            </p:nvCxnSpPr>
            <p:spPr bwMode="auto">
              <a:xfrm>
                <a:off x="5781675" y="4168775"/>
                <a:ext cx="0" cy="196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 name="Line 70"/>
              <p:cNvSpPr>
                <a:spLocks noChangeShapeType="1"/>
              </p:cNvSpPr>
              <p:nvPr/>
            </p:nvSpPr>
            <p:spPr bwMode="auto">
              <a:xfrm flipH="1">
                <a:off x="4160838" y="4437063"/>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 name="Line 71"/>
              <p:cNvSpPr>
                <a:spLocks noChangeShapeType="1"/>
              </p:cNvSpPr>
              <p:nvPr/>
            </p:nvSpPr>
            <p:spPr bwMode="auto">
              <a:xfrm>
                <a:off x="4160838" y="4581525"/>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42" name="AutoShape 72"/>
              <p:cNvCxnSpPr>
                <a:cxnSpLocks noChangeShapeType="1"/>
                <a:stCxn id="36" idx="2"/>
                <a:endCxn id="34" idx="0"/>
              </p:cNvCxnSpPr>
              <p:nvPr/>
            </p:nvCxnSpPr>
            <p:spPr bwMode="auto">
              <a:xfrm>
                <a:off x="5781675" y="4673600"/>
                <a:ext cx="0" cy="1952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74"/>
              <p:cNvCxnSpPr>
                <a:cxnSpLocks noChangeShapeType="1"/>
                <a:stCxn id="34" idx="2"/>
                <a:endCxn id="37" idx="0"/>
              </p:cNvCxnSpPr>
              <p:nvPr/>
            </p:nvCxnSpPr>
            <p:spPr bwMode="auto">
              <a:xfrm>
                <a:off x="5781675" y="5176838"/>
                <a:ext cx="0" cy="196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sp>
        <p:nvSpPr>
          <p:cNvPr id="48" name="AutoShape 11"/>
          <p:cNvSpPr>
            <a:spLocks noChangeArrowheads="1"/>
          </p:cNvSpPr>
          <p:nvPr/>
        </p:nvSpPr>
        <p:spPr bwMode="auto">
          <a:xfrm>
            <a:off x="7461249" y="4572373"/>
            <a:ext cx="2309814" cy="987126"/>
          </a:xfrm>
          <a:prstGeom prst="wedgeRoundRectCallout">
            <a:avLst>
              <a:gd name="adj1" fmla="val -105435"/>
              <a:gd name="adj2" fmla="val -91441"/>
              <a:gd name="adj3" fmla="val 16667"/>
            </a:avLst>
          </a:prstGeom>
          <a:solidFill>
            <a:srgbClr val="FFFF00">
              <a:alpha val="41176"/>
            </a:srgbClr>
          </a:solidFill>
          <a:ln w="25400">
            <a:solidFill>
              <a:srgbClr val="0070C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ＭＳ Ｐゴシック" panose="020B0600070205080204" pitchFamily="50" charset="-128"/>
              </a:rPr>
              <a:t>是正措置、予防措置の対象は、ガイドライン５．（２）～（１２）の取組状況全般。</a:t>
            </a:r>
          </a:p>
        </p:txBody>
      </p:sp>
      <p:sp>
        <p:nvSpPr>
          <p:cNvPr id="49" name="正方形/長方形 48"/>
          <p:cNvSpPr/>
          <p:nvPr/>
        </p:nvSpPr>
        <p:spPr>
          <a:xfrm>
            <a:off x="1208088" y="6072907"/>
            <a:ext cx="2952750"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ja-JP" altLang="en-US" sz="1400" b="1" u="sng" dirty="0">
                <a:solidFill>
                  <a:srgbClr val="FF0000"/>
                </a:solidFill>
              </a:rPr>
              <a:t>有効性の評価</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95</a:t>
            </a:fld>
            <a:endParaRPr lang="en-US" altLang="ja-JP"/>
          </a:p>
        </p:txBody>
      </p:sp>
    </p:spTree>
    <p:extLst>
      <p:ext uri="{BB962C8B-B14F-4D97-AF65-F5344CB8AC3E}">
        <p14:creationId xmlns:p14="http://schemas.microsoft.com/office/powerpoint/2010/main" val="263829150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2"/>
          <p:cNvSpPr txBox="1">
            <a:spLocks noChangeArrowheads="1"/>
          </p:cNvSpPr>
          <p:nvPr/>
        </p:nvSpPr>
        <p:spPr>
          <a:xfrm>
            <a:off x="57150" y="40640"/>
            <a:ext cx="9791700" cy="587375"/>
          </a:xfrm>
          <a:prstGeom prst="rect">
            <a:avLst/>
          </a:prstGeom>
          <a:solidFill>
            <a:srgbClr val="00B0F0">
              <a:alpha val="50000"/>
            </a:srgbClr>
          </a:solidFill>
        </p:spPr>
        <p:txBody>
          <a:bodyPr/>
          <a:lstStyle/>
          <a:p>
            <a:pPr algn="ctr" eaLnBrk="1" hangingPunct="1">
              <a:defRPr/>
            </a:pPr>
            <a:r>
              <a:rPr kumimoji="0" lang="ja-JP" altLang="en-US" sz="3200" b="1" kern="0" dirty="0">
                <a:latin typeface="+mj-lt"/>
                <a:ea typeface="+mj-ea"/>
                <a:cs typeface="+mj-cs"/>
              </a:rPr>
              <a:t>５．（１２）継続的改善　　ポイント</a:t>
            </a:r>
          </a:p>
        </p:txBody>
      </p:sp>
      <p:sp>
        <p:nvSpPr>
          <p:cNvPr id="6" name="正方形/長方形 5"/>
          <p:cNvSpPr/>
          <p:nvPr/>
        </p:nvSpPr>
        <p:spPr>
          <a:xfrm>
            <a:off x="273050" y="688975"/>
            <a:ext cx="9288463" cy="583247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eaLnBrk="1" hangingPunct="1">
              <a:buFontTx/>
              <a:buAutoNum type="arabicPeriod"/>
              <a:defRPr/>
            </a:pPr>
            <a:r>
              <a:rPr lang="ja-JP" altLang="en-US" sz="2000" b="1" dirty="0">
                <a:solidFill>
                  <a:schemeClr val="tx1"/>
                </a:solidFill>
              </a:rPr>
              <a:t>継続的改善</a:t>
            </a:r>
            <a:endParaRPr lang="en-US" altLang="ja-JP" sz="2000" b="1" dirty="0">
              <a:solidFill>
                <a:schemeClr val="tx1"/>
              </a:solidFill>
            </a:endParaRPr>
          </a:p>
          <a:p>
            <a:pPr marL="432000" algn="just" eaLnBrk="1" hangingPunct="1">
              <a:defRPr/>
            </a:pPr>
            <a:r>
              <a:rPr lang="ja-JP" altLang="en-US" sz="2000" dirty="0">
                <a:solidFill>
                  <a:schemeClr val="tx1"/>
                </a:solidFill>
              </a:rPr>
              <a:t>継続的改善とは、日常業務における活動の結果、内部監査、マネジメントレビュー等から明らかになった</a:t>
            </a:r>
            <a:r>
              <a:rPr lang="ja-JP" altLang="en-US" sz="2000" b="1" dirty="0">
                <a:solidFill>
                  <a:srgbClr val="FF0000"/>
                </a:solidFill>
              </a:rPr>
              <a:t>安全管理体制の課題等</a:t>
            </a:r>
            <a:r>
              <a:rPr lang="ja-JP" altLang="en-US" sz="2000" dirty="0">
                <a:solidFill>
                  <a:schemeClr val="tx1"/>
                </a:solidFill>
              </a:rPr>
              <a:t>について、どのように措置するかを決めて、</a:t>
            </a:r>
            <a:r>
              <a:rPr lang="ja-JP" altLang="en-US" sz="2000" b="1" dirty="0">
                <a:solidFill>
                  <a:srgbClr val="FF0000"/>
                </a:solidFill>
              </a:rPr>
              <a:t>是正措置、予防措置を講じる</a:t>
            </a:r>
            <a:r>
              <a:rPr lang="ja-JP" altLang="en-US" sz="2000" dirty="0">
                <a:solidFill>
                  <a:schemeClr val="tx1"/>
                </a:solidFill>
              </a:rPr>
              <a:t>こと。</a:t>
            </a:r>
            <a:endParaRPr lang="en-US" altLang="ja-JP" sz="2000" dirty="0">
              <a:solidFill>
                <a:schemeClr val="tx1"/>
              </a:solidFill>
            </a:endParaRPr>
          </a:p>
          <a:p>
            <a:pPr algn="just" eaLnBrk="1" hangingPunct="1">
              <a:defRPr/>
            </a:pPr>
            <a:endParaRPr lang="en-US" altLang="ja-JP" sz="2000" b="1" dirty="0">
              <a:solidFill>
                <a:schemeClr val="tx1"/>
              </a:solidFill>
            </a:endParaRPr>
          </a:p>
          <a:p>
            <a:pPr algn="just" eaLnBrk="1" hangingPunct="1">
              <a:defRPr/>
            </a:pPr>
            <a:r>
              <a:rPr lang="en-US" altLang="ja-JP" sz="2000" b="1" dirty="0">
                <a:solidFill>
                  <a:schemeClr val="tx1"/>
                </a:solidFill>
              </a:rPr>
              <a:t>2.</a:t>
            </a:r>
            <a:r>
              <a:rPr lang="ja-JP" altLang="en-US" sz="2000" b="1" dirty="0">
                <a:solidFill>
                  <a:schemeClr val="tx1"/>
                </a:solidFill>
              </a:rPr>
              <a:t>　対象範囲のイメージ</a:t>
            </a:r>
            <a:endParaRPr lang="en-US" altLang="ja-JP" sz="2000" b="1" dirty="0">
              <a:solidFill>
                <a:schemeClr val="tx1"/>
              </a:solidFill>
            </a:endParaRPr>
          </a:p>
          <a:p>
            <a:pPr marL="432000" algn="just" eaLnBrk="1" hangingPunct="1">
              <a:defRPr/>
            </a:pPr>
            <a:r>
              <a:rPr lang="ja-JP" altLang="en-US" sz="2000" dirty="0">
                <a:solidFill>
                  <a:schemeClr val="tx1"/>
                </a:solidFill>
              </a:rPr>
              <a:t>ガイドライン</a:t>
            </a:r>
            <a:r>
              <a:rPr lang="ja-JP" altLang="en-US" sz="2000" b="1" dirty="0">
                <a:solidFill>
                  <a:srgbClr val="FF0000"/>
                </a:solidFill>
              </a:rPr>
              <a:t>５．（２）～（１２）</a:t>
            </a:r>
            <a:r>
              <a:rPr lang="ja-JP" altLang="en-US" sz="2000" dirty="0">
                <a:solidFill>
                  <a:schemeClr val="tx1"/>
                </a:solidFill>
              </a:rPr>
              <a:t>、（１３）、（１４）取組状況全般</a:t>
            </a:r>
            <a:endParaRPr lang="en-US" altLang="ja-JP" sz="2000" dirty="0">
              <a:solidFill>
                <a:schemeClr val="tx1"/>
              </a:solidFill>
            </a:endParaRPr>
          </a:p>
          <a:p>
            <a:pPr marL="432000" algn="just" eaLnBrk="1" hangingPunct="1">
              <a:defRPr/>
            </a:pPr>
            <a:r>
              <a:rPr lang="ja-JP" altLang="en-US" sz="2000" b="1" dirty="0">
                <a:solidFill>
                  <a:srgbClr val="FF0000"/>
                </a:solidFill>
                <a:latin typeface="ＭＳ Ｐゴシック" pitchFamily="50" charset="-128"/>
              </a:rPr>
              <a:t>事業における安全についてのリスクへの対応</a:t>
            </a:r>
            <a:r>
              <a:rPr lang="ja-JP" altLang="en-US" sz="2000" dirty="0">
                <a:solidFill>
                  <a:schemeClr val="tx1"/>
                </a:solidFill>
              </a:rPr>
              <a:t>　</a:t>
            </a:r>
            <a:endParaRPr lang="en-US" altLang="ja-JP" sz="2000" dirty="0">
              <a:solidFill>
                <a:schemeClr val="tx1"/>
              </a:solidFill>
            </a:endParaRPr>
          </a:p>
          <a:p>
            <a:pPr algn="just" eaLnBrk="1" hangingPunct="1">
              <a:defRPr/>
            </a:pPr>
            <a:endParaRPr lang="en-US" altLang="ja-JP" sz="2000" dirty="0">
              <a:solidFill>
                <a:schemeClr val="tx1"/>
              </a:solidFill>
            </a:endParaRPr>
          </a:p>
          <a:p>
            <a:pPr algn="just" eaLnBrk="1" hangingPunct="1">
              <a:defRPr/>
            </a:pPr>
            <a:r>
              <a:rPr lang="en-US" altLang="ja-JP" sz="2000" b="1" dirty="0">
                <a:solidFill>
                  <a:schemeClr val="tx1"/>
                </a:solidFill>
              </a:rPr>
              <a:t>3.</a:t>
            </a:r>
            <a:r>
              <a:rPr lang="ja-JP" altLang="en-US" sz="2000" b="1" dirty="0">
                <a:solidFill>
                  <a:schemeClr val="tx1"/>
                </a:solidFill>
              </a:rPr>
              <a:t>　時期のイメージ</a:t>
            </a:r>
            <a:endParaRPr lang="en-US" altLang="ja-JP" sz="2000" b="1" dirty="0">
              <a:solidFill>
                <a:schemeClr val="tx1"/>
              </a:solidFill>
            </a:endParaRPr>
          </a:p>
          <a:p>
            <a:pPr marL="432000" algn="just" eaLnBrk="1" hangingPunct="1">
              <a:defRPr/>
            </a:pPr>
            <a:r>
              <a:rPr lang="ja-JP" altLang="en-US" sz="2000" b="1" dirty="0">
                <a:solidFill>
                  <a:srgbClr val="FF0000"/>
                </a:solidFill>
              </a:rPr>
              <a:t>日々の見直し改善</a:t>
            </a:r>
            <a:r>
              <a:rPr lang="ja-JP" altLang="en-US" sz="2000" dirty="0">
                <a:solidFill>
                  <a:schemeClr val="tx1"/>
                </a:solidFill>
              </a:rPr>
              <a:t>であり、時期を定めて行うマネジメントレビューとは異なる。　</a:t>
            </a:r>
            <a:endParaRPr lang="en-US" altLang="ja-JP" sz="2000" dirty="0">
              <a:solidFill>
                <a:schemeClr val="tx1"/>
              </a:solidFill>
            </a:endParaRPr>
          </a:p>
          <a:p>
            <a:pPr algn="just" eaLnBrk="1" hangingPunct="1">
              <a:defRPr/>
            </a:pPr>
            <a:r>
              <a:rPr lang="ja-JP" altLang="en-US" sz="2000" dirty="0">
                <a:solidFill>
                  <a:schemeClr val="tx1"/>
                </a:solidFill>
              </a:rPr>
              <a:t>　</a:t>
            </a:r>
            <a:endParaRPr lang="en-US" altLang="ja-JP" sz="2000" b="1" dirty="0">
              <a:solidFill>
                <a:srgbClr val="FF0000"/>
              </a:solidFill>
            </a:endParaRPr>
          </a:p>
          <a:p>
            <a:pPr algn="just" eaLnBrk="1" hangingPunct="1">
              <a:defRPr/>
            </a:pPr>
            <a:r>
              <a:rPr lang="en-US" altLang="ja-JP" sz="2000" b="1" dirty="0">
                <a:solidFill>
                  <a:schemeClr val="tx1"/>
                </a:solidFill>
              </a:rPr>
              <a:t>4.</a:t>
            </a:r>
            <a:r>
              <a:rPr lang="ja-JP" altLang="en-US" sz="2000" b="1" dirty="0">
                <a:solidFill>
                  <a:schemeClr val="tx1"/>
                </a:solidFill>
              </a:rPr>
              <a:t>　取組みのイメージ</a:t>
            </a:r>
            <a:endParaRPr lang="en-US" altLang="ja-JP" sz="2000" b="1" dirty="0">
              <a:solidFill>
                <a:schemeClr val="tx1"/>
              </a:solidFill>
            </a:endParaRPr>
          </a:p>
          <a:p>
            <a:pPr marL="360000" algn="just" eaLnBrk="1" hangingPunct="1">
              <a:defRPr/>
            </a:pPr>
            <a:r>
              <a:rPr lang="ja-JP" altLang="en-US" sz="2000" dirty="0">
                <a:solidFill>
                  <a:schemeClr val="tx1"/>
                </a:solidFill>
              </a:rPr>
              <a:t>各部署の見直し改善に関する</a:t>
            </a:r>
            <a:r>
              <a:rPr lang="ja-JP" altLang="en-US" sz="2000" b="1" dirty="0">
                <a:solidFill>
                  <a:srgbClr val="FF0000"/>
                </a:solidFill>
              </a:rPr>
              <a:t>業務に溶け込んでいることが一般的</a:t>
            </a:r>
            <a:r>
              <a:rPr lang="ja-JP" altLang="en-US" sz="2000" dirty="0">
                <a:solidFill>
                  <a:schemeClr val="tx1"/>
                </a:solidFill>
              </a:rPr>
              <a:t>であり、特別な　手順がある訳ではない。</a:t>
            </a:r>
            <a:endParaRPr lang="en-US" altLang="ja-JP" sz="2000" dirty="0">
              <a:solidFill>
                <a:schemeClr val="tx1"/>
              </a:solidFill>
            </a:endParaRPr>
          </a:p>
          <a:p>
            <a:pPr algn="just" eaLnBrk="1" hangingPunct="1">
              <a:defRPr/>
            </a:pPr>
            <a:endParaRPr lang="en-US" altLang="ja-JP" sz="2000" dirty="0">
              <a:solidFill>
                <a:schemeClr val="tx1"/>
              </a:solidFill>
            </a:endParaRPr>
          </a:p>
          <a:p>
            <a:pPr algn="just" eaLnBrk="1" hangingPunct="1">
              <a:defRPr/>
            </a:pPr>
            <a:r>
              <a:rPr lang="en-US" altLang="ja-JP" sz="2000" b="1" dirty="0">
                <a:solidFill>
                  <a:schemeClr val="tx1"/>
                </a:solidFill>
              </a:rPr>
              <a:t>5.</a:t>
            </a:r>
            <a:r>
              <a:rPr lang="ja-JP" altLang="en-US" sz="2000" b="1" dirty="0">
                <a:solidFill>
                  <a:schemeClr val="tx1"/>
                </a:solidFill>
              </a:rPr>
              <a:t>　重要性</a:t>
            </a:r>
            <a:endParaRPr lang="en-US" altLang="ja-JP" sz="2000" b="1" dirty="0">
              <a:solidFill>
                <a:schemeClr val="tx1"/>
              </a:solidFill>
            </a:endParaRPr>
          </a:p>
          <a:p>
            <a:pPr marL="432000" algn="just" eaLnBrk="1" hangingPunct="1">
              <a:defRPr/>
            </a:pPr>
            <a:r>
              <a:rPr lang="ja-JP" altLang="en-US" sz="2000" dirty="0">
                <a:solidFill>
                  <a:schemeClr val="tx1"/>
                </a:solidFill>
              </a:rPr>
              <a:t>経営管理部門は、内部監査、マネジメントレビューを重視するが、</a:t>
            </a:r>
            <a:r>
              <a:rPr lang="ja-JP" altLang="en-US" sz="2000" b="1" dirty="0">
                <a:solidFill>
                  <a:srgbClr val="FF0000"/>
                </a:solidFill>
              </a:rPr>
              <a:t>土台である継続的改善を重視</a:t>
            </a:r>
            <a:r>
              <a:rPr lang="ja-JP" altLang="en-US" sz="2000" dirty="0">
                <a:solidFill>
                  <a:schemeClr val="tx1"/>
                </a:solidFill>
              </a:rPr>
              <a:t>することが望まれる。　</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96</a:t>
            </a:fld>
            <a:endParaRPr lang="en-US" altLang="ja-JP"/>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5"/>
          <p:cNvSpPr txBox="1">
            <a:spLocks noChangeArrowheads="1"/>
          </p:cNvSpPr>
          <p:nvPr/>
        </p:nvSpPr>
        <p:spPr bwMode="auto">
          <a:xfrm>
            <a:off x="106363" y="2709863"/>
            <a:ext cx="433387" cy="4333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ja-JP" sz="2215" b="1" u="sng" dirty="0">
                <a:solidFill>
                  <a:srgbClr val="FF0000"/>
                </a:solidFill>
              </a:rPr>
              <a:t>Ｐ</a:t>
            </a:r>
          </a:p>
        </p:txBody>
      </p:sp>
      <p:sp>
        <p:nvSpPr>
          <p:cNvPr id="23" name="Text Box 25"/>
          <p:cNvSpPr txBox="1">
            <a:spLocks noChangeArrowheads="1"/>
          </p:cNvSpPr>
          <p:nvPr/>
        </p:nvSpPr>
        <p:spPr bwMode="auto">
          <a:xfrm>
            <a:off x="106363" y="4652963"/>
            <a:ext cx="433387" cy="4333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Ｄ</a:t>
            </a:r>
            <a:endParaRPr lang="ja-JP" altLang="ja-JP" sz="2215" b="1" u="sng" dirty="0">
              <a:solidFill>
                <a:srgbClr val="FF0000"/>
              </a:solidFill>
            </a:endParaRPr>
          </a:p>
        </p:txBody>
      </p:sp>
      <p:sp>
        <p:nvSpPr>
          <p:cNvPr id="24" name="Text Box 25"/>
          <p:cNvSpPr txBox="1">
            <a:spLocks noChangeArrowheads="1"/>
          </p:cNvSpPr>
          <p:nvPr/>
        </p:nvSpPr>
        <p:spPr bwMode="auto">
          <a:xfrm>
            <a:off x="106363" y="5216525"/>
            <a:ext cx="433387" cy="4333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Ｃ</a:t>
            </a:r>
            <a:endParaRPr lang="ja-JP" altLang="ja-JP" sz="2215" b="1" u="sng" dirty="0">
              <a:solidFill>
                <a:srgbClr val="FF0000"/>
              </a:solidFill>
            </a:endParaRPr>
          </a:p>
        </p:txBody>
      </p:sp>
      <p:sp>
        <p:nvSpPr>
          <p:cNvPr id="25" name="Text Box 25"/>
          <p:cNvSpPr txBox="1">
            <a:spLocks noChangeArrowheads="1"/>
          </p:cNvSpPr>
          <p:nvPr/>
        </p:nvSpPr>
        <p:spPr bwMode="auto">
          <a:xfrm>
            <a:off x="106363" y="5781675"/>
            <a:ext cx="433387" cy="4333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215" b="1" u="sng" dirty="0">
                <a:solidFill>
                  <a:srgbClr val="FF0000"/>
                </a:solidFill>
              </a:rPr>
              <a:t>Ａ</a:t>
            </a:r>
            <a:endParaRPr lang="ja-JP" altLang="ja-JP" sz="2215" b="1" u="sng" dirty="0">
              <a:solidFill>
                <a:srgbClr val="FF0000"/>
              </a:solidFill>
            </a:endParaRPr>
          </a:p>
        </p:txBody>
      </p:sp>
      <p:grpSp>
        <p:nvGrpSpPr>
          <p:cNvPr id="360455" name="グループ化 47"/>
          <p:cNvGrpSpPr>
            <a:grpSpLocks/>
          </p:cNvGrpSpPr>
          <p:nvPr/>
        </p:nvGrpSpPr>
        <p:grpSpPr bwMode="auto">
          <a:xfrm>
            <a:off x="415925" y="1290638"/>
            <a:ext cx="3097213" cy="4875212"/>
            <a:chOff x="416496" y="1340767"/>
            <a:chExt cx="3096344" cy="4874041"/>
          </a:xfrm>
        </p:grpSpPr>
        <p:sp>
          <p:nvSpPr>
            <p:cNvPr id="49" name="Text Box 5"/>
            <p:cNvSpPr txBox="1">
              <a:spLocks noChangeArrowheads="1"/>
            </p:cNvSpPr>
            <p:nvPr/>
          </p:nvSpPr>
          <p:spPr bwMode="auto">
            <a:xfrm>
              <a:off x="691057" y="1340767"/>
              <a:ext cx="2453586" cy="603105"/>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明らかとなった課題等の内容確認</a:t>
              </a:r>
            </a:p>
          </p:txBody>
        </p:sp>
        <p:sp>
          <p:nvSpPr>
            <p:cNvPr id="50" name="Text Box 6"/>
            <p:cNvSpPr txBox="1">
              <a:spLocks noChangeArrowheads="1"/>
            </p:cNvSpPr>
            <p:nvPr/>
          </p:nvSpPr>
          <p:spPr bwMode="auto">
            <a:xfrm>
              <a:off x="691057" y="2850116"/>
              <a:ext cx="2453586" cy="57929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lnSpc>
                  <a:spcPts val="1900"/>
                </a:lnSpc>
                <a:spcBef>
                  <a:spcPts val="0"/>
                </a:spcBef>
                <a:buFontTx/>
                <a:buNone/>
                <a:defRPr/>
              </a:pPr>
              <a:r>
                <a:rPr lang="ja-JP" altLang="ja-JP" sz="1662" dirty="0">
                  <a:solidFill>
                    <a:prstClr val="black"/>
                  </a:solidFill>
                </a:rPr>
                <a:t>原因の分析</a:t>
              </a:r>
              <a:endParaRPr lang="ja-JP" altLang="en-US" sz="1662" dirty="0">
                <a:solidFill>
                  <a:prstClr val="black"/>
                </a:solidFill>
              </a:endParaRPr>
            </a:p>
            <a:p>
              <a:pPr algn="ctr">
                <a:lnSpc>
                  <a:spcPts val="1900"/>
                </a:lnSpc>
                <a:spcBef>
                  <a:spcPts val="0"/>
                </a:spcBef>
                <a:buFontTx/>
                <a:buNone/>
                <a:defRPr/>
              </a:pPr>
              <a:r>
                <a:rPr lang="ja-JP" altLang="en-US" sz="1662" dirty="0">
                  <a:solidFill>
                    <a:prstClr val="black"/>
                  </a:solidFill>
                </a:rPr>
                <a:t>（原因の特定）</a:t>
              </a:r>
              <a:endParaRPr lang="ja-JP" altLang="ja-JP" sz="1662" baseline="30000" dirty="0">
                <a:solidFill>
                  <a:prstClr val="black"/>
                </a:solidFill>
              </a:endParaRPr>
            </a:p>
          </p:txBody>
        </p:sp>
        <p:sp>
          <p:nvSpPr>
            <p:cNvPr id="51" name="Text Box 7"/>
            <p:cNvSpPr txBox="1">
              <a:spLocks noChangeArrowheads="1"/>
            </p:cNvSpPr>
            <p:nvPr/>
          </p:nvSpPr>
          <p:spPr bwMode="auto">
            <a:xfrm>
              <a:off x="691057" y="2216857"/>
              <a:ext cx="2453586" cy="347578"/>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類似点調査</a:t>
              </a:r>
            </a:p>
          </p:txBody>
        </p:sp>
        <p:sp>
          <p:nvSpPr>
            <p:cNvPr id="52" name="Text Box 8"/>
            <p:cNvSpPr txBox="1">
              <a:spLocks noChangeArrowheads="1"/>
            </p:cNvSpPr>
            <p:nvPr/>
          </p:nvSpPr>
          <p:spPr bwMode="auto">
            <a:xfrm>
              <a:off x="691057" y="3711922"/>
              <a:ext cx="2453586" cy="680873"/>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ts val="600"/>
                </a:spcBef>
                <a:buFontTx/>
                <a:buNone/>
                <a:defRPr/>
              </a:pPr>
              <a:r>
                <a:rPr lang="ja-JP" altLang="ja-JP" sz="1662" dirty="0">
                  <a:solidFill>
                    <a:prstClr val="black"/>
                  </a:solidFill>
                </a:rPr>
                <a:t>再発防止策の検討</a:t>
              </a:r>
            </a:p>
            <a:p>
              <a:pPr algn="ctr">
                <a:spcBef>
                  <a:spcPts val="600"/>
                </a:spcBef>
                <a:buFontTx/>
                <a:buNone/>
                <a:defRPr/>
              </a:pPr>
              <a:r>
                <a:rPr lang="ja-JP" altLang="ja-JP" sz="1662" dirty="0">
                  <a:solidFill>
                    <a:prstClr val="black"/>
                  </a:solidFill>
                </a:rPr>
                <a:t>有効性確認方法</a:t>
              </a:r>
              <a:r>
                <a:rPr lang="ja-JP" altLang="en-US" sz="1662" dirty="0">
                  <a:solidFill>
                    <a:prstClr val="black"/>
                  </a:solidFill>
                </a:rPr>
                <a:t>の</a:t>
              </a:r>
              <a:r>
                <a:rPr lang="ja-JP" altLang="ja-JP" sz="1662" dirty="0">
                  <a:solidFill>
                    <a:prstClr val="black"/>
                  </a:solidFill>
                </a:rPr>
                <a:t>立案</a:t>
              </a:r>
            </a:p>
          </p:txBody>
        </p:sp>
        <p:sp>
          <p:nvSpPr>
            <p:cNvPr id="53" name="Text Box 9"/>
            <p:cNvSpPr txBox="1">
              <a:spLocks noChangeArrowheads="1"/>
            </p:cNvSpPr>
            <p:nvPr/>
          </p:nvSpPr>
          <p:spPr bwMode="auto">
            <a:xfrm>
              <a:off x="691057" y="4707045"/>
              <a:ext cx="2453586" cy="34757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dirty="0">
                  <a:solidFill>
                    <a:prstClr val="black"/>
                  </a:solidFill>
                </a:rPr>
                <a:t>再発防止策の実施</a:t>
              </a:r>
            </a:p>
          </p:txBody>
        </p:sp>
        <p:sp>
          <p:nvSpPr>
            <p:cNvPr id="54" name="Text Box 10"/>
            <p:cNvSpPr txBox="1">
              <a:spLocks noChangeArrowheads="1"/>
            </p:cNvSpPr>
            <p:nvPr/>
          </p:nvSpPr>
          <p:spPr bwMode="auto">
            <a:xfrm>
              <a:off x="691057" y="5311738"/>
              <a:ext cx="2453586" cy="349166"/>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a:solidFill>
                    <a:prstClr val="black"/>
                  </a:solidFill>
                </a:rPr>
                <a:t>有効性確認</a:t>
              </a:r>
            </a:p>
          </p:txBody>
        </p:sp>
        <p:sp>
          <p:nvSpPr>
            <p:cNvPr id="55" name="Text Box 11"/>
            <p:cNvSpPr txBox="1">
              <a:spLocks noChangeArrowheads="1"/>
            </p:cNvSpPr>
            <p:nvPr/>
          </p:nvSpPr>
          <p:spPr bwMode="auto">
            <a:xfrm>
              <a:off x="691057" y="5856119"/>
              <a:ext cx="2453586" cy="358689"/>
            </a:xfrm>
            <a:prstGeom prst="rect">
              <a:avLst/>
            </a:prstGeom>
            <a:solidFill>
              <a:srgbClr val="FFFF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defRPr/>
              </a:pPr>
              <a:r>
                <a:rPr lang="ja-JP" altLang="ja-JP" sz="1662">
                  <a:solidFill>
                    <a:prstClr val="black"/>
                  </a:solidFill>
                </a:rPr>
                <a:t>評価</a:t>
              </a:r>
            </a:p>
          </p:txBody>
        </p:sp>
        <p:sp>
          <p:nvSpPr>
            <p:cNvPr id="56" name="AutoShape 17"/>
            <p:cNvSpPr>
              <a:spLocks noChangeArrowheads="1"/>
            </p:cNvSpPr>
            <p:nvPr/>
          </p:nvSpPr>
          <p:spPr bwMode="auto">
            <a:xfrm>
              <a:off x="1665508" y="1988311"/>
              <a:ext cx="504683" cy="190454"/>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7" name="AutoShape 18"/>
            <p:cNvSpPr>
              <a:spLocks noChangeArrowheads="1"/>
            </p:cNvSpPr>
            <p:nvPr/>
          </p:nvSpPr>
          <p:spPr bwMode="auto">
            <a:xfrm>
              <a:off x="1665508" y="2591417"/>
              <a:ext cx="504683" cy="18886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8" name="AutoShape 19"/>
            <p:cNvSpPr>
              <a:spLocks noChangeArrowheads="1"/>
            </p:cNvSpPr>
            <p:nvPr/>
          </p:nvSpPr>
          <p:spPr bwMode="auto">
            <a:xfrm>
              <a:off x="1665508" y="3464332"/>
              <a:ext cx="504683" cy="18886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59" name="AutoShape 20"/>
            <p:cNvSpPr>
              <a:spLocks noChangeArrowheads="1"/>
            </p:cNvSpPr>
            <p:nvPr/>
          </p:nvSpPr>
          <p:spPr bwMode="auto">
            <a:xfrm>
              <a:off x="1665508" y="4453106"/>
              <a:ext cx="504683" cy="222197"/>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0" name="AutoShape 21"/>
            <p:cNvSpPr>
              <a:spLocks noChangeArrowheads="1"/>
            </p:cNvSpPr>
            <p:nvPr/>
          </p:nvSpPr>
          <p:spPr bwMode="auto">
            <a:xfrm>
              <a:off x="1665508" y="5116522"/>
              <a:ext cx="504683" cy="12538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1" name="AutoShape 22"/>
            <p:cNvSpPr>
              <a:spLocks noChangeArrowheads="1"/>
            </p:cNvSpPr>
            <p:nvPr/>
          </p:nvSpPr>
          <p:spPr bwMode="auto">
            <a:xfrm>
              <a:off x="1665508" y="5695821"/>
              <a:ext cx="504683" cy="126969"/>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2" name="AutoShape 24"/>
            <p:cNvSpPr>
              <a:spLocks/>
            </p:cNvSpPr>
            <p:nvPr/>
          </p:nvSpPr>
          <p:spPr bwMode="auto">
            <a:xfrm>
              <a:off x="416496" y="1521699"/>
              <a:ext cx="144422" cy="2844117"/>
            </a:xfrm>
            <a:prstGeom prst="leftBrace">
              <a:avLst>
                <a:gd name="adj1" fmla="val 194417"/>
                <a:gd name="adj2" fmla="val 50000"/>
              </a:avLst>
            </a:prstGeom>
            <a:no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sp>
          <p:nvSpPr>
            <p:cNvPr id="63" name="AutoShape 24"/>
            <p:cNvSpPr>
              <a:spLocks/>
            </p:cNvSpPr>
            <p:nvPr/>
          </p:nvSpPr>
          <p:spPr bwMode="auto">
            <a:xfrm>
              <a:off x="3392224" y="3653198"/>
              <a:ext cx="120616" cy="999885"/>
            </a:xfrm>
            <a:prstGeom prst="leftBrace">
              <a:avLst>
                <a:gd name="adj1" fmla="val 193847"/>
                <a:gd name="adj2" fmla="val 50000"/>
              </a:avLst>
            </a:prstGeom>
            <a:no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endParaRPr lang="ja-JP" altLang="ja-JP" sz="1662">
                <a:solidFill>
                  <a:prstClr val="black"/>
                </a:solidFill>
              </a:endParaRPr>
            </a:p>
          </p:txBody>
        </p:sp>
      </p:grpSp>
      <p:cxnSp>
        <p:nvCxnSpPr>
          <p:cNvPr id="64" name="曲線コネクタ 63"/>
          <p:cNvCxnSpPr>
            <a:stCxn id="55" idx="3"/>
            <a:endCxn id="52" idx="3"/>
          </p:cNvCxnSpPr>
          <p:nvPr/>
        </p:nvCxnSpPr>
        <p:spPr>
          <a:xfrm flipV="1">
            <a:off x="3144838" y="4003675"/>
            <a:ext cx="12700" cy="1982788"/>
          </a:xfrm>
          <a:prstGeom prst="curvedConnector3">
            <a:avLst>
              <a:gd name="adj1" fmla="val 1800000"/>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 Box 13"/>
          <p:cNvSpPr txBox="1">
            <a:spLocks noChangeArrowheads="1"/>
          </p:cNvSpPr>
          <p:nvPr/>
        </p:nvSpPr>
        <p:spPr bwMode="auto">
          <a:xfrm>
            <a:off x="3513138" y="1435100"/>
            <a:ext cx="5784850"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dirty="0">
                <a:solidFill>
                  <a:prstClr val="black"/>
                </a:solidFill>
              </a:rPr>
              <a:t>・</a:t>
            </a:r>
            <a:r>
              <a:rPr lang="en-US" altLang="ja-JP" sz="2000" dirty="0">
                <a:solidFill>
                  <a:prstClr val="black"/>
                </a:solidFill>
              </a:rPr>
              <a:t>A</a:t>
            </a:r>
            <a:r>
              <a:rPr lang="ja-JP" altLang="en-US" sz="2000" dirty="0">
                <a:solidFill>
                  <a:prstClr val="black"/>
                </a:solidFill>
              </a:rPr>
              <a:t>営業所から</a:t>
            </a:r>
            <a:r>
              <a:rPr lang="ja-JP" altLang="en-US" sz="2000" dirty="0">
                <a:solidFill>
                  <a:srgbClr val="0000FF"/>
                </a:solidFill>
              </a:rPr>
              <a:t>接触事故増加</a:t>
            </a:r>
            <a:r>
              <a:rPr lang="ja-JP" altLang="en-US" sz="2000" dirty="0">
                <a:solidFill>
                  <a:prstClr val="black"/>
                </a:solidFill>
              </a:rPr>
              <a:t>が報告</a:t>
            </a:r>
            <a:r>
              <a:rPr lang="ja-JP" altLang="en-US" sz="1662" b="1" dirty="0">
                <a:solidFill>
                  <a:prstClr val="black"/>
                </a:solidFill>
              </a:rPr>
              <a:t>　</a:t>
            </a:r>
          </a:p>
        </p:txBody>
      </p:sp>
      <p:sp>
        <p:nvSpPr>
          <p:cNvPr id="360458" name="Text Box 13"/>
          <p:cNvSpPr txBox="1">
            <a:spLocks noChangeArrowheads="1"/>
          </p:cNvSpPr>
          <p:nvPr/>
        </p:nvSpPr>
        <p:spPr bwMode="auto">
          <a:xfrm>
            <a:off x="3513138" y="2073275"/>
            <a:ext cx="623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2000">
                <a:solidFill>
                  <a:srgbClr val="000000"/>
                </a:solidFill>
              </a:rPr>
              <a:t>・調査したところ、</a:t>
            </a:r>
            <a:r>
              <a:rPr lang="en-US" altLang="ja-JP" sz="2000">
                <a:solidFill>
                  <a:srgbClr val="0000FF"/>
                </a:solidFill>
              </a:rPr>
              <a:t>B,C,D</a:t>
            </a:r>
            <a:r>
              <a:rPr lang="ja-JP" altLang="en-US" sz="2000">
                <a:solidFill>
                  <a:srgbClr val="0000FF"/>
                </a:solidFill>
              </a:rPr>
              <a:t>営業所でも同様の状況、</a:t>
            </a:r>
            <a:r>
              <a:rPr lang="ja-JP" altLang="en-US" sz="2000">
                <a:solidFill>
                  <a:srgbClr val="000000"/>
                </a:solidFill>
              </a:rPr>
              <a:t>接遇に関するクレームも増加傾向</a:t>
            </a:r>
            <a:endParaRPr lang="ja-JP" altLang="en-US" sz="2000" b="1">
              <a:solidFill>
                <a:srgbClr val="000000"/>
              </a:solidFill>
            </a:endParaRPr>
          </a:p>
        </p:txBody>
      </p:sp>
      <p:sp>
        <p:nvSpPr>
          <p:cNvPr id="68" name="Text Box 15"/>
          <p:cNvSpPr txBox="1">
            <a:spLocks noChangeArrowheads="1"/>
          </p:cNvSpPr>
          <p:nvPr/>
        </p:nvSpPr>
        <p:spPr bwMode="auto">
          <a:xfrm>
            <a:off x="3513138" y="3556000"/>
            <a:ext cx="6335712" cy="11684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b="1" dirty="0">
                <a:solidFill>
                  <a:prstClr val="black"/>
                </a:solidFill>
              </a:rPr>
              <a:t>・再発防止策</a:t>
            </a:r>
            <a:r>
              <a:rPr lang="ja-JP" altLang="en-US" sz="2000" dirty="0">
                <a:solidFill>
                  <a:prstClr val="black"/>
                </a:solidFill>
              </a:rPr>
              <a:t>・・・</a:t>
            </a:r>
            <a:r>
              <a:rPr lang="ja-JP" altLang="en-US" sz="2000" dirty="0">
                <a:solidFill>
                  <a:srgbClr val="0000FF"/>
                </a:solidFill>
              </a:rPr>
              <a:t>新規採用者訓練４週間→５週間</a:t>
            </a:r>
            <a:endParaRPr lang="en-US" altLang="ja-JP" sz="2000" dirty="0">
              <a:solidFill>
                <a:srgbClr val="0000FF"/>
              </a:solidFill>
            </a:endParaRPr>
          </a:p>
          <a:p>
            <a:pPr marL="180000" indent="-457200">
              <a:spcBef>
                <a:spcPct val="50000"/>
              </a:spcBef>
              <a:buFontTx/>
              <a:buNone/>
              <a:defRPr/>
            </a:pPr>
            <a:r>
              <a:rPr lang="ja-JP" altLang="en-US" sz="2000" b="1" dirty="0">
                <a:solidFill>
                  <a:prstClr val="black"/>
                </a:solidFill>
              </a:rPr>
              <a:t>・</a:t>
            </a:r>
            <a:r>
              <a:rPr lang="ja-JP" altLang="en-US" sz="2000" b="1" dirty="0">
                <a:solidFill>
                  <a:srgbClr val="FF0000"/>
                </a:solidFill>
              </a:rPr>
              <a:t>有効性の確認方法</a:t>
            </a:r>
            <a:r>
              <a:rPr lang="ja-JP" altLang="en-US" sz="2000" dirty="0">
                <a:solidFill>
                  <a:prstClr val="black"/>
                </a:solidFill>
              </a:rPr>
              <a:t>・・・同様の接触事故・クレームが発生していないことにより確認</a:t>
            </a:r>
          </a:p>
        </p:txBody>
      </p:sp>
      <p:sp>
        <p:nvSpPr>
          <p:cNvPr id="360460" name="Text Box 23"/>
          <p:cNvSpPr txBox="1">
            <a:spLocks noChangeArrowheads="1"/>
          </p:cNvSpPr>
          <p:nvPr/>
        </p:nvSpPr>
        <p:spPr bwMode="auto">
          <a:xfrm>
            <a:off x="3513138" y="4670425"/>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・計画した再発防止策を実施</a:t>
            </a:r>
          </a:p>
        </p:txBody>
      </p:sp>
      <p:sp>
        <p:nvSpPr>
          <p:cNvPr id="360461" name="Text Box 29"/>
          <p:cNvSpPr txBox="1">
            <a:spLocks noChangeArrowheads="1"/>
          </p:cNvSpPr>
          <p:nvPr/>
        </p:nvSpPr>
        <p:spPr bwMode="auto">
          <a:xfrm>
            <a:off x="3513138" y="5180013"/>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・計画時に作成した効果確認の実施</a:t>
            </a:r>
          </a:p>
        </p:txBody>
      </p:sp>
      <p:sp>
        <p:nvSpPr>
          <p:cNvPr id="360462" name="Text Box 30"/>
          <p:cNvSpPr txBox="1">
            <a:spLocks noChangeArrowheads="1"/>
          </p:cNvSpPr>
          <p:nvPr/>
        </p:nvSpPr>
        <p:spPr bwMode="auto">
          <a:xfrm>
            <a:off x="3513138" y="5619750"/>
            <a:ext cx="6129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75" indent="-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ja-JP" sz="2000" b="1">
                <a:solidFill>
                  <a:srgbClr val="000000"/>
                </a:solidFill>
              </a:rPr>
              <a:t>・</a:t>
            </a:r>
            <a:r>
              <a:rPr lang="ja-JP" altLang="ja-JP" sz="2000" b="1">
                <a:solidFill>
                  <a:srgbClr val="FF0000"/>
                </a:solidFill>
              </a:rPr>
              <a:t>効果確認を実施して有効性を評価</a:t>
            </a:r>
            <a:r>
              <a:rPr lang="ja-JP" altLang="ja-JP" sz="2000">
                <a:solidFill>
                  <a:srgbClr val="FF0000"/>
                </a:solidFill>
              </a:rPr>
              <a:t>、</a:t>
            </a:r>
            <a:r>
              <a:rPr lang="ja-JP" altLang="ja-JP" sz="2000">
                <a:solidFill>
                  <a:srgbClr val="000000"/>
                </a:solidFill>
              </a:rPr>
              <a:t>有効でない場合、再度再発防止策の立案に戻る</a:t>
            </a:r>
          </a:p>
        </p:txBody>
      </p:sp>
      <p:sp>
        <p:nvSpPr>
          <p:cNvPr id="33" name="Text Box 13"/>
          <p:cNvSpPr txBox="1">
            <a:spLocks noChangeArrowheads="1"/>
          </p:cNvSpPr>
          <p:nvPr/>
        </p:nvSpPr>
        <p:spPr bwMode="auto">
          <a:xfrm>
            <a:off x="3513138" y="2743200"/>
            <a:ext cx="5605462" cy="7080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defRPr/>
            </a:pPr>
            <a:r>
              <a:rPr lang="ja-JP" altLang="en-US" sz="2000" dirty="0"/>
              <a:t>・事故、クレームの増加原因を分析し特定</a:t>
            </a:r>
            <a:br>
              <a:rPr lang="ja-JP" altLang="en-US" sz="2000" dirty="0"/>
            </a:br>
            <a:r>
              <a:rPr lang="ja-JP" altLang="en-US" sz="2000" dirty="0"/>
              <a:t>　 ・・・２年前から</a:t>
            </a:r>
            <a:r>
              <a:rPr lang="ja-JP" altLang="en-US" sz="2000" dirty="0">
                <a:solidFill>
                  <a:srgbClr val="0000FF"/>
                </a:solidFill>
              </a:rPr>
              <a:t>新規採用者</a:t>
            </a:r>
            <a:r>
              <a:rPr lang="ja-JP" altLang="en-US" sz="2000" dirty="0"/>
              <a:t>の事故･ｸﾚｰﾑが多い</a:t>
            </a:r>
            <a:endParaRPr lang="ja-JP" altLang="en-US" sz="1662" b="1" dirty="0"/>
          </a:p>
        </p:txBody>
      </p:sp>
      <p:sp>
        <p:nvSpPr>
          <p:cNvPr id="360464"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是正措置の流れと例示</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97</a:t>
            </a:fld>
            <a:endParaRPr lang="en-US" altLang="ja-JP"/>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44475" y="1196975"/>
            <a:ext cx="2700338"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運転者採用募集に対する</a:t>
            </a:r>
            <a:r>
              <a:rPr lang="ja-JP" altLang="en-US" b="1" dirty="0">
                <a:solidFill>
                  <a:srgbClr val="FF0000"/>
                </a:solidFill>
                <a:latin typeface="HG丸ｺﾞｼｯｸM-PRO" panose="020F0600000000000000" pitchFamily="50" charset="-128"/>
                <a:ea typeface="HG丸ｺﾞｼｯｸM-PRO" panose="020F0600000000000000" pitchFamily="50" charset="-128"/>
              </a:rPr>
              <a:t>応募が不調だが、一定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数の採用が不可避</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（昨年春からの傾向）</a:t>
            </a:r>
          </a:p>
        </p:txBody>
      </p:sp>
      <p:sp>
        <p:nvSpPr>
          <p:cNvPr id="18" name="正方形/長方形 17"/>
          <p:cNvSpPr/>
          <p:nvPr/>
        </p:nvSpPr>
        <p:spPr>
          <a:xfrm>
            <a:off x="3460750" y="1196975"/>
            <a:ext cx="2500313"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総務課は、必要数確保のため</a:t>
            </a:r>
            <a:r>
              <a:rPr lang="ja-JP" altLang="en-US" b="1" dirty="0">
                <a:solidFill>
                  <a:srgbClr val="FF0000"/>
                </a:solidFill>
                <a:latin typeface="HG丸ｺﾞｼｯｸM-PRO" panose="020F0600000000000000" pitchFamily="50" charset="-128"/>
                <a:ea typeface="HG丸ｺﾞｼｯｸM-PRO" panose="020F0600000000000000" pitchFamily="50" charset="-128"/>
              </a:rPr>
              <a:t>採用基準の緩和</a:t>
            </a:r>
            <a:r>
              <a:rPr lang="ja-JP" altLang="en-US" dirty="0">
                <a:solidFill>
                  <a:srgbClr val="000000"/>
                </a:solidFill>
                <a:latin typeface="HG丸ｺﾞｼｯｸM-PRO" panose="020F0600000000000000" pitchFamily="50" charset="-128"/>
                <a:ea typeface="HG丸ｺﾞｼｯｸM-PRO" panose="020F0600000000000000" pitchFamily="50" charset="-128"/>
              </a:rPr>
              <a:t>を運行課と調整中</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（昨年秋からの状況）</a:t>
            </a:r>
          </a:p>
        </p:txBody>
      </p:sp>
      <p:sp>
        <p:nvSpPr>
          <p:cNvPr id="19" name="正方形/長方形 18"/>
          <p:cNvSpPr/>
          <p:nvPr/>
        </p:nvSpPr>
        <p:spPr>
          <a:xfrm>
            <a:off x="244475" y="3101330"/>
            <a:ext cx="7444829" cy="3239789"/>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○安全統括管理者が考えた</a:t>
            </a:r>
            <a:r>
              <a:rPr lang="ja-JP" altLang="en-US" dirty="0">
                <a:solidFill>
                  <a:srgbClr val="0000FF"/>
                </a:solidFill>
                <a:latin typeface="HG丸ｺﾞｼｯｸM-PRO" panose="020F0600000000000000" pitchFamily="50" charset="-128"/>
                <a:ea typeface="HG丸ｺﾞｼｯｸM-PRO" panose="020F0600000000000000" pitchFamily="50" charset="-128"/>
              </a:rPr>
              <a:t>課題と対応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FF"/>
                </a:solidFill>
                <a:latin typeface="HG丸ｺﾞｼｯｸM-PRO" panose="020F0600000000000000" pitchFamily="50" charset="-128"/>
                <a:ea typeface="HG丸ｺﾞｼｯｸM-PRO" panose="020F0600000000000000" pitchFamily="50" charset="-128"/>
              </a:rPr>
              <a:t>課題</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1.</a:t>
            </a:r>
            <a:r>
              <a:rPr lang="ja-JP" altLang="en-US" dirty="0">
                <a:solidFill>
                  <a:srgbClr val="000000"/>
                </a:solidFill>
                <a:latin typeface="HG丸ｺﾞｼｯｸM-PRO" panose="020F0600000000000000" pitchFamily="50" charset="-128"/>
                <a:ea typeface="HG丸ｺﾞｼｯｸM-PRO" panose="020F0600000000000000" pitchFamily="50" charset="-128"/>
              </a:rPr>
              <a:t>　採用基準緩和で運転経験・技量が十分でない新採運転者が増加</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2.</a:t>
            </a:r>
            <a:r>
              <a:rPr lang="ja-JP" altLang="en-US" dirty="0">
                <a:solidFill>
                  <a:srgbClr val="000000"/>
                </a:solidFill>
                <a:latin typeface="HG丸ｺﾞｼｯｸM-PRO" panose="020F0600000000000000" pitchFamily="50" charset="-128"/>
                <a:ea typeface="HG丸ｺﾞｼｯｸM-PRO" panose="020F0600000000000000" pitchFamily="50" charset="-128"/>
              </a:rPr>
              <a:t>　経験・技量不足による</a:t>
            </a:r>
            <a:r>
              <a:rPr lang="ja-JP" altLang="en-US" b="1" dirty="0">
                <a:solidFill>
                  <a:srgbClr val="FF0000"/>
                </a:solidFill>
                <a:latin typeface="HG丸ｺﾞｼｯｸM-PRO" panose="020F0600000000000000" pitchFamily="50" charset="-128"/>
                <a:ea typeface="HG丸ｺﾞｼｯｸM-PRO" panose="020F0600000000000000" pitchFamily="50" charset="-128"/>
              </a:rPr>
              <a:t>事故・苦情増加が想定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ja-JP" altLang="en-US" dirty="0">
                <a:solidFill>
                  <a:srgbClr val="0000FF"/>
                </a:solidFill>
                <a:latin typeface="HG丸ｺﾞｼｯｸM-PRO" panose="020F0600000000000000" pitchFamily="50" charset="-128"/>
                <a:ea typeface="HG丸ｺﾞｼｯｸM-PRO" panose="020F0600000000000000" pitchFamily="50" charset="-128"/>
              </a:rPr>
              <a:t>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Ⅰ.</a:t>
            </a:r>
            <a:r>
              <a:rPr lang="ja-JP" altLang="en-US" dirty="0">
                <a:solidFill>
                  <a:srgbClr val="000000"/>
                </a:solidFill>
                <a:latin typeface="HG丸ｺﾞｼｯｸM-PRO" panose="020F0600000000000000" pitchFamily="50" charset="-128"/>
                <a:ea typeface="HG丸ｺﾞｼｯｸM-PRO" panose="020F0600000000000000" pitchFamily="50" charset="-128"/>
              </a:rPr>
              <a:t>　教習センターでの</a:t>
            </a:r>
            <a:r>
              <a:rPr lang="ja-JP" altLang="en-US" b="1" dirty="0">
                <a:solidFill>
                  <a:srgbClr val="FF0000"/>
                </a:solidFill>
                <a:latin typeface="HG丸ｺﾞｼｯｸM-PRO" panose="020F0600000000000000" pitchFamily="50" charset="-128"/>
                <a:ea typeface="HG丸ｺﾞｼｯｸM-PRO" panose="020F0600000000000000" pitchFamily="50" charset="-128"/>
              </a:rPr>
              <a:t>教習期間延長（</a:t>
            </a:r>
            <a:r>
              <a:rPr lang="en-US" altLang="ja-JP" b="1" dirty="0">
                <a:solidFill>
                  <a:srgbClr val="FF0000"/>
                </a:solidFill>
                <a:latin typeface="HG丸ｺﾞｼｯｸM-PRO" panose="020F0600000000000000" pitchFamily="50" charset="-128"/>
                <a:ea typeface="HG丸ｺﾞｼｯｸM-PRO" panose="020F0600000000000000" pitchFamily="50" charset="-128"/>
              </a:rPr>
              <a:t>4</a:t>
            </a:r>
            <a:r>
              <a:rPr lang="ja-JP" altLang="en-US" b="1" dirty="0">
                <a:solidFill>
                  <a:srgbClr val="FF0000"/>
                </a:solidFill>
                <a:latin typeface="HG丸ｺﾞｼｯｸM-PRO" panose="020F0600000000000000" pitchFamily="50" charset="-128"/>
                <a:ea typeface="HG丸ｺﾞｼｯｸM-PRO" panose="020F0600000000000000" pitchFamily="50" charset="-128"/>
              </a:rPr>
              <a:t>週間→</a:t>
            </a:r>
            <a:r>
              <a:rPr lang="en-US" altLang="ja-JP" b="1" dirty="0">
                <a:solidFill>
                  <a:srgbClr val="FF0000"/>
                </a:solidFill>
                <a:latin typeface="HG丸ｺﾞｼｯｸM-PRO" panose="020F0600000000000000" pitchFamily="50" charset="-128"/>
                <a:ea typeface="HG丸ｺﾞｼｯｸM-PRO" panose="020F0600000000000000" pitchFamily="50" charset="-128"/>
              </a:rPr>
              <a:t>5</a:t>
            </a:r>
            <a:r>
              <a:rPr lang="ja-JP" altLang="en-US" b="1" dirty="0">
                <a:solidFill>
                  <a:srgbClr val="FF0000"/>
                </a:solidFill>
                <a:latin typeface="HG丸ｺﾞｼｯｸM-PRO" panose="020F0600000000000000" pitchFamily="50" charset="-128"/>
                <a:ea typeface="HG丸ｺﾞｼｯｸM-PRO" panose="020F0600000000000000" pitchFamily="50" charset="-128"/>
              </a:rPr>
              <a:t>週間）</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Ⅱ.</a:t>
            </a:r>
            <a:r>
              <a:rPr lang="ja-JP" altLang="en-US" dirty="0">
                <a:solidFill>
                  <a:srgbClr val="000000"/>
                </a:solidFill>
                <a:latin typeface="HG丸ｺﾞｼｯｸM-PRO" panose="020F0600000000000000" pitchFamily="50" charset="-128"/>
                <a:ea typeface="HG丸ｺﾞｼｯｸM-PRO" panose="020F0600000000000000" pitchFamily="50" charset="-128"/>
              </a:rPr>
              <a:t>　見極め後の</a:t>
            </a:r>
            <a:r>
              <a:rPr lang="ja-JP" altLang="en-US" b="1" dirty="0">
                <a:solidFill>
                  <a:srgbClr val="FF0000"/>
                </a:solidFill>
                <a:latin typeface="HG丸ｺﾞｼｯｸM-PRO" panose="020F0600000000000000" pitchFamily="50" charset="-128"/>
                <a:ea typeface="HG丸ｺﾞｼｯｸM-PRO" panose="020F0600000000000000" pitchFamily="50" charset="-128"/>
              </a:rPr>
              <a:t>添乗指導回数の増加（</a:t>
            </a:r>
            <a:r>
              <a:rPr lang="en-US" altLang="ja-JP" b="1" dirty="0">
                <a:solidFill>
                  <a:srgbClr val="FF0000"/>
                </a:solidFill>
                <a:latin typeface="HG丸ｺﾞｼｯｸM-PRO" panose="020F0600000000000000" pitchFamily="50" charset="-128"/>
                <a:ea typeface="HG丸ｺﾞｼｯｸM-PRO" panose="020F0600000000000000" pitchFamily="50" charset="-128"/>
              </a:rPr>
              <a:t>2</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r>
              <a:rPr lang="en-US" altLang="ja-JP" b="1" dirty="0">
                <a:solidFill>
                  <a:srgbClr val="FF0000"/>
                </a:solidFill>
                <a:latin typeface="HG丸ｺﾞｼｯｸM-PRO" panose="020F0600000000000000" pitchFamily="50" charset="-128"/>
                <a:ea typeface="HG丸ｺﾞｼｯｸM-PRO" panose="020F0600000000000000" pitchFamily="50" charset="-128"/>
              </a:rPr>
              <a:t>3</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Ⅲ.</a:t>
            </a:r>
            <a:r>
              <a:rPr lang="ja-JP" altLang="en-US" dirty="0">
                <a:solidFill>
                  <a:srgbClr val="000000"/>
                </a:solidFill>
                <a:latin typeface="HG丸ｺﾞｼｯｸM-PRO" panose="020F0600000000000000" pitchFamily="50" charset="-128"/>
                <a:ea typeface="HG丸ｺﾞｼｯｸM-PRO" panose="020F0600000000000000" pitchFamily="50" charset="-128"/>
              </a:rPr>
              <a:t>　営業所の</a:t>
            </a:r>
            <a:r>
              <a:rPr lang="ja-JP" altLang="en-US" b="1" dirty="0">
                <a:solidFill>
                  <a:srgbClr val="FF0000"/>
                </a:solidFill>
                <a:latin typeface="HG丸ｺﾞｼｯｸM-PRO" panose="020F0600000000000000" pitchFamily="50" charset="-128"/>
                <a:ea typeface="HG丸ｺﾞｼｯｸM-PRO" panose="020F0600000000000000" pitchFamily="50" charset="-128"/>
              </a:rPr>
              <a:t>指導運転者による面談（週</a:t>
            </a:r>
            <a:r>
              <a:rPr lang="en-US" altLang="ja-JP" b="1" dirty="0">
                <a:solidFill>
                  <a:srgbClr val="FF0000"/>
                </a:solidFill>
                <a:latin typeface="HG丸ｺﾞｼｯｸM-PRO" panose="020F0600000000000000" pitchFamily="50" charset="-128"/>
                <a:ea typeface="HG丸ｺﾞｼｯｸM-PRO" panose="020F0600000000000000" pitchFamily="50" charset="-128"/>
              </a:rPr>
              <a:t>1</a:t>
            </a:r>
            <a:r>
              <a:rPr lang="ja-JP" altLang="en-US" b="1" dirty="0">
                <a:solidFill>
                  <a:srgbClr val="FF0000"/>
                </a:solidFill>
                <a:latin typeface="HG丸ｺﾞｼｯｸM-PRO" panose="020F0600000000000000" pitchFamily="50" charset="-128"/>
                <a:ea typeface="HG丸ｺﾞｼｯｸM-PRO" panose="020F0600000000000000" pitchFamily="50" charset="-128"/>
              </a:rPr>
              <a:t>回）</a:t>
            </a:r>
            <a:r>
              <a:rPr lang="ja-JP" altLang="en-US" dirty="0">
                <a:solidFill>
                  <a:srgbClr val="000000"/>
                </a:solidFill>
                <a:latin typeface="HG丸ｺﾞｼｯｸM-PRO" panose="020F0600000000000000" pitchFamily="50" charset="-128"/>
                <a:ea typeface="HG丸ｺﾞｼｯｸM-PRO" panose="020F0600000000000000" pitchFamily="50" charset="-128"/>
              </a:rPr>
              <a:t>を実施</a:t>
            </a:r>
          </a:p>
        </p:txBody>
      </p:sp>
      <p:sp>
        <p:nvSpPr>
          <p:cNvPr id="20" name="正方形/長方形 19"/>
          <p:cNvSpPr/>
          <p:nvPr/>
        </p:nvSpPr>
        <p:spPr>
          <a:xfrm>
            <a:off x="6543675" y="1196975"/>
            <a:ext cx="3017838" cy="122396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216000">
              <a:spcAft>
                <a:spcPts val="40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・採用基準緩和での</a:t>
            </a:r>
            <a:r>
              <a:rPr lang="ja-JP" altLang="en-US" b="1" dirty="0">
                <a:solidFill>
                  <a:srgbClr val="FF0000"/>
                </a:solidFill>
                <a:latin typeface="HG丸ｺﾞｼｯｸM-PRO" panose="020F0600000000000000" pitchFamily="50" charset="-128"/>
                <a:ea typeface="HG丸ｺﾞｼｯｸM-PRO" panose="020F0600000000000000" pitchFamily="50" charset="-128"/>
              </a:rPr>
              <a:t>リスクの発生を想定</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・想定事項への</a:t>
            </a:r>
            <a:r>
              <a:rPr lang="ja-JP" altLang="en-US" b="1" dirty="0">
                <a:solidFill>
                  <a:srgbClr val="FF0000"/>
                </a:solidFill>
                <a:latin typeface="HG丸ｺﾞｼｯｸM-PRO" panose="020F0600000000000000" pitchFamily="50" charset="-128"/>
                <a:ea typeface="HG丸ｺﾞｼｯｸM-PRO" panose="020F0600000000000000" pitchFamily="50" charset="-128"/>
              </a:rPr>
              <a:t>予防</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（安全統括管理者の検討）</a:t>
            </a:r>
          </a:p>
        </p:txBody>
      </p:sp>
      <p:sp>
        <p:nvSpPr>
          <p:cNvPr id="362503" name="AutoShape 18"/>
          <p:cNvSpPr>
            <a:spLocks noChangeArrowheads="1"/>
          </p:cNvSpPr>
          <p:nvPr/>
        </p:nvSpPr>
        <p:spPr bwMode="auto">
          <a:xfrm rot="-5400000">
            <a:off x="2915444" y="1627982"/>
            <a:ext cx="546100" cy="360362"/>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62504" name="AutoShape 18"/>
          <p:cNvSpPr>
            <a:spLocks noChangeArrowheads="1"/>
          </p:cNvSpPr>
          <p:nvPr/>
        </p:nvSpPr>
        <p:spPr bwMode="auto">
          <a:xfrm rot="-5400000">
            <a:off x="5939632" y="1627981"/>
            <a:ext cx="546100" cy="36036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23" name="曲折矢印 22"/>
          <p:cNvSpPr/>
          <p:nvPr/>
        </p:nvSpPr>
        <p:spPr bwMode="auto">
          <a:xfrm rot="10800000">
            <a:off x="7904163" y="2565400"/>
            <a:ext cx="1296987" cy="2665413"/>
          </a:xfrm>
          <a:prstGeom prst="bentArrow">
            <a:avLst>
              <a:gd name="adj1" fmla="val 22590"/>
              <a:gd name="adj2" fmla="val 35608"/>
              <a:gd name="adj3" fmla="val 25000"/>
              <a:gd name="adj4" fmla="val 21285"/>
            </a:avLst>
          </a:prstGeom>
          <a:solidFill>
            <a:srgbClr val="FF0000"/>
          </a:solidFill>
          <a:ln w="12700" algn="ctr">
            <a:solidFill>
              <a:schemeClr val="tx1"/>
            </a:solidFill>
            <a:miter lim="800000"/>
            <a:headEnd/>
            <a:tailEnd/>
          </a:ln>
        </p:spPr>
        <p:txBody>
          <a:bodyPr anchor="ctr"/>
          <a:lstStyle/>
          <a:p>
            <a:pPr algn="ctr">
              <a:defRPr/>
            </a:pPr>
            <a:endParaRPr lang="ja-JP" altLang="en-US" sz="2000">
              <a:solidFill>
                <a:srgbClr val="000000"/>
              </a:solidFill>
            </a:endParaRPr>
          </a:p>
        </p:txBody>
      </p:sp>
      <p:sp>
        <p:nvSpPr>
          <p:cNvPr id="362506"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予防措置の例示（その１・人材不足）</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98</a:t>
            </a:fld>
            <a:endParaRPr lang="en-US" altLang="ja-JP"/>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44475" y="1268413"/>
            <a:ext cx="2700338"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自然災害</a:t>
            </a:r>
            <a:r>
              <a:rPr lang="ja-JP" altLang="en-US" dirty="0">
                <a:solidFill>
                  <a:srgbClr val="000000"/>
                </a:solidFill>
                <a:latin typeface="HG丸ｺﾞｼｯｸM-PRO" panose="020F0600000000000000" pitchFamily="50" charset="-128"/>
                <a:ea typeface="HG丸ｺﾞｼｯｸM-PRO" panose="020F0600000000000000" pitchFamily="50" charset="-128"/>
              </a:rPr>
              <a:t>（集中豪雨</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など）への対応手順の</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整備が急務</a:t>
            </a:r>
          </a:p>
        </p:txBody>
      </p:sp>
      <p:sp>
        <p:nvSpPr>
          <p:cNvPr id="18" name="正方形/長方形 17"/>
          <p:cNvSpPr/>
          <p:nvPr/>
        </p:nvSpPr>
        <p:spPr>
          <a:xfrm>
            <a:off x="3460750" y="1268413"/>
            <a:ext cx="2500313"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安全統括管理者および</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運行課は、</a:t>
            </a:r>
            <a:r>
              <a:rPr lang="ja-JP" altLang="en-US" b="1" dirty="0">
                <a:solidFill>
                  <a:srgbClr val="FF0000"/>
                </a:solidFill>
                <a:latin typeface="HG丸ｺﾞｼｯｸM-PRO" panose="020F0600000000000000" pitchFamily="50" charset="-128"/>
                <a:ea typeface="HG丸ｺﾞｼｯｸM-PRO" panose="020F0600000000000000" pitchFamily="50" charset="-128"/>
              </a:rPr>
              <a:t>自然災害へ</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gn="dis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の対応手順</a:t>
            </a:r>
            <a:r>
              <a:rPr lang="ja-JP" altLang="en-US" dirty="0">
                <a:solidFill>
                  <a:srgbClr val="000000"/>
                </a:solidFill>
                <a:latin typeface="HG丸ｺﾞｼｯｸM-PRO" panose="020F0600000000000000" pitchFamily="50" charset="-128"/>
                <a:ea typeface="HG丸ｺﾞｼｯｸM-PRO" panose="020F0600000000000000" pitchFamily="50" charset="-128"/>
              </a:rPr>
              <a:t>の整備等</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立案</a:t>
            </a:r>
          </a:p>
        </p:txBody>
      </p:sp>
      <p:sp>
        <p:nvSpPr>
          <p:cNvPr id="19" name="正方形/長方形 18"/>
          <p:cNvSpPr/>
          <p:nvPr/>
        </p:nvSpPr>
        <p:spPr>
          <a:xfrm>
            <a:off x="244475" y="3429000"/>
            <a:ext cx="7596188" cy="2447925"/>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○安全統括管理者および運行課が考えた</a:t>
            </a:r>
            <a:r>
              <a:rPr lang="ja-JP" altLang="en-US" dirty="0">
                <a:solidFill>
                  <a:srgbClr val="0000FF"/>
                </a:solidFill>
                <a:latin typeface="HG丸ｺﾞｼｯｸM-PRO" panose="020F0600000000000000" pitchFamily="50" charset="-128"/>
                <a:ea typeface="HG丸ｺﾞｼｯｸM-PRO" panose="020F0600000000000000" pitchFamily="50" charset="-128"/>
              </a:rPr>
              <a:t>課題に対する対応</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a:defRPr/>
            </a:pP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marL="288000" indent="-457200">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1.</a:t>
            </a:r>
            <a:r>
              <a:rPr lang="ja-JP" altLang="en-US" dirty="0">
                <a:solidFill>
                  <a:srgbClr val="000000"/>
                </a:solidFill>
                <a:latin typeface="HG丸ｺﾞｼｯｸM-PRO" panose="020F0600000000000000" pitchFamily="50" charset="-128"/>
                <a:ea typeface="HG丸ｺﾞｼｯｸM-PRO" panose="020F0600000000000000" pitchFamily="50" charset="-128"/>
              </a:rPr>
              <a:t>　自然災害の定義付け、自然災害発生時の運行指針、安全確保、連絡体制、などを</a:t>
            </a:r>
            <a:r>
              <a:rPr lang="ja-JP" altLang="en-US" b="1" dirty="0">
                <a:solidFill>
                  <a:srgbClr val="FF0000"/>
                </a:solidFill>
                <a:latin typeface="HG丸ｺﾞｼｯｸM-PRO" panose="020F0600000000000000" pitchFamily="50" charset="-128"/>
                <a:ea typeface="HG丸ｺﾞｼｯｸM-PRO" panose="020F0600000000000000" pitchFamily="50" charset="-128"/>
              </a:rPr>
              <a:t>運行管理規程に盛り込む</a:t>
            </a:r>
            <a:r>
              <a:rPr lang="ja-JP" altLang="en-US" dirty="0">
                <a:solidFill>
                  <a:srgbClr val="000000"/>
                </a:solidFill>
                <a:latin typeface="HG丸ｺﾞｼｯｸM-PRO" panose="020F0600000000000000" pitchFamily="50" charset="-128"/>
                <a:ea typeface="HG丸ｺﾞｼｯｸM-PRO" panose="020F0600000000000000" pitchFamily="50" charset="-128"/>
              </a:rPr>
              <a:t>（２０２１年１２月まで）</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marL="288000" indent="-457200">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2.</a:t>
            </a:r>
            <a:r>
              <a:rPr lang="ja-JP" altLang="en-US" dirty="0">
                <a:solidFill>
                  <a:srgbClr val="000000"/>
                </a:solidFill>
                <a:latin typeface="HG丸ｺﾞｼｯｸM-PRO" panose="020F0600000000000000" pitchFamily="50" charset="-128"/>
                <a:ea typeface="HG丸ｺﾞｼｯｸM-PRO" panose="020F0600000000000000" pitchFamily="50" charset="-128"/>
              </a:rPr>
              <a:t>　新たな</a:t>
            </a:r>
            <a:r>
              <a:rPr lang="ja-JP" altLang="en-US" b="1" dirty="0">
                <a:solidFill>
                  <a:srgbClr val="FF0000"/>
                </a:solidFill>
                <a:latin typeface="HG丸ｺﾞｼｯｸM-PRO" panose="020F0600000000000000" pitchFamily="50" charset="-128"/>
                <a:ea typeface="HG丸ｺﾞｼｯｸM-PRO" panose="020F0600000000000000" pitchFamily="50" charset="-128"/>
              </a:rPr>
              <a:t>規程を社内へ周知</a:t>
            </a:r>
            <a:r>
              <a:rPr lang="ja-JP" altLang="en-US" dirty="0">
                <a:solidFill>
                  <a:srgbClr val="000000"/>
                </a:solidFill>
                <a:latin typeface="HG丸ｺﾞｼｯｸM-PRO" panose="020F0600000000000000" pitchFamily="50" charset="-128"/>
                <a:ea typeface="HG丸ｺﾞｼｯｸM-PRO" panose="020F0600000000000000" pitchFamily="50" charset="-128"/>
              </a:rPr>
              <a:t>。意見を聞きとり、適宜、見直し、修正</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a:spcAft>
                <a:spcPts val="600"/>
              </a:spcAft>
              <a:defRPr/>
            </a:pPr>
            <a:r>
              <a:rPr lang="en-US" altLang="ja-JP" dirty="0">
                <a:solidFill>
                  <a:srgbClr val="000000"/>
                </a:solidFill>
                <a:latin typeface="HG丸ｺﾞｼｯｸM-PRO" panose="020F0600000000000000" pitchFamily="50" charset="-128"/>
                <a:ea typeface="HG丸ｺﾞｼｯｸM-PRO" panose="020F0600000000000000" pitchFamily="50" charset="-128"/>
              </a:rPr>
              <a:t> 3.</a:t>
            </a:r>
            <a:r>
              <a:rPr lang="ja-JP" altLang="en-US" dirty="0">
                <a:solidFill>
                  <a:srgbClr val="000000"/>
                </a:solidFill>
                <a:latin typeface="HG丸ｺﾞｼｯｸM-PRO" panose="020F0600000000000000" pitchFamily="50" charset="-128"/>
                <a:ea typeface="HG丸ｺﾞｼｯｸM-PRO" panose="020F0600000000000000" pitchFamily="50" charset="-128"/>
              </a:rPr>
              <a:t>　自然災害を想定した</a:t>
            </a:r>
            <a:r>
              <a:rPr lang="ja-JP" altLang="en-US" b="1" dirty="0">
                <a:solidFill>
                  <a:srgbClr val="FF0000"/>
                </a:solidFill>
                <a:latin typeface="HG丸ｺﾞｼｯｸM-PRO" panose="020F0600000000000000" pitchFamily="50" charset="-128"/>
                <a:ea typeface="HG丸ｺﾞｼｯｸM-PRO" panose="020F0600000000000000" pitchFamily="50" charset="-128"/>
              </a:rPr>
              <a:t>対応訓練を実施</a:t>
            </a:r>
            <a:r>
              <a:rPr lang="ja-JP" altLang="en-US" dirty="0">
                <a:solidFill>
                  <a:srgbClr val="000000"/>
                </a:solidFill>
                <a:latin typeface="HG丸ｺﾞｼｯｸM-PRO" panose="020F0600000000000000" pitchFamily="50" charset="-128"/>
                <a:ea typeface="HG丸ｺﾞｼｯｸM-PRO" panose="020F0600000000000000" pitchFamily="50" charset="-128"/>
              </a:rPr>
              <a:t>（２０２２年度）</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543675" y="1268413"/>
            <a:ext cx="3017838" cy="1223962"/>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運行課は、気象データなど</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の収集、他社の取組みの</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lgn="dist">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収集、乗務員からの聞き</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a:spcAft>
                <a:spcPts val="0"/>
              </a:spcAft>
              <a:defRPr/>
            </a:pPr>
            <a:r>
              <a:rPr lang="ja-JP" altLang="en-US" dirty="0">
                <a:solidFill>
                  <a:srgbClr val="000000"/>
                </a:solidFill>
                <a:latin typeface="HG丸ｺﾞｼｯｸM-PRO" panose="020F0600000000000000" pitchFamily="50" charset="-128"/>
                <a:ea typeface="HG丸ｺﾞｼｯｸM-PRO" panose="020F0600000000000000" pitchFamily="50" charset="-128"/>
              </a:rPr>
              <a:t>取り、など実施</a:t>
            </a:r>
          </a:p>
        </p:txBody>
      </p:sp>
      <p:sp>
        <p:nvSpPr>
          <p:cNvPr id="364551" name="AutoShape 18"/>
          <p:cNvSpPr>
            <a:spLocks noChangeArrowheads="1"/>
          </p:cNvSpPr>
          <p:nvPr/>
        </p:nvSpPr>
        <p:spPr bwMode="auto">
          <a:xfrm rot="-5400000">
            <a:off x="2915444" y="1701007"/>
            <a:ext cx="546100" cy="360362"/>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364552" name="AutoShape 18"/>
          <p:cNvSpPr>
            <a:spLocks noChangeArrowheads="1"/>
          </p:cNvSpPr>
          <p:nvPr/>
        </p:nvSpPr>
        <p:spPr bwMode="auto">
          <a:xfrm rot="-5400000">
            <a:off x="5939632" y="1701006"/>
            <a:ext cx="546100" cy="360363"/>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solidFill>
                <a:srgbClr val="000000"/>
              </a:solidFill>
            </a:endParaRPr>
          </a:p>
        </p:txBody>
      </p:sp>
      <p:sp>
        <p:nvSpPr>
          <p:cNvPr id="23" name="曲折矢印 22"/>
          <p:cNvSpPr/>
          <p:nvPr/>
        </p:nvSpPr>
        <p:spPr bwMode="auto">
          <a:xfrm rot="10800000">
            <a:off x="7904163" y="2564904"/>
            <a:ext cx="1296987" cy="2665413"/>
          </a:xfrm>
          <a:prstGeom prst="bentArrow">
            <a:avLst>
              <a:gd name="adj1" fmla="val 22590"/>
              <a:gd name="adj2" fmla="val 35608"/>
              <a:gd name="adj3" fmla="val 25000"/>
              <a:gd name="adj4" fmla="val 21285"/>
            </a:avLst>
          </a:prstGeom>
          <a:solidFill>
            <a:srgbClr val="FF0000"/>
          </a:solidFill>
          <a:ln w="12700" algn="ctr">
            <a:solidFill>
              <a:schemeClr val="tx1"/>
            </a:solidFill>
            <a:miter lim="800000"/>
            <a:headEnd/>
            <a:tailEnd/>
          </a:ln>
        </p:spPr>
        <p:txBody>
          <a:bodyPr anchor="ctr"/>
          <a:lstStyle/>
          <a:p>
            <a:pPr algn="ctr">
              <a:defRPr/>
            </a:pPr>
            <a:endParaRPr lang="ja-JP" altLang="en-US" sz="2000">
              <a:solidFill>
                <a:srgbClr val="000000"/>
              </a:solidFill>
            </a:endParaRPr>
          </a:p>
        </p:txBody>
      </p:sp>
      <p:sp>
        <p:nvSpPr>
          <p:cNvPr id="364554" name="Rectangle 21"/>
          <p:cNvSpPr txBox="1">
            <a:spLocks noChangeArrowheads="1"/>
          </p:cNvSpPr>
          <p:nvPr/>
        </p:nvSpPr>
        <p:spPr bwMode="auto">
          <a:xfrm>
            <a:off x="309563" y="188913"/>
            <a:ext cx="9239250" cy="571500"/>
          </a:xfrm>
          <a:prstGeom prst="rect">
            <a:avLst/>
          </a:prstGeom>
          <a:solidFill>
            <a:srgbClr val="00B0F0">
              <a:alpha val="50195"/>
            </a:srgb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Ｐゴシック" panose="020B0600070205080204" pitchFamily="50" charset="-128"/>
              </a:rPr>
              <a:t>予防措置の例示（その２・自然災害）</a:t>
            </a:r>
          </a:p>
        </p:txBody>
      </p:sp>
      <p:sp>
        <p:nvSpPr>
          <p:cNvPr id="2" name="スライド番号プレースホルダー 1"/>
          <p:cNvSpPr>
            <a:spLocks noGrp="1"/>
          </p:cNvSpPr>
          <p:nvPr>
            <p:ph type="sldNum" sz="quarter" idx="12"/>
          </p:nvPr>
        </p:nvSpPr>
        <p:spPr/>
        <p:txBody>
          <a:bodyPr/>
          <a:lstStyle/>
          <a:p>
            <a:pPr>
              <a:defRPr/>
            </a:pPr>
            <a:fld id="{D3296798-D5F8-44CD-B17E-A85690632780}" type="slidenum">
              <a:rPr lang="en-US" altLang="ja-JP" smtClean="0"/>
              <a:pPr>
                <a:defRPr/>
              </a:pPr>
              <a:t>99</a:t>
            </a:fld>
            <a:endParaRPr lang="en-US" altLang="ja-JP"/>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9|1.1|1.7"/>
</p:tagLst>
</file>

<file path=ppt/tags/tag2.xml><?xml version="1.0" encoding="utf-8"?>
<p:tagLst xmlns:a="http://schemas.openxmlformats.org/drawingml/2006/main" xmlns:r="http://schemas.openxmlformats.org/officeDocument/2006/relationships" xmlns:p="http://schemas.openxmlformats.org/presentationml/2006/main">
  <p:tag name="TIMING" val="|35.2|21.5"/>
</p:tagLst>
</file>

<file path=ppt/tags/tag3.xml><?xml version="1.0" encoding="utf-8"?>
<p:tagLst xmlns:a="http://schemas.openxmlformats.org/drawingml/2006/main" xmlns:r="http://schemas.openxmlformats.org/officeDocument/2006/relationships" xmlns:p="http://schemas.openxmlformats.org/presentationml/2006/main">
  <p:tag name="TIMING" val="|73.5"/>
</p:tagLst>
</file>

<file path=ppt/tags/tag4.xml><?xml version="1.0" encoding="utf-8"?>
<p:tagLst xmlns:a="http://schemas.openxmlformats.org/drawingml/2006/main" xmlns:r="http://schemas.openxmlformats.org/officeDocument/2006/relationships" xmlns:p="http://schemas.openxmlformats.org/presentationml/2006/main">
  <p:tag name="TIMING" val="|1.1|9.3|20.2"/>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FFFF">
            <a:alpha val="50195"/>
          </a:srgbClr>
        </a:solidFill>
        <a:ln w="9525">
          <a:solidFill>
            <a:schemeClr val="tx1"/>
          </a:solidFill>
          <a:miter lim="800000"/>
          <a:headEnd/>
          <a:tailEnd/>
        </a:ln>
      </a:spPr>
      <a:bodyPr/>
      <a:lstStyle>
        <a:defPPr algn="ctr" eaLnBrk="1" hangingPunct="1">
          <a:spcBef>
            <a:spcPct val="0"/>
          </a:spcBef>
          <a:buFontTx/>
          <a:buNone/>
          <a:defRPr sz="1600">
            <a:latin typeface="ＭＳ Ｐゴシック" panose="020B0600070205080204" pitchFamily="50" charset="-128"/>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5154908F-1419-4CAC-B4AE-9298353669D5}" vid="{E00009AC-6EF1-4080-B073-2679ADBAC504}"/>
    </a:ext>
  </a:extLst>
</a:theme>
</file>

<file path=ppt/theme/theme14.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FFFF"/>
        </a:solidFill>
        <a:ln w="3492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FFFF"/>
        </a:solidFill>
        <a:ln w="3492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Words>20497</Words>
  <PresentationFormat>A4 210 x 297 mm</PresentationFormat>
  <Paragraphs>1891</Paragraphs>
  <Slides>106</Slides>
  <Notes>106</Notes>
  <HiddenSlides>0</HiddenSlides>
  <MMClips>0</MMClips>
  <ScaleCrop>false</ScaleCrop>
  <HeadingPairs>
    <vt:vector size="6" baseType="variant">
      <vt:variant>
        <vt:lpstr>使用されているフォント</vt:lpstr>
      </vt:variant>
      <vt:variant>
        <vt:i4>15</vt:i4>
      </vt:variant>
      <vt:variant>
        <vt:lpstr>テーマ</vt:lpstr>
      </vt:variant>
      <vt:variant>
        <vt:i4>14</vt:i4>
      </vt:variant>
      <vt:variant>
        <vt:lpstr>スライド タイトル</vt:lpstr>
      </vt:variant>
      <vt:variant>
        <vt:i4>106</vt:i4>
      </vt:variant>
    </vt:vector>
  </HeadingPairs>
  <TitlesOfParts>
    <vt:vector size="135" baseType="lpstr">
      <vt:lpstr>HGP創英角ｺﾞｼｯｸUB</vt:lpstr>
      <vt:lpstr>HG丸ｺﾞｼｯｸM-PRO</vt:lpstr>
      <vt:lpstr>Meiryo UI</vt:lpstr>
      <vt:lpstr>ＭＳ Ｐゴシック</vt:lpstr>
      <vt:lpstr>ＭＳ Ｐ明朝</vt:lpstr>
      <vt:lpstr>ＭＳ ゴシック</vt:lpstr>
      <vt:lpstr>ＭＳ 明朝</vt:lpstr>
      <vt:lpstr>メイリオ</vt:lpstr>
      <vt:lpstr>Arial</vt:lpstr>
      <vt:lpstr>Calibri</vt:lpstr>
      <vt:lpstr>Century</vt:lpstr>
      <vt:lpstr>Garamond</vt:lpstr>
      <vt:lpstr>Segoe UI</vt:lpstr>
      <vt:lpstr>Times New Roman</vt:lpstr>
      <vt:lpstr>Wingdings</vt:lpstr>
      <vt:lpstr>標準デザイン</vt:lpstr>
      <vt:lpstr>1_blank</vt:lpstr>
      <vt:lpstr>1_標準デザイン</vt:lpstr>
      <vt:lpstr>2_blank</vt:lpstr>
      <vt:lpstr>2_標準デザイン</vt:lpstr>
      <vt:lpstr>3_標準デザイン</vt:lpstr>
      <vt:lpstr>4_標準デザイン</vt:lpstr>
      <vt:lpstr>6_標準デザイン</vt:lpstr>
      <vt:lpstr>7_標準デザイン</vt:lpstr>
      <vt:lpstr>8_標準デザイン</vt:lpstr>
      <vt:lpstr>9_標準デザイン</vt:lpstr>
      <vt:lpstr>10_標準デザイン</vt:lpstr>
      <vt:lpstr>11_標準デザイン</vt:lpstr>
      <vt:lpstr>15_標準デザイン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事例：不安全行動（一旦停止）</vt:lpstr>
      <vt:lpstr>PowerPoint プレゼンテーション</vt:lpstr>
      <vt:lpstr>PowerPoint プレゼンテーション</vt:lpstr>
      <vt:lpstr>PowerPoint プレゼンテーション</vt:lpstr>
      <vt:lpstr>PowerPoint プレゼンテーション</vt:lpstr>
      <vt:lpstr>１．運輸防災マネジメント指針の策定背景（2/2）</vt:lpstr>
      <vt:lpstr>２．運輸安全マネジメントと運輸防災マネジメントとの関係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ガイドラインの適用範囲（イメージ図）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５．（７）事故、ヒヤリ・ハット情報等の収集・活用　ポイント（1/2)</vt:lpstr>
      <vt:lpstr>PowerPoint プレゼンテーション</vt:lpstr>
      <vt:lpstr>PowerPoint プレゼンテーション</vt:lpstr>
      <vt:lpstr>PowerPoint プレゼンテーション</vt:lpstr>
      <vt:lpstr>PowerPoint プレゼンテーション</vt:lpstr>
      <vt:lpstr>重大な事故等への対応</vt:lpstr>
      <vt:lpstr>５．（８）重大な事故等への対応　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５．（１３）文書の作成及び管理　ガイドライン本文</vt:lpstr>
      <vt:lpstr>５．（１４）記録の作成及び維持　ガイドライン本文</vt:lpstr>
      <vt:lpstr>PowerPoint プレゼンテーション</vt:lpstr>
      <vt:lpstr>運輸安全マネジメント制度、評価、保安監査の概要</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